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image" Target="../media/image-2-6.png"/><Relationship Id="rId7" Type="http://schemas.openxmlformats.org/officeDocument/2006/relationships/image" Target="../media/image-2-7.png"/><Relationship Id="rId8" Type="http://schemas.openxmlformats.org/officeDocument/2006/relationships/image" Target="../media/image-2-8.png"/><Relationship Id="rId9" Type="http://schemas.openxmlformats.org/officeDocument/2006/relationships/image" Target="../media/image-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4186238" y="1325891"/>
            <a:ext cx="771525" cy="6858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2335337" y="2354591"/>
            <a:ext cx="4544764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Use Cases Overview</a:t>
            </a:r>
            <a:endParaRPr lang="en-US" sz="3600" dirty="0"/>
          </a:p>
        </p:txBody>
      </p:sp>
      <p:sp>
        <p:nvSpPr>
          <p:cNvPr id="5" name="Text 1"/>
          <p:cNvSpPr/>
          <p:nvPr/>
        </p:nvSpPr>
        <p:spPr>
          <a:xfrm>
            <a:off x="1714500" y="3268991"/>
            <a:ext cx="5786438" cy="54861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350" dirty="0">
                <a:solidFill>
                  <a:srgbClr val="FFFFFF">
                    <a:alpha val="90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Comprehensive scenarios covering airport operations, security systems, aviation management, and border control technologies</a:t>
            </a:r>
            <a:endParaRPr lang="en-US" sz="13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33399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57188" y="357188"/>
            <a:ext cx="8501063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2250" b="1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Technology Partners &amp; Integration</a:t>
            </a:r>
            <a:endParaRPr lang="en-US" sz="2250" dirty="0"/>
          </a:p>
        </p:txBody>
      </p:sp>
      <p:sp>
        <p:nvSpPr>
          <p:cNvPr id="4" name="Shape 1"/>
          <p:cNvSpPr/>
          <p:nvPr/>
        </p:nvSpPr>
        <p:spPr>
          <a:xfrm>
            <a:off x="357188" y="1515591"/>
            <a:ext cx="5286375" cy="394575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" name="Shape 2"/>
          <p:cNvSpPr/>
          <p:nvPr/>
        </p:nvSpPr>
        <p:spPr>
          <a:xfrm>
            <a:off x="571500" y="1729904"/>
            <a:ext cx="2339578" cy="1562109"/>
          </a:xfrm>
          <a:prstGeom prst="rect">
            <a:avLst/>
          </a:prstGeom>
          <a:solidFill>
            <a:srgbClr val="F8FAFC"/>
          </a:solidFill>
          <a:ln w="198">
            <a:solidFill>
              <a:srgbClr val="E2E8F0"/>
            </a:solidFill>
            <a:prstDash val="solid"/>
          </a:ln>
        </p:spPr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414" y="1947788"/>
            <a:ext cx="285750" cy="28575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14375" y="2408560"/>
            <a:ext cx="2125266" cy="22287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170" b="1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Thales</a:t>
            </a:r>
            <a:endParaRPr lang="en-US" sz="1170" dirty="0"/>
          </a:p>
        </p:txBody>
      </p:sp>
      <p:sp>
        <p:nvSpPr>
          <p:cNvPr id="8" name="Text 4"/>
          <p:cNvSpPr/>
          <p:nvPr/>
        </p:nvSpPr>
        <p:spPr>
          <a:xfrm>
            <a:off x="937227" y="2688589"/>
            <a:ext cx="1679535" cy="14108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810" dirty="0">
                <a:solidFill>
                  <a:srgbClr val="71809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Aerospace &amp; Defense Technology</a:t>
            </a:r>
            <a:endParaRPr lang="en-US" sz="810" dirty="0"/>
          </a:p>
        </p:txBody>
      </p:sp>
      <p:sp>
        <p:nvSpPr>
          <p:cNvPr id="9" name="Text 5"/>
          <p:cNvSpPr/>
          <p:nvPr/>
        </p:nvSpPr>
        <p:spPr>
          <a:xfrm>
            <a:off x="760056" y="2832581"/>
            <a:ext cx="2033904" cy="2850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810" dirty="0">
                <a:solidFill>
                  <a:srgbClr val="71809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Location tracking, biometrics, navigation systems</a:t>
            </a:r>
            <a:endParaRPr lang="en-US" sz="810" dirty="0"/>
          </a:p>
        </p:txBody>
      </p:sp>
      <p:sp>
        <p:nvSpPr>
          <p:cNvPr id="10" name="Shape 6"/>
          <p:cNvSpPr/>
          <p:nvPr/>
        </p:nvSpPr>
        <p:spPr>
          <a:xfrm>
            <a:off x="3089672" y="1729904"/>
            <a:ext cx="2339578" cy="1562109"/>
          </a:xfrm>
          <a:prstGeom prst="rect">
            <a:avLst/>
          </a:prstGeom>
          <a:solidFill>
            <a:srgbClr val="F8FAFC"/>
          </a:solidFill>
          <a:ln w="198">
            <a:solidFill>
              <a:srgbClr val="E2E8F0"/>
            </a:solidFill>
            <a:prstDash val="solid"/>
          </a:ln>
        </p:spPr>
      </p:sp>
      <p:pic>
        <p:nvPicPr>
          <p:cNvPr id="11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0867" y="1962076"/>
            <a:ext cx="357188" cy="28575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3232547" y="2422847"/>
            <a:ext cx="2125266" cy="22287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170" b="1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Salesforce</a:t>
            </a:r>
            <a:endParaRPr lang="en-US" sz="1170" dirty="0"/>
          </a:p>
        </p:txBody>
      </p:sp>
      <p:sp>
        <p:nvSpPr>
          <p:cNvPr id="13" name="Text 8"/>
          <p:cNvSpPr/>
          <p:nvPr/>
        </p:nvSpPr>
        <p:spPr>
          <a:xfrm>
            <a:off x="3810326" y="2702877"/>
            <a:ext cx="969708" cy="141089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810" dirty="0">
                <a:solidFill>
                  <a:srgbClr val="71809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CRM &amp; AI Platform</a:t>
            </a:r>
            <a:endParaRPr lang="en-US" sz="810" dirty="0"/>
          </a:p>
        </p:txBody>
      </p:sp>
      <p:sp>
        <p:nvSpPr>
          <p:cNvPr id="14" name="Text 9"/>
          <p:cNvSpPr/>
          <p:nvPr/>
        </p:nvSpPr>
        <p:spPr>
          <a:xfrm>
            <a:off x="3350223" y="2846868"/>
            <a:ext cx="1889885" cy="2850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810" dirty="0">
                <a:solidFill>
                  <a:srgbClr val="71809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Notifications, recommendations, case management</a:t>
            </a:r>
            <a:endParaRPr lang="en-US" sz="810" dirty="0"/>
          </a:p>
        </p:txBody>
      </p:sp>
      <p:sp>
        <p:nvSpPr>
          <p:cNvPr id="15" name="Shape 10"/>
          <p:cNvSpPr/>
          <p:nvPr/>
        </p:nvSpPr>
        <p:spPr>
          <a:xfrm>
            <a:off x="571500" y="3456319"/>
            <a:ext cx="2339578" cy="1562109"/>
          </a:xfrm>
          <a:prstGeom prst="rect">
            <a:avLst/>
          </a:prstGeom>
          <a:solidFill>
            <a:srgbClr val="F8FAFC"/>
          </a:solidFill>
          <a:ln w="198">
            <a:solidFill>
              <a:srgbClr val="E2E8F0"/>
            </a:solidFill>
            <a:prstDash val="solid"/>
          </a:ln>
        </p:spPr>
      </p:sp>
      <p:pic>
        <p:nvPicPr>
          <p:cNvPr id="16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8414" y="3688491"/>
            <a:ext cx="285750" cy="285750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714375" y="4149263"/>
            <a:ext cx="2125266" cy="22287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170" b="1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Equinix</a:t>
            </a:r>
            <a:endParaRPr lang="en-US" sz="1170" dirty="0"/>
          </a:p>
        </p:txBody>
      </p:sp>
      <p:sp>
        <p:nvSpPr>
          <p:cNvPr id="18" name="Text 12"/>
          <p:cNvSpPr/>
          <p:nvPr/>
        </p:nvSpPr>
        <p:spPr>
          <a:xfrm>
            <a:off x="872849" y="4429292"/>
            <a:ext cx="1808318" cy="14108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810" dirty="0">
                <a:solidFill>
                  <a:srgbClr val="71809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Data Centers &amp; Cloud Infrastructure</a:t>
            </a:r>
            <a:endParaRPr lang="en-US" sz="810" dirty="0"/>
          </a:p>
        </p:txBody>
      </p:sp>
      <p:sp>
        <p:nvSpPr>
          <p:cNvPr id="19" name="Text 13"/>
          <p:cNvSpPr/>
          <p:nvPr/>
        </p:nvSpPr>
        <p:spPr>
          <a:xfrm>
            <a:off x="797226" y="4573284"/>
            <a:ext cx="1959536" cy="2850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810" dirty="0">
                <a:solidFill>
                  <a:srgbClr val="71809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AI processing, risk assessment, pattern analysis</a:t>
            </a:r>
            <a:endParaRPr lang="en-US" sz="810" dirty="0"/>
          </a:p>
        </p:txBody>
      </p:sp>
      <p:sp>
        <p:nvSpPr>
          <p:cNvPr id="20" name="Shape 14"/>
          <p:cNvSpPr/>
          <p:nvPr/>
        </p:nvSpPr>
        <p:spPr>
          <a:xfrm>
            <a:off x="3089672" y="3470607"/>
            <a:ext cx="2339578" cy="1533534"/>
          </a:xfrm>
          <a:prstGeom prst="rect">
            <a:avLst/>
          </a:prstGeom>
          <a:solidFill>
            <a:srgbClr val="F8FAFC"/>
          </a:solidFill>
          <a:ln w="198">
            <a:solidFill>
              <a:srgbClr val="E2E8F0"/>
            </a:solidFill>
            <a:prstDash val="solid"/>
          </a:ln>
        </p:spPr>
      </p:sp>
      <p:pic>
        <p:nvPicPr>
          <p:cNvPr id="21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6586" y="3688491"/>
            <a:ext cx="285750" cy="285750"/>
          </a:xfrm>
          <a:prstGeom prst="rect">
            <a:avLst/>
          </a:prstGeom>
        </p:spPr>
      </p:pic>
      <p:sp>
        <p:nvSpPr>
          <p:cNvPr id="22" name="Text 15"/>
          <p:cNvSpPr/>
          <p:nvPr/>
        </p:nvSpPr>
        <p:spPr>
          <a:xfrm>
            <a:off x="3232547" y="4149263"/>
            <a:ext cx="2125266" cy="22287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170" b="1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RapidScan</a:t>
            </a:r>
            <a:endParaRPr lang="en-US" sz="1170" dirty="0"/>
          </a:p>
        </p:txBody>
      </p:sp>
      <p:sp>
        <p:nvSpPr>
          <p:cNvPr id="23" name="Text 16"/>
          <p:cNvSpPr/>
          <p:nvPr/>
        </p:nvSpPr>
        <p:spPr>
          <a:xfrm>
            <a:off x="3542044" y="4429292"/>
            <a:ext cx="1506243" cy="14108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810" dirty="0">
                <a:solidFill>
                  <a:srgbClr val="71809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Security Scanning Technology</a:t>
            </a:r>
            <a:endParaRPr lang="en-US" sz="810" dirty="0"/>
          </a:p>
        </p:txBody>
      </p:sp>
      <p:sp>
        <p:nvSpPr>
          <p:cNvPr id="24" name="Text 17"/>
          <p:cNvSpPr/>
          <p:nvPr/>
        </p:nvSpPr>
        <p:spPr>
          <a:xfrm>
            <a:off x="3356865" y="4573284"/>
            <a:ext cx="1876630" cy="14108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810" dirty="0">
                <a:solidFill>
                  <a:srgbClr val="71809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Object detection, threat identification</a:t>
            </a:r>
            <a:endParaRPr lang="en-US" sz="810" dirty="0"/>
          </a:p>
        </p:txBody>
      </p:sp>
      <p:sp>
        <p:nvSpPr>
          <p:cNvPr id="25" name="Shape 18"/>
          <p:cNvSpPr/>
          <p:nvPr/>
        </p:nvSpPr>
        <p:spPr>
          <a:xfrm>
            <a:off x="5929313" y="1000125"/>
            <a:ext cx="2857500" cy="4976682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26" name="Text 19"/>
          <p:cNvSpPr/>
          <p:nvPr/>
        </p:nvSpPr>
        <p:spPr>
          <a:xfrm>
            <a:off x="6143625" y="1214438"/>
            <a:ext cx="2500313" cy="272886"/>
          </a:xfrm>
          <a:prstGeom prst="rect">
            <a:avLst/>
          </a:prstGeom>
          <a:noFill/>
          <a:ln/>
        </p:spPr>
        <p:txBody>
          <a:bodyPr wrap="square" lIns="0" tIns="0" rIns="0" bIns="42545" rtlCol="0" anchor="ctr">
            <a:spAutoFit/>
          </a:bodyPr>
          <a:lstStyle/>
          <a:p>
            <a:pPr indent="0" marL="0">
              <a:buNone/>
            </a:pPr>
            <a:r>
              <a:rPr lang="en-US" sz="1170" b="1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Integration Points</a:t>
            </a:r>
            <a:endParaRPr lang="en-US" sz="1170" dirty="0"/>
          </a:p>
        </p:txBody>
      </p:sp>
      <p:sp>
        <p:nvSpPr>
          <p:cNvPr id="27" name="Shape 20"/>
          <p:cNvSpPr/>
          <p:nvPr/>
        </p:nvSpPr>
        <p:spPr>
          <a:xfrm>
            <a:off x="6143625" y="1594479"/>
            <a:ext cx="2428875" cy="730895"/>
          </a:xfrm>
          <a:prstGeom prst="rect">
            <a:avLst/>
          </a:prstGeom>
          <a:solidFill>
            <a:srgbClr val="EDF2F7"/>
          </a:solidFill>
          <a:ln/>
        </p:spPr>
      </p:sp>
      <p:sp>
        <p:nvSpPr>
          <p:cNvPr id="28" name="Shape 21"/>
          <p:cNvSpPr/>
          <p:nvPr/>
        </p:nvSpPr>
        <p:spPr>
          <a:xfrm>
            <a:off x="6143625" y="1594479"/>
            <a:ext cx="28575" cy="730895"/>
          </a:xfrm>
          <a:prstGeom prst="rect">
            <a:avLst/>
          </a:prstGeom>
          <a:solidFill>
            <a:srgbClr val="4299E1"/>
          </a:solidFill>
          <a:ln/>
        </p:spPr>
      </p:sp>
      <p:pic>
        <p:nvPicPr>
          <p:cNvPr id="29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0781" y="1730211"/>
            <a:ext cx="114300" cy="114300"/>
          </a:xfrm>
          <a:prstGeom prst="rect">
            <a:avLst/>
          </a:prstGeom>
        </p:spPr>
      </p:pic>
      <p:sp>
        <p:nvSpPr>
          <p:cNvPr id="30" name="Text 22"/>
          <p:cNvSpPr/>
          <p:nvPr/>
        </p:nvSpPr>
        <p:spPr>
          <a:xfrm>
            <a:off x="6422231" y="1701636"/>
            <a:ext cx="862859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00" b="1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AI &amp; Analytics</a:t>
            </a:r>
            <a:endParaRPr lang="en-US" sz="900" dirty="0"/>
          </a:p>
        </p:txBody>
      </p:sp>
      <p:sp>
        <p:nvSpPr>
          <p:cNvPr id="31" name="Text 23"/>
          <p:cNvSpPr/>
          <p:nvPr/>
        </p:nvSpPr>
        <p:spPr>
          <a:xfrm>
            <a:off x="6250781" y="1930236"/>
            <a:ext cx="2286000" cy="28798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10" dirty="0">
                <a:solidFill>
                  <a:srgbClr val="4A556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Unified AI platform processing data from all partners for intelligent decision-making</a:t>
            </a:r>
            <a:endParaRPr lang="en-US" sz="810" dirty="0"/>
          </a:p>
        </p:txBody>
      </p:sp>
      <p:sp>
        <p:nvSpPr>
          <p:cNvPr id="32" name="Shape 24"/>
          <p:cNvSpPr/>
          <p:nvPr/>
        </p:nvSpPr>
        <p:spPr>
          <a:xfrm>
            <a:off x="6143625" y="2432531"/>
            <a:ext cx="2428875" cy="730895"/>
          </a:xfrm>
          <a:prstGeom prst="rect">
            <a:avLst/>
          </a:prstGeom>
          <a:solidFill>
            <a:srgbClr val="EDF2F7"/>
          </a:solidFill>
          <a:ln/>
        </p:spPr>
      </p:sp>
      <p:sp>
        <p:nvSpPr>
          <p:cNvPr id="33" name="Shape 25"/>
          <p:cNvSpPr/>
          <p:nvPr/>
        </p:nvSpPr>
        <p:spPr>
          <a:xfrm>
            <a:off x="6143625" y="2432531"/>
            <a:ext cx="28575" cy="730895"/>
          </a:xfrm>
          <a:prstGeom prst="rect">
            <a:avLst/>
          </a:prstGeom>
          <a:solidFill>
            <a:srgbClr val="4299E1"/>
          </a:solidFill>
          <a:ln/>
        </p:spPr>
      </p:sp>
      <p:pic>
        <p:nvPicPr>
          <p:cNvPr id="34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0781" y="2568262"/>
            <a:ext cx="114300" cy="114300"/>
          </a:xfrm>
          <a:prstGeom prst="rect">
            <a:avLst/>
          </a:prstGeom>
        </p:spPr>
      </p:pic>
      <p:sp>
        <p:nvSpPr>
          <p:cNvPr id="35" name="Text 26"/>
          <p:cNvSpPr/>
          <p:nvPr/>
        </p:nvSpPr>
        <p:spPr>
          <a:xfrm>
            <a:off x="6422231" y="2539687"/>
            <a:ext cx="1217200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00" b="1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Security Framework</a:t>
            </a:r>
            <a:endParaRPr lang="en-US" sz="900" dirty="0"/>
          </a:p>
        </p:txBody>
      </p:sp>
      <p:sp>
        <p:nvSpPr>
          <p:cNvPr id="36" name="Text 27"/>
          <p:cNvSpPr/>
          <p:nvPr/>
        </p:nvSpPr>
        <p:spPr>
          <a:xfrm>
            <a:off x="6250781" y="2768287"/>
            <a:ext cx="2286000" cy="28798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10" dirty="0">
                <a:solidFill>
                  <a:srgbClr val="4A556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Comprehensive security ecosystem spanning detection, assessment, and response</a:t>
            </a:r>
            <a:endParaRPr lang="en-US" sz="810" dirty="0"/>
          </a:p>
        </p:txBody>
      </p:sp>
      <p:sp>
        <p:nvSpPr>
          <p:cNvPr id="37" name="Shape 28"/>
          <p:cNvSpPr/>
          <p:nvPr/>
        </p:nvSpPr>
        <p:spPr>
          <a:xfrm>
            <a:off x="6143625" y="3270582"/>
            <a:ext cx="2428875" cy="730895"/>
          </a:xfrm>
          <a:prstGeom prst="rect">
            <a:avLst/>
          </a:prstGeom>
          <a:solidFill>
            <a:srgbClr val="EDF2F7"/>
          </a:solidFill>
          <a:ln/>
        </p:spPr>
      </p:sp>
      <p:sp>
        <p:nvSpPr>
          <p:cNvPr id="38" name="Shape 29"/>
          <p:cNvSpPr/>
          <p:nvPr/>
        </p:nvSpPr>
        <p:spPr>
          <a:xfrm>
            <a:off x="6143625" y="3270582"/>
            <a:ext cx="28575" cy="730895"/>
          </a:xfrm>
          <a:prstGeom prst="rect">
            <a:avLst/>
          </a:prstGeom>
          <a:solidFill>
            <a:srgbClr val="4299E1"/>
          </a:solidFill>
          <a:ln/>
        </p:spPr>
      </p:sp>
      <p:pic>
        <p:nvPicPr>
          <p:cNvPr id="3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0781" y="3406313"/>
            <a:ext cx="85725" cy="114300"/>
          </a:xfrm>
          <a:prstGeom prst="rect">
            <a:avLst/>
          </a:prstGeom>
        </p:spPr>
      </p:pic>
      <p:sp>
        <p:nvSpPr>
          <p:cNvPr id="40" name="Text 30"/>
          <p:cNvSpPr/>
          <p:nvPr/>
        </p:nvSpPr>
        <p:spPr>
          <a:xfrm>
            <a:off x="6393656" y="3377738"/>
            <a:ext cx="1197527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00" b="1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Mobile Applications</a:t>
            </a:r>
            <a:endParaRPr lang="en-US" sz="900" dirty="0"/>
          </a:p>
        </p:txBody>
      </p:sp>
      <p:sp>
        <p:nvSpPr>
          <p:cNvPr id="41" name="Text 31"/>
          <p:cNvSpPr/>
          <p:nvPr/>
        </p:nvSpPr>
        <p:spPr>
          <a:xfrm>
            <a:off x="6250781" y="3606338"/>
            <a:ext cx="2286000" cy="28798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10" dirty="0">
                <a:solidFill>
                  <a:srgbClr val="4A556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Unified mobile interface for passengers, staff, and security personnel</a:t>
            </a:r>
            <a:endParaRPr lang="en-US" sz="810" dirty="0"/>
          </a:p>
        </p:txBody>
      </p:sp>
      <p:sp>
        <p:nvSpPr>
          <p:cNvPr id="42" name="Shape 32"/>
          <p:cNvSpPr/>
          <p:nvPr/>
        </p:nvSpPr>
        <p:spPr>
          <a:xfrm>
            <a:off x="6143625" y="4108633"/>
            <a:ext cx="2428875" cy="730895"/>
          </a:xfrm>
          <a:prstGeom prst="rect">
            <a:avLst/>
          </a:prstGeom>
          <a:solidFill>
            <a:srgbClr val="EDF2F7"/>
          </a:solidFill>
          <a:ln/>
        </p:spPr>
      </p:sp>
      <p:sp>
        <p:nvSpPr>
          <p:cNvPr id="43" name="Shape 33"/>
          <p:cNvSpPr/>
          <p:nvPr/>
        </p:nvSpPr>
        <p:spPr>
          <a:xfrm>
            <a:off x="6143625" y="4108633"/>
            <a:ext cx="28575" cy="730895"/>
          </a:xfrm>
          <a:prstGeom prst="rect">
            <a:avLst/>
          </a:prstGeom>
          <a:solidFill>
            <a:srgbClr val="4299E1"/>
          </a:solidFill>
          <a:ln/>
        </p:spPr>
      </p:sp>
      <p:pic>
        <p:nvPicPr>
          <p:cNvPr id="44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50781" y="4244364"/>
            <a:ext cx="100013" cy="114300"/>
          </a:xfrm>
          <a:prstGeom prst="rect">
            <a:avLst/>
          </a:prstGeom>
        </p:spPr>
      </p:pic>
      <p:sp>
        <p:nvSpPr>
          <p:cNvPr id="45" name="Text 34"/>
          <p:cNvSpPr/>
          <p:nvPr/>
        </p:nvSpPr>
        <p:spPr>
          <a:xfrm>
            <a:off x="6407944" y="4215789"/>
            <a:ext cx="1031463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00" b="1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Data Integration</a:t>
            </a:r>
            <a:endParaRPr lang="en-US" sz="900" dirty="0"/>
          </a:p>
        </p:txBody>
      </p:sp>
      <p:sp>
        <p:nvSpPr>
          <p:cNvPr id="46" name="Text 35"/>
          <p:cNvSpPr/>
          <p:nvPr/>
        </p:nvSpPr>
        <p:spPr>
          <a:xfrm>
            <a:off x="6250781" y="4444389"/>
            <a:ext cx="2286000" cy="28798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10" dirty="0">
                <a:solidFill>
                  <a:srgbClr val="4A556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Seamless data flow between systems for real-time insights and coordination</a:t>
            </a:r>
            <a:endParaRPr lang="en-US" sz="810" dirty="0"/>
          </a:p>
        </p:txBody>
      </p:sp>
      <p:sp>
        <p:nvSpPr>
          <p:cNvPr id="47" name="Text 36"/>
          <p:cNvSpPr/>
          <p:nvPr/>
        </p:nvSpPr>
        <p:spPr>
          <a:xfrm>
            <a:off x="6143625" y="4953828"/>
            <a:ext cx="2500313" cy="272886"/>
          </a:xfrm>
          <a:prstGeom prst="rect">
            <a:avLst/>
          </a:prstGeom>
          <a:noFill/>
          <a:ln/>
        </p:spPr>
        <p:txBody>
          <a:bodyPr wrap="square" lIns="0" tIns="0" rIns="0" bIns="42545" rtlCol="0" anchor="ctr">
            <a:spAutoFit/>
          </a:bodyPr>
          <a:lstStyle/>
          <a:p>
            <a:pPr indent="0" marL="0">
              <a:buNone/>
            </a:pPr>
            <a:r>
              <a:rPr lang="en-US" sz="1170" b="1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Coverage Across Use Cases</a:t>
            </a:r>
            <a:endParaRPr lang="en-US" sz="1170" dirty="0"/>
          </a:p>
        </p:txBody>
      </p:sp>
      <p:sp>
        <p:nvSpPr>
          <p:cNvPr id="48" name="Shape 37"/>
          <p:cNvSpPr/>
          <p:nvPr/>
        </p:nvSpPr>
        <p:spPr>
          <a:xfrm>
            <a:off x="6157913" y="5348157"/>
            <a:ext cx="890848" cy="185738"/>
          </a:xfrm>
          <a:prstGeom prst="roundRect">
            <a:avLst/>
          </a:prstGeom>
          <a:solidFill>
            <a:srgbClr val="4299E1"/>
          </a:solidFill>
          <a:ln/>
        </p:spPr>
      </p:sp>
      <p:sp>
        <p:nvSpPr>
          <p:cNvPr id="49" name="Text 38"/>
          <p:cNvSpPr/>
          <p:nvPr/>
        </p:nvSpPr>
        <p:spPr>
          <a:xfrm>
            <a:off x="6157913" y="5348157"/>
            <a:ext cx="962285" cy="185738"/>
          </a:xfrm>
          <a:prstGeom prst="rect">
            <a:avLst/>
          </a:prstGeom>
          <a:noFill/>
          <a:ln/>
        </p:spPr>
        <p:txBody>
          <a:bodyPr wrap="none" lIns="85090" tIns="34036" rIns="85090" bIns="34036" rtlCol="0" anchor="ctr">
            <a:spAutoFit/>
          </a:bodyPr>
          <a:lstStyle/>
          <a:p>
            <a:pPr indent="0" marL="0">
              <a:buNone/>
            </a:pPr>
            <a:r>
              <a:rPr lang="en-US" sz="675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Airport Experience</a:t>
            </a:r>
            <a:endParaRPr lang="en-US" sz="675" dirty="0"/>
          </a:p>
        </p:txBody>
      </p:sp>
      <p:sp>
        <p:nvSpPr>
          <p:cNvPr id="50" name="Shape 39"/>
          <p:cNvSpPr/>
          <p:nvPr/>
        </p:nvSpPr>
        <p:spPr>
          <a:xfrm>
            <a:off x="7107055" y="5348157"/>
            <a:ext cx="874719" cy="185738"/>
          </a:xfrm>
          <a:prstGeom prst="roundRect">
            <a:avLst/>
          </a:prstGeom>
          <a:solidFill>
            <a:srgbClr val="4299E1"/>
          </a:solidFill>
          <a:ln/>
        </p:spPr>
      </p:sp>
      <p:sp>
        <p:nvSpPr>
          <p:cNvPr id="51" name="Text 40"/>
          <p:cNvSpPr/>
          <p:nvPr/>
        </p:nvSpPr>
        <p:spPr>
          <a:xfrm>
            <a:off x="7107055" y="5348157"/>
            <a:ext cx="946156" cy="185738"/>
          </a:xfrm>
          <a:prstGeom prst="rect">
            <a:avLst/>
          </a:prstGeom>
          <a:noFill/>
          <a:ln/>
        </p:spPr>
        <p:txBody>
          <a:bodyPr wrap="none" lIns="85090" tIns="34036" rIns="85090" bIns="34036" rtlCol="0" anchor="ctr">
            <a:spAutoFit/>
          </a:bodyPr>
          <a:lstStyle/>
          <a:p>
            <a:pPr indent="0" marL="0">
              <a:buNone/>
            </a:pPr>
            <a:r>
              <a:rPr lang="en-US" sz="675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Security &amp; Threats</a:t>
            </a:r>
            <a:endParaRPr lang="en-US" sz="675" dirty="0"/>
          </a:p>
        </p:txBody>
      </p:sp>
      <p:sp>
        <p:nvSpPr>
          <p:cNvPr id="52" name="Shape 41"/>
          <p:cNvSpPr/>
          <p:nvPr/>
        </p:nvSpPr>
        <p:spPr>
          <a:xfrm>
            <a:off x="6157913" y="5562470"/>
            <a:ext cx="940380" cy="185738"/>
          </a:xfrm>
          <a:prstGeom prst="roundRect">
            <a:avLst/>
          </a:prstGeom>
          <a:solidFill>
            <a:srgbClr val="4299E1"/>
          </a:solidFill>
          <a:ln/>
        </p:spPr>
      </p:sp>
      <p:sp>
        <p:nvSpPr>
          <p:cNvPr id="53" name="Text 42"/>
          <p:cNvSpPr/>
          <p:nvPr/>
        </p:nvSpPr>
        <p:spPr>
          <a:xfrm>
            <a:off x="6157913" y="5562470"/>
            <a:ext cx="1011817" cy="185738"/>
          </a:xfrm>
          <a:prstGeom prst="rect">
            <a:avLst/>
          </a:prstGeom>
          <a:noFill/>
          <a:ln/>
        </p:spPr>
        <p:txBody>
          <a:bodyPr wrap="none" lIns="85090" tIns="34036" rIns="85090" bIns="34036" rtlCol="0" anchor="ctr">
            <a:spAutoFit/>
          </a:bodyPr>
          <a:lstStyle/>
          <a:p>
            <a:pPr indent="0" marL="0">
              <a:buNone/>
            </a:pPr>
            <a:r>
              <a:rPr lang="en-US" sz="675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Aviation Operations</a:t>
            </a:r>
            <a:endParaRPr lang="en-US" sz="675" dirty="0"/>
          </a:p>
        </p:txBody>
      </p:sp>
      <p:sp>
        <p:nvSpPr>
          <p:cNvPr id="54" name="Shape 43"/>
          <p:cNvSpPr/>
          <p:nvPr/>
        </p:nvSpPr>
        <p:spPr>
          <a:xfrm>
            <a:off x="7156586" y="5562470"/>
            <a:ext cx="740578" cy="185738"/>
          </a:xfrm>
          <a:prstGeom prst="roundRect">
            <a:avLst/>
          </a:prstGeom>
          <a:solidFill>
            <a:srgbClr val="4299E1"/>
          </a:solidFill>
          <a:ln/>
        </p:spPr>
      </p:sp>
      <p:sp>
        <p:nvSpPr>
          <p:cNvPr id="55" name="Text 44"/>
          <p:cNvSpPr/>
          <p:nvPr/>
        </p:nvSpPr>
        <p:spPr>
          <a:xfrm>
            <a:off x="7156586" y="5562470"/>
            <a:ext cx="812016" cy="185738"/>
          </a:xfrm>
          <a:prstGeom prst="rect">
            <a:avLst/>
          </a:prstGeom>
          <a:noFill/>
          <a:ln/>
        </p:spPr>
        <p:txBody>
          <a:bodyPr wrap="none" lIns="85090" tIns="34036" rIns="85090" bIns="34036" rtlCol="0" anchor="ctr">
            <a:spAutoFit/>
          </a:bodyPr>
          <a:lstStyle/>
          <a:p>
            <a:pPr indent="0" marL="0">
              <a:buNone/>
            </a:pPr>
            <a:r>
              <a:rPr lang="en-US" sz="675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Border Control</a:t>
            </a:r>
            <a:endParaRPr lang="en-US" sz="67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41496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28625" y="428625"/>
            <a:ext cx="8358188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2700" b="1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Use Case Categories</a:t>
            </a:r>
            <a:endParaRPr lang="en-US" sz="2700" dirty="0"/>
          </a:p>
        </p:txBody>
      </p:sp>
      <p:sp>
        <p:nvSpPr>
          <p:cNvPr id="4" name="Shape 1"/>
          <p:cNvSpPr/>
          <p:nvPr/>
        </p:nvSpPr>
        <p:spPr>
          <a:xfrm>
            <a:off x="428625" y="1228725"/>
            <a:ext cx="4000500" cy="1728788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232" y="1601986"/>
            <a:ext cx="385763" cy="342900"/>
          </a:xfrm>
          <a:prstGeom prst="rect">
            <a:avLst/>
          </a:prstGeom>
        </p:spPr>
      </p:pic>
      <p:pic>
        <p:nvPicPr>
          <p:cNvPr id="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3452" y="1601986"/>
            <a:ext cx="300038" cy="342900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714375" y="2171700"/>
            <a:ext cx="3500438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350" b="1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Airport Passenger Experience</a:t>
            </a:r>
            <a:endParaRPr lang="en-US" sz="1350" dirty="0"/>
          </a:p>
        </p:txBody>
      </p:sp>
      <p:sp>
        <p:nvSpPr>
          <p:cNvPr id="8" name="Text 3"/>
          <p:cNvSpPr/>
          <p:nvPr/>
        </p:nvSpPr>
        <p:spPr>
          <a:xfrm>
            <a:off x="714375" y="2500313"/>
            <a:ext cx="3500438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71809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Navigation, alerts, and personalized retail recommendations</a:t>
            </a:r>
            <a:endParaRPr lang="en-US" sz="900" dirty="0"/>
          </a:p>
        </p:txBody>
      </p:sp>
      <p:sp>
        <p:nvSpPr>
          <p:cNvPr id="9" name="Shape 4"/>
          <p:cNvSpPr/>
          <p:nvPr/>
        </p:nvSpPr>
        <p:spPr>
          <a:xfrm>
            <a:off x="4714875" y="1228725"/>
            <a:ext cx="4000500" cy="1728788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914" y="1601986"/>
            <a:ext cx="342900" cy="342900"/>
          </a:xfrm>
          <a:prstGeom prst="rect">
            <a:avLst/>
          </a:prstGeom>
        </p:spPr>
      </p:pic>
      <p:pic>
        <p:nvPicPr>
          <p:cNvPr id="11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8271" y="1601986"/>
            <a:ext cx="300038" cy="342900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5000625" y="2171700"/>
            <a:ext cx="3500438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350" b="1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Security &amp; Threat Detection</a:t>
            </a:r>
            <a:endParaRPr lang="en-US" sz="1350" dirty="0"/>
          </a:p>
        </p:txBody>
      </p:sp>
      <p:sp>
        <p:nvSpPr>
          <p:cNvPr id="13" name="Text 6"/>
          <p:cNvSpPr/>
          <p:nvPr/>
        </p:nvSpPr>
        <p:spPr>
          <a:xfrm>
            <a:off x="5000625" y="2500313"/>
            <a:ext cx="3500438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71809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AI-powered threat assessment and coordinated response</a:t>
            </a:r>
            <a:endParaRPr lang="en-US" sz="900" dirty="0"/>
          </a:p>
        </p:txBody>
      </p:sp>
      <p:sp>
        <p:nvSpPr>
          <p:cNvPr id="14" name="Shape 7"/>
          <p:cNvSpPr/>
          <p:nvPr/>
        </p:nvSpPr>
        <p:spPr>
          <a:xfrm>
            <a:off x="428625" y="3250406"/>
            <a:ext cx="4000500" cy="1728788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15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2801" y="3623667"/>
            <a:ext cx="428625" cy="342900"/>
          </a:xfrm>
          <a:prstGeom prst="rect">
            <a:avLst/>
          </a:prstGeom>
        </p:spPr>
      </p:pic>
      <p:pic>
        <p:nvPicPr>
          <p:cNvPr id="16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4883" y="3623667"/>
            <a:ext cx="300038" cy="342900"/>
          </a:xfrm>
          <a:prstGeom prst="rect">
            <a:avLst/>
          </a:prstGeom>
        </p:spPr>
      </p:pic>
      <p:sp>
        <p:nvSpPr>
          <p:cNvPr id="17" name="Text 8"/>
          <p:cNvSpPr/>
          <p:nvPr/>
        </p:nvSpPr>
        <p:spPr>
          <a:xfrm>
            <a:off x="714375" y="4193381"/>
            <a:ext cx="3500438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350" b="1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Aviation Operations</a:t>
            </a:r>
            <a:endParaRPr lang="en-US" sz="1350" dirty="0"/>
          </a:p>
        </p:txBody>
      </p:sp>
      <p:sp>
        <p:nvSpPr>
          <p:cNvPr id="18" name="Text 9"/>
          <p:cNvSpPr/>
          <p:nvPr/>
        </p:nvSpPr>
        <p:spPr>
          <a:xfrm>
            <a:off x="714375" y="4521994"/>
            <a:ext cx="3500438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71809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Digital checklists and operational efficiency systems</a:t>
            </a:r>
            <a:endParaRPr lang="en-US" sz="900" dirty="0"/>
          </a:p>
        </p:txBody>
      </p:sp>
      <p:sp>
        <p:nvSpPr>
          <p:cNvPr id="19" name="Shape 10"/>
          <p:cNvSpPr/>
          <p:nvPr/>
        </p:nvSpPr>
        <p:spPr>
          <a:xfrm>
            <a:off x="4714875" y="3243263"/>
            <a:ext cx="4000500" cy="1743075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20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9051" y="3623667"/>
            <a:ext cx="300038" cy="342900"/>
          </a:xfrm>
          <a:prstGeom prst="rect">
            <a:avLst/>
          </a:prstGeom>
        </p:spPr>
      </p:pic>
      <p:pic>
        <p:nvPicPr>
          <p:cNvPr id="21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52546" y="3623667"/>
            <a:ext cx="428625" cy="342900"/>
          </a:xfrm>
          <a:prstGeom prst="rect">
            <a:avLst/>
          </a:prstGeom>
        </p:spPr>
      </p:pic>
      <p:sp>
        <p:nvSpPr>
          <p:cNvPr id="22" name="Text 11"/>
          <p:cNvSpPr/>
          <p:nvPr/>
        </p:nvSpPr>
        <p:spPr>
          <a:xfrm>
            <a:off x="5000625" y="4200525"/>
            <a:ext cx="3500438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350" b="1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Border Control</a:t>
            </a:r>
            <a:endParaRPr lang="en-US" sz="1350" dirty="0"/>
          </a:p>
        </p:txBody>
      </p:sp>
      <p:sp>
        <p:nvSpPr>
          <p:cNvPr id="23" name="Text 12"/>
          <p:cNvSpPr/>
          <p:nvPr/>
        </p:nvSpPr>
        <p:spPr>
          <a:xfrm>
            <a:off x="5000625" y="4529138"/>
            <a:ext cx="3500438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71809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Multi-modal detection and pattern analysis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64356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57188" y="357188"/>
            <a:ext cx="8501063" cy="857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2250" b="1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Use Case 1.1: Personalized Navigation and Gate Change Alerts</a:t>
            </a:r>
            <a:endParaRPr lang="en-US" sz="2250" dirty="0"/>
          </a:p>
        </p:txBody>
      </p:sp>
      <p:sp>
        <p:nvSpPr>
          <p:cNvPr id="4" name="Shape 1"/>
          <p:cNvSpPr/>
          <p:nvPr/>
        </p:nvSpPr>
        <p:spPr>
          <a:xfrm>
            <a:off x="357188" y="1428750"/>
            <a:ext cx="5286375" cy="3857625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" name="Shape 2"/>
          <p:cNvSpPr/>
          <p:nvPr/>
        </p:nvSpPr>
        <p:spPr>
          <a:xfrm>
            <a:off x="571500" y="1643063"/>
            <a:ext cx="4857750" cy="428625"/>
          </a:xfrm>
          <a:prstGeom prst="rect">
            <a:avLst/>
          </a:prstGeom>
          <a:solidFill>
            <a:srgbClr val="F7FAFC"/>
          </a:solidFill>
          <a:ln/>
        </p:spPr>
      </p:sp>
      <p:sp>
        <p:nvSpPr>
          <p:cNvPr id="6" name="Shape 3"/>
          <p:cNvSpPr/>
          <p:nvPr/>
        </p:nvSpPr>
        <p:spPr>
          <a:xfrm>
            <a:off x="571500" y="1643063"/>
            <a:ext cx="28575" cy="428625"/>
          </a:xfrm>
          <a:prstGeom prst="rect">
            <a:avLst/>
          </a:prstGeom>
          <a:solidFill>
            <a:srgbClr val="3182CE"/>
          </a:solidFill>
          <a:ln/>
        </p:spPr>
      </p:sp>
      <p:sp>
        <p:nvSpPr>
          <p:cNvPr id="7" name="Shape 4"/>
          <p:cNvSpPr/>
          <p:nvPr/>
        </p:nvSpPr>
        <p:spPr>
          <a:xfrm>
            <a:off x="678656" y="1750219"/>
            <a:ext cx="214313" cy="214313"/>
          </a:xfrm>
          <a:prstGeom prst="ellipse">
            <a:avLst/>
          </a:prstGeom>
          <a:solidFill>
            <a:srgbClr val="3182CE"/>
          </a:solidFill>
          <a:ln/>
        </p:spPr>
      </p:sp>
      <p:sp>
        <p:nvSpPr>
          <p:cNvPr id="8" name="Text 5"/>
          <p:cNvSpPr/>
          <p:nvPr/>
        </p:nvSpPr>
        <p:spPr>
          <a:xfrm>
            <a:off x="678656" y="1750219"/>
            <a:ext cx="285750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1</a:t>
            </a:r>
            <a:endParaRPr lang="en-US" sz="900" dirty="0"/>
          </a:p>
        </p:txBody>
      </p:sp>
      <p:sp>
        <p:nvSpPr>
          <p:cNvPr id="9" name="Text 6"/>
          <p:cNvSpPr/>
          <p:nvPr/>
        </p:nvSpPr>
        <p:spPr>
          <a:xfrm>
            <a:off x="1000125" y="1781361"/>
            <a:ext cx="2947829" cy="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55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Passenger performs self-service check-in at airport kiosk</a:t>
            </a:r>
            <a:endParaRPr lang="en-US" sz="855" dirty="0"/>
          </a:p>
        </p:txBody>
      </p:sp>
      <p:sp>
        <p:nvSpPr>
          <p:cNvPr id="10" name="Shape 7"/>
          <p:cNvSpPr/>
          <p:nvPr/>
        </p:nvSpPr>
        <p:spPr>
          <a:xfrm>
            <a:off x="571500" y="2214563"/>
            <a:ext cx="4857750" cy="428625"/>
          </a:xfrm>
          <a:prstGeom prst="rect">
            <a:avLst/>
          </a:prstGeom>
          <a:solidFill>
            <a:srgbClr val="F7FAFC"/>
          </a:solidFill>
          <a:ln/>
        </p:spPr>
      </p:sp>
      <p:sp>
        <p:nvSpPr>
          <p:cNvPr id="11" name="Shape 8"/>
          <p:cNvSpPr/>
          <p:nvPr/>
        </p:nvSpPr>
        <p:spPr>
          <a:xfrm>
            <a:off x="571500" y="2214563"/>
            <a:ext cx="28575" cy="428625"/>
          </a:xfrm>
          <a:prstGeom prst="rect">
            <a:avLst/>
          </a:prstGeom>
          <a:solidFill>
            <a:srgbClr val="3182CE"/>
          </a:solidFill>
          <a:ln/>
        </p:spPr>
      </p:sp>
      <p:sp>
        <p:nvSpPr>
          <p:cNvPr id="12" name="Shape 9"/>
          <p:cNvSpPr/>
          <p:nvPr/>
        </p:nvSpPr>
        <p:spPr>
          <a:xfrm>
            <a:off x="678656" y="2321719"/>
            <a:ext cx="214313" cy="214313"/>
          </a:xfrm>
          <a:prstGeom prst="ellipse">
            <a:avLst/>
          </a:prstGeom>
          <a:solidFill>
            <a:srgbClr val="3182CE"/>
          </a:solidFill>
          <a:ln/>
        </p:spPr>
      </p:sp>
      <p:sp>
        <p:nvSpPr>
          <p:cNvPr id="13" name="Text 10"/>
          <p:cNvSpPr/>
          <p:nvPr/>
        </p:nvSpPr>
        <p:spPr>
          <a:xfrm>
            <a:off x="678656" y="2321719"/>
            <a:ext cx="285750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2</a:t>
            </a:r>
            <a:endParaRPr lang="en-US" sz="900" dirty="0"/>
          </a:p>
        </p:txBody>
      </p:sp>
      <p:sp>
        <p:nvSpPr>
          <p:cNvPr id="14" name="Text 11"/>
          <p:cNvSpPr/>
          <p:nvPr/>
        </p:nvSpPr>
        <p:spPr>
          <a:xfrm>
            <a:off x="1000125" y="2352861"/>
            <a:ext cx="2615785" cy="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55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Passenger connects to airport WiFi via mobile app</a:t>
            </a:r>
            <a:endParaRPr lang="en-US" sz="855" dirty="0"/>
          </a:p>
        </p:txBody>
      </p:sp>
      <p:sp>
        <p:nvSpPr>
          <p:cNvPr id="15" name="Shape 12"/>
          <p:cNvSpPr/>
          <p:nvPr/>
        </p:nvSpPr>
        <p:spPr>
          <a:xfrm>
            <a:off x="571500" y="2786063"/>
            <a:ext cx="4857750" cy="428625"/>
          </a:xfrm>
          <a:prstGeom prst="rect">
            <a:avLst/>
          </a:prstGeom>
          <a:solidFill>
            <a:srgbClr val="F7FAFC"/>
          </a:solidFill>
          <a:ln/>
        </p:spPr>
      </p:sp>
      <p:sp>
        <p:nvSpPr>
          <p:cNvPr id="16" name="Shape 13"/>
          <p:cNvSpPr/>
          <p:nvPr/>
        </p:nvSpPr>
        <p:spPr>
          <a:xfrm>
            <a:off x="571500" y="2786063"/>
            <a:ext cx="28575" cy="428625"/>
          </a:xfrm>
          <a:prstGeom prst="rect">
            <a:avLst/>
          </a:prstGeom>
          <a:solidFill>
            <a:srgbClr val="3182CE"/>
          </a:solidFill>
          <a:ln/>
        </p:spPr>
      </p:sp>
      <p:sp>
        <p:nvSpPr>
          <p:cNvPr id="17" name="Shape 14"/>
          <p:cNvSpPr/>
          <p:nvPr/>
        </p:nvSpPr>
        <p:spPr>
          <a:xfrm>
            <a:off x="678656" y="2893219"/>
            <a:ext cx="214313" cy="214313"/>
          </a:xfrm>
          <a:prstGeom prst="ellipse">
            <a:avLst/>
          </a:prstGeom>
          <a:solidFill>
            <a:srgbClr val="3182CE"/>
          </a:solidFill>
          <a:ln/>
        </p:spPr>
      </p:sp>
      <p:sp>
        <p:nvSpPr>
          <p:cNvPr id="18" name="Text 15"/>
          <p:cNvSpPr/>
          <p:nvPr/>
        </p:nvSpPr>
        <p:spPr>
          <a:xfrm>
            <a:off x="678656" y="2893219"/>
            <a:ext cx="285750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3</a:t>
            </a:r>
            <a:endParaRPr lang="en-US" sz="900" dirty="0"/>
          </a:p>
        </p:txBody>
      </p:sp>
      <p:sp>
        <p:nvSpPr>
          <p:cNvPr id="19" name="Text 16"/>
          <p:cNvSpPr/>
          <p:nvPr/>
        </p:nvSpPr>
        <p:spPr>
          <a:xfrm>
            <a:off x="1000125" y="2924361"/>
            <a:ext cx="2888559" cy="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55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Passenger walks toward gate (unaware of gate change)</a:t>
            </a:r>
            <a:endParaRPr lang="en-US" sz="855" dirty="0"/>
          </a:p>
        </p:txBody>
      </p:sp>
      <p:sp>
        <p:nvSpPr>
          <p:cNvPr id="20" name="Shape 17"/>
          <p:cNvSpPr/>
          <p:nvPr/>
        </p:nvSpPr>
        <p:spPr>
          <a:xfrm>
            <a:off x="571500" y="3357563"/>
            <a:ext cx="4857750" cy="428625"/>
          </a:xfrm>
          <a:prstGeom prst="rect">
            <a:avLst/>
          </a:prstGeom>
          <a:solidFill>
            <a:srgbClr val="F7FAFC"/>
          </a:solidFill>
          <a:ln/>
        </p:spPr>
      </p:sp>
      <p:sp>
        <p:nvSpPr>
          <p:cNvPr id="21" name="Shape 18"/>
          <p:cNvSpPr/>
          <p:nvPr/>
        </p:nvSpPr>
        <p:spPr>
          <a:xfrm>
            <a:off x="571500" y="3357563"/>
            <a:ext cx="28575" cy="428625"/>
          </a:xfrm>
          <a:prstGeom prst="rect">
            <a:avLst/>
          </a:prstGeom>
          <a:solidFill>
            <a:srgbClr val="3182CE"/>
          </a:solidFill>
          <a:ln/>
        </p:spPr>
      </p:sp>
      <p:sp>
        <p:nvSpPr>
          <p:cNvPr id="22" name="Shape 19"/>
          <p:cNvSpPr/>
          <p:nvPr/>
        </p:nvSpPr>
        <p:spPr>
          <a:xfrm>
            <a:off x="678656" y="3464719"/>
            <a:ext cx="214313" cy="214313"/>
          </a:xfrm>
          <a:prstGeom prst="ellipse">
            <a:avLst/>
          </a:prstGeom>
          <a:solidFill>
            <a:srgbClr val="3182CE"/>
          </a:solidFill>
          <a:ln/>
        </p:spPr>
      </p:sp>
      <p:sp>
        <p:nvSpPr>
          <p:cNvPr id="23" name="Text 20"/>
          <p:cNvSpPr/>
          <p:nvPr/>
        </p:nvSpPr>
        <p:spPr>
          <a:xfrm>
            <a:off x="678656" y="3464719"/>
            <a:ext cx="285750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4</a:t>
            </a:r>
            <a:endParaRPr lang="en-US" sz="900" dirty="0"/>
          </a:p>
        </p:txBody>
      </p:sp>
      <p:sp>
        <p:nvSpPr>
          <p:cNvPr id="24" name="Text 21"/>
          <p:cNvSpPr/>
          <p:nvPr/>
        </p:nvSpPr>
        <p:spPr>
          <a:xfrm>
            <a:off x="1000125" y="3495861"/>
            <a:ext cx="4114744" cy="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55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Airport systems detect passenger location using WiFi triangulation and iBeacon</a:t>
            </a:r>
            <a:endParaRPr lang="en-US" sz="855" dirty="0"/>
          </a:p>
        </p:txBody>
      </p:sp>
      <p:sp>
        <p:nvSpPr>
          <p:cNvPr id="25" name="Shape 22"/>
          <p:cNvSpPr/>
          <p:nvPr/>
        </p:nvSpPr>
        <p:spPr>
          <a:xfrm>
            <a:off x="571500" y="3929063"/>
            <a:ext cx="4857750" cy="428625"/>
          </a:xfrm>
          <a:prstGeom prst="rect">
            <a:avLst/>
          </a:prstGeom>
          <a:solidFill>
            <a:srgbClr val="F7FAFC"/>
          </a:solidFill>
          <a:ln/>
        </p:spPr>
      </p:sp>
      <p:sp>
        <p:nvSpPr>
          <p:cNvPr id="26" name="Shape 23"/>
          <p:cNvSpPr/>
          <p:nvPr/>
        </p:nvSpPr>
        <p:spPr>
          <a:xfrm>
            <a:off x="571500" y="3929063"/>
            <a:ext cx="28575" cy="428625"/>
          </a:xfrm>
          <a:prstGeom prst="rect">
            <a:avLst/>
          </a:prstGeom>
          <a:solidFill>
            <a:srgbClr val="3182CE"/>
          </a:solidFill>
          <a:ln/>
        </p:spPr>
      </p:sp>
      <p:sp>
        <p:nvSpPr>
          <p:cNvPr id="27" name="Shape 24"/>
          <p:cNvSpPr/>
          <p:nvPr/>
        </p:nvSpPr>
        <p:spPr>
          <a:xfrm>
            <a:off x="678656" y="4036219"/>
            <a:ext cx="214313" cy="214313"/>
          </a:xfrm>
          <a:prstGeom prst="ellipse">
            <a:avLst/>
          </a:prstGeom>
          <a:solidFill>
            <a:srgbClr val="3182CE"/>
          </a:solidFill>
          <a:ln/>
        </p:spPr>
      </p:sp>
      <p:sp>
        <p:nvSpPr>
          <p:cNvPr id="28" name="Text 25"/>
          <p:cNvSpPr/>
          <p:nvPr/>
        </p:nvSpPr>
        <p:spPr>
          <a:xfrm>
            <a:off x="678656" y="4036219"/>
            <a:ext cx="285750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5</a:t>
            </a:r>
            <a:endParaRPr lang="en-US" sz="900" dirty="0"/>
          </a:p>
        </p:txBody>
      </p:sp>
      <p:sp>
        <p:nvSpPr>
          <p:cNvPr id="29" name="Text 26"/>
          <p:cNvSpPr/>
          <p:nvPr/>
        </p:nvSpPr>
        <p:spPr>
          <a:xfrm>
            <a:off x="1000125" y="4067361"/>
            <a:ext cx="2991166" cy="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55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Mobile app sends AI-driven gate change alert notification</a:t>
            </a:r>
            <a:endParaRPr lang="en-US" sz="855" dirty="0"/>
          </a:p>
        </p:txBody>
      </p:sp>
      <p:sp>
        <p:nvSpPr>
          <p:cNvPr id="30" name="Shape 27"/>
          <p:cNvSpPr/>
          <p:nvPr/>
        </p:nvSpPr>
        <p:spPr>
          <a:xfrm>
            <a:off x="571500" y="4500563"/>
            <a:ext cx="4857750" cy="428625"/>
          </a:xfrm>
          <a:prstGeom prst="rect">
            <a:avLst/>
          </a:prstGeom>
          <a:solidFill>
            <a:srgbClr val="F7FAFC"/>
          </a:solidFill>
          <a:ln/>
        </p:spPr>
      </p:sp>
      <p:sp>
        <p:nvSpPr>
          <p:cNvPr id="31" name="Shape 28"/>
          <p:cNvSpPr/>
          <p:nvPr/>
        </p:nvSpPr>
        <p:spPr>
          <a:xfrm>
            <a:off x="571500" y="4500563"/>
            <a:ext cx="28575" cy="428625"/>
          </a:xfrm>
          <a:prstGeom prst="rect">
            <a:avLst/>
          </a:prstGeom>
          <a:solidFill>
            <a:srgbClr val="3182CE"/>
          </a:solidFill>
          <a:ln/>
        </p:spPr>
      </p:sp>
      <p:sp>
        <p:nvSpPr>
          <p:cNvPr id="32" name="Shape 29"/>
          <p:cNvSpPr/>
          <p:nvPr/>
        </p:nvSpPr>
        <p:spPr>
          <a:xfrm>
            <a:off x="678656" y="4607719"/>
            <a:ext cx="214313" cy="214313"/>
          </a:xfrm>
          <a:prstGeom prst="ellipse">
            <a:avLst/>
          </a:prstGeom>
          <a:solidFill>
            <a:srgbClr val="3182CE"/>
          </a:solidFill>
          <a:ln/>
        </p:spPr>
      </p:sp>
      <p:sp>
        <p:nvSpPr>
          <p:cNvPr id="33" name="Text 30"/>
          <p:cNvSpPr/>
          <p:nvPr/>
        </p:nvSpPr>
        <p:spPr>
          <a:xfrm>
            <a:off x="678656" y="4607719"/>
            <a:ext cx="285750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6</a:t>
            </a:r>
            <a:endParaRPr lang="en-US" sz="900" dirty="0"/>
          </a:p>
        </p:txBody>
      </p:sp>
      <p:sp>
        <p:nvSpPr>
          <p:cNvPr id="34" name="Text 31"/>
          <p:cNvSpPr/>
          <p:nvPr/>
        </p:nvSpPr>
        <p:spPr>
          <a:xfrm>
            <a:off x="1000125" y="4638861"/>
            <a:ext cx="4192377" cy="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55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App provides turn-by-turn navigation with path optimization and time estimation</a:t>
            </a:r>
            <a:endParaRPr lang="en-US" sz="855" dirty="0"/>
          </a:p>
        </p:txBody>
      </p:sp>
      <p:sp>
        <p:nvSpPr>
          <p:cNvPr id="35" name="Shape 32"/>
          <p:cNvSpPr/>
          <p:nvPr/>
        </p:nvSpPr>
        <p:spPr>
          <a:xfrm>
            <a:off x="5929313" y="1586638"/>
            <a:ext cx="2857500" cy="3541849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36" name="Text 33"/>
          <p:cNvSpPr/>
          <p:nvPr/>
        </p:nvSpPr>
        <p:spPr>
          <a:xfrm>
            <a:off x="6143625" y="1800951"/>
            <a:ext cx="2500313" cy="272886"/>
          </a:xfrm>
          <a:prstGeom prst="rect">
            <a:avLst/>
          </a:prstGeom>
          <a:noFill/>
          <a:ln/>
        </p:spPr>
        <p:txBody>
          <a:bodyPr wrap="square" lIns="0" tIns="0" rIns="0" bIns="42545" rtlCol="0" anchor="ctr">
            <a:spAutoFit/>
          </a:bodyPr>
          <a:lstStyle/>
          <a:p>
            <a:pPr indent="0" marL="0">
              <a:buNone/>
            </a:pPr>
            <a:r>
              <a:rPr lang="en-US" sz="1170" b="1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Key Actors</a:t>
            </a:r>
            <a:endParaRPr lang="en-US" sz="1170" dirty="0"/>
          </a:p>
        </p:txBody>
      </p:sp>
      <p:pic>
        <p:nvPicPr>
          <p:cNvPr id="3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25" y="2209567"/>
            <a:ext cx="100013" cy="114300"/>
          </a:xfrm>
          <a:prstGeom prst="rect">
            <a:avLst/>
          </a:prstGeom>
        </p:spPr>
      </p:pic>
      <p:sp>
        <p:nvSpPr>
          <p:cNvPr id="38" name="Text 34"/>
          <p:cNvSpPr/>
          <p:nvPr/>
        </p:nvSpPr>
        <p:spPr>
          <a:xfrm>
            <a:off x="6300788" y="2180992"/>
            <a:ext cx="631301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Passenger</a:t>
            </a:r>
            <a:endParaRPr lang="en-US" sz="900" dirty="0"/>
          </a:p>
        </p:txBody>
      </p:sp>
      <p:pic>
        <p:nvPicPr>
          <p:cNvPr id="3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25" y="2438167"/>
            <a:ext cx="85725" cy="114300"/>
          </a:xfrm>
          <a:prstGeom prst="rect">
            <a:avLst/>
          </a:prstGeom>
        </p:spPr>
      </p:pic>
      <p:sp>
        <p:nvSpPr>
          <p:cNvPr id="40" name="Text 35"/>
          <p:cNvSpPr/>
          <p:nvPr/>
        </p:nvSpPr>
        <p:spPr>
          <a:xfrm>
            <a:off x="6286500" y="2409592"/>
            <a:ext cx="681363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Mobile App</a:t>
            </a:r>
            <a:endParaRPr lang="en-US" sz="900" dirty="0"/>
          </a:p>
        </p:txBody>
      </p:sp>
      <p:pic>
        <p:nvPicPr>
          <p:cNvPr id="4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25" y="2666767"/>
            <a:ext cx="114300" cy="114300"/>
          </a:xfrm>
          <a:prstGeom prst="rect">
            <a:avLst/>
          </a:prstGeom>
        </p:spPr>
      </p:pic>
      <p:sp>
        <p:nvSpPr>
          <p:cNvPr id="42" name="Text 36"/>
          <p:cNvSpPr/>
          <p:nvPr/>
        </p:nvSpPr>
        <p:spPr>
          <a:xfrm>
            <a:off x="6315075" y="2638192"/>
            <a:ext cx="921962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Airport Systems</a:t>
            </a:r>
            <a:endParaRPr lang="en-US" sz="900" dirty="0"/>
          </a:p>
        </p:txBody>
      </p:sp>
      <p:sp>
        <p:nvSpPr>
          <p:cNvPr id="43" name="Text 37"/>
          <p:cNvSpPr/>
          <p:nvPr/>
        </p:nvSpPr>
        <p:spPr>
          <a:xfrm>
            <a:off x="6143625" y="2923942"/>
            <a:ext cx="2500313" cy="272886"/>
          </a:xfrm>
          <a:prstGeom prst="rect">
            <a:avLst/>
          </a:prstGeom>
          <a:noFill/>
          <a:ln/>
        </p:spPr>
        <p:txBody>
          <a:bodyPr wrap="square" lIns="0" tIns="0" rIns="0" bIns="42545" rtlCol="0" anchor="ctr">
            <a:spAutoFit/>
          </a:bodyPr>
          <a:lstStyle/>
          <a:p>
            <a:pPr indent="0" marL="0">
              <a:buNone/>
            </a:pPr>
            <a:r>
              <a:rPr lang="en-US" sz="1170" b="1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Technology Partners</a:t>
            </a:r>
            <a:endParaRPr lang="en-US" sz="1170" dirty="0"/>
          </a:p>
        </p:txBody>
      </p:sp>
      <p:sp>
        <p:nvSpPr>
          <p:cNvPr id="44" name="Shape 38"/>
          <p:cNvSpPr/>
          <p:nvPr/>
        </p:nvSpPr>
        <p:spPr>
          <a:xfrm>
            <a:off x="6165056" y="3361134"/>
            <a:ext cx="448996" cy="208592"/>
          </a:xfrm>
          <a:prstGeom prst="roundRect">
            <a:avLst/>
          </a:prstGeom>
          <a:solidFill>
            <a:srgbClr val="3182CE"/>
          </a:solidFill>
          <a:ln/>
        </p:spPr>
      </p:sp>
      <p:sp>
        <p:nvSpPr>
          <p:cNvPr id="45" name="Text 39"/>
          <p:cNvSpPr/>
          <p:nvPr/>
        </p:nvSpPr>
        <p:spPr>
          <a:xfrm>
            <a:off x="6165056" y="3361134"/>
            <a:ext cx="520433" cy="208592"/>
          </a:xfrm>
          <a:prstGeom prst="rect">
            <a:avLst/>
          </a:prstGeom>
          <a:noFill/>
          <a:ln/>
        </p:spPr>
        <p:txBody>
          <a:bodyPr wrap="none" lIns="102108" tIns="42545" rIns="102108" bIns="42545" rtlCol="0" anchor="ctr">
            <a:spAutoFit/>
          </a:bodyPr>
          <a:lstStyle/>
          <a:p>
            <a:pPr indent="0" marL="0">
              <a:buNone/>
            </a:pPr>
            <a:r>
              <a:rPr lang="en-US" sz="720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Thales</a:t>
            </a:r>
            <a:endParaRPr lang="en-US" sz="720" dirty="0"/>
          </a:p>
        </p:txBody>
      </p:sp>
      <p:sp>
        <p:nvSpPr>
          <p:cNvPr id="46" name="Shape 40"/>
          <p:cNvSpPr/>
          <p:nvPr/>
        </p:nvSpPr>
        <p:spPr>
          <a:xfrm>
            <a:off x="6686634" y="3361134"/>
            <a:ext cx="609981" cy="208592"/>
          </a:xfrm>
          <a:prstGeom prst="roundRect">
            <a:avLst/>
          </a:prstGeom>
          <a:solidFill>
            <a:srgbClr val="3182CE"/>
          </a:solidFill>
          <a:ln/>
        </p:spPr>
      </p:sp>
      <p:sp>
        <p:nvSpPr>
          <p:cNvPr id="47" name="Text 41"/>
          <p:cNvSpPr/>
          <p:nvPr/>
        </p:nvSpPr>
        <p:spPr>
          <a:xfrm>
            <a:off x="6686634" y="3361134"/>
            <a:ext cx="681419" cy="208592"/>
          </a:xfrm>
          <a:prstGeom prst="rect">
            <a:avLst/>
          </a:prstGeom>
          <a:noFill/>
          <a:ln/>
        </p:spPr>
        <p:txBody>
          <a:bodyPr wrap="none" lIns="102108" tIns="42545" rIns="102108" bIns="42545" rtlCol="0" anchor="ctr">
            <a:spAutoFit/>
          </a:bodyPr>
          <a:lstStyle/>
          <a:p>
            <a:pPr indent="0" marL="0">
              <a:buNone/>
            </a:pPr>
            <a:r>
              <a:rPr lang="en-US" sz="720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Salesforce</a:t>
            </a:r>
            <a:endParaRPr lang="en-US" sz="720" dirty="0"/>
          </a:p>
        </p:txBody>
      </p:sp>
      <p:sp>
        <p:nvSpPr>
          <p:cNvPr id="48" name="Text 42"/>
          <p:cNvSpPr/>
          <p:nvPr/>
        </p:nvSpPr>
        <p:spPr>
          <a:xfrm>
            <a:off x="6143625" y="3705458"/>
            <a:ext cx="2500313" cy="272886"/>
          </a:xfrm>
          <a:prstGeom prst="rect">
            <a:avLst/>
          </a:prstGeom>
          <a:noFill/>
          <a:ln/>
        </p:spPr>
        <p:txBody>
          <a:bodyPr wrap="square" lIns="0" tIns="0" rIns="0" bIns="42545" rtlCol="0" anchor="ctr">
            <a:spAutoFit/>
          </a:bodyPr>
          <a:lstStyle/>
          <a:p>
            <a:pPr indent="0" marL="0">
              <a:buNone/>
            </a:pPr>
            <a:r>
              <a:rPr lang="en-US" sz="1170" b="1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Key Technologies</a:t>
            </a:r>
            <a:endParaRPr lang="en-US" sz="1170" dirty="0"/>
          </a:p>
        </p:txBody>
      </p:sp>
      <p:sp>
        <p:nvSpPr>
          <p:cNvPr id="49" name="Text 43"/>
          <p:cNvSpPr/>
          <p:nvPr/>
        </p:nvSpPr>
        <p:spPr>
          <a:xfrm>
            <a:off x="6143625" y="4085499"/>
            <a:ext cx="2500313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788" dirty="0">
                <a:solidFill>
                  <a:srgbClr val="4B556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• WiFi Triangulation</a:t>
            </a:r>
            <a:endParaRPr lang="en-US" sz="788" dirty="0"/>
          </a:p>
        </p:txBody>
      </p:sp>
      <p:sp>
        <p:nvSpPr>
          <p:cNvPr id="50" name="Text 44"/>
          <p:cNvSpPr/>
          <p:nvPr/>
        </p:nvSpPr>
        <p:spPr>
          <a:xfrm>
            <a:off x="6143625" y="4256949"/>
            <a:ext cx="2500313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788" dirty="0">
                <a:solidFill>
                  <a:srgbClr val="4B556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• iBeacon Technology</a:t>
            </a:r>
            <a:endParaRPr lang="en-US" sz="788" dirty="0"/>
          </a:p>
        </p:txBody>
      </p:sp>
      <p:sp>
        <p:nvSpPr>
          <p:cNvPr id="51" name="Text 45"/>
          <p:cNvSpPr/>
          <p:nvPr/>
        </p:nvSpPr>
        <p:spPr>
          <a:xfrm>
            <a:off x="6143625" y="4428399"/>
            <a:ext cx="2500313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788" dirty="0">
                <a:solidFill>
                  <a:srgbClr val="4B556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• AI-driven Notifications</a:t>
            </a:r>
            <a:endParaRPr lang="en-US" sz="788" dirty="0"/>
          </a:p>
        </p:txBody>
      </p:sp>
      <p:sp>
        <p:nvSpPr>
          <p:cNvPr id="52" name="Text 46"/>
          <p:cNvSpPr/>
          <p:nvPr/>
        </p:nvSpPr>
        <p:spPr>
          <a:xfrm>
            <a:off x="6143625" y="4599849"/>
            <a:ext cx="2500313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788" dirty="0">
                <a:solidFill>
                  <a:srgbClr val="4B556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• Path Optimization</a:t>
            </a:r>
            <a:endParaRPr lang="en-US" sz="788" dirty="0"/>
          </a:p>
        </p:txBody>
      </p:sp>
      <p:sp>
        <p:nvSpPr>
          <p:cNvPr id="53" name="Text 47"/>
          <p:cNvSpPr/>
          <p:nvPr/>
        </p:nvSpPr>
        <p:spPr>
          <a:xfrm>
            <a:off x="6143625" y="4771299"/>
            <a:ext cx="2500313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788" dirty="0">
                <a:solidFill>
                  <a:srgbClr val="4B556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• Real-time Location Tracking</a:t>
            </a:r>
            <a:endParaRPr lang="en-US" sz="78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70005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57188" y="357188"/>
            <a:ext cx="8501063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2250" b="1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Use Case 1.2: Personalized Retail Recommendations</a:t>
            </a:r>
            <a:endParaRPr lang="en-US" sz="2250" dirty="0"/>
          </a:p>
        </p:txBody>
      </p:sp>
      <p:sp>
        <p:nvSpPr>
          <p:cNvPr id="4" name="Shape 1"/>
          <p:cNvSpPr/>
          <p:nvPr/>
        </p:nvSpPr>
        <p:spPr>
          <a:xfrm>
            <a:off x="357188" y="1993441"/>
            <a:ext cx="5286375" cy="3356111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" name="Shape 2"/>
          <p:cNvSpPr/>
          <p:nvPr/>
        </p:nvSpPr>
        <p:spPr>
          <a:xfrm>
            <a:off x="571500" y="2207754"/>
            <a:ext cx="4857750" cy="535781"/>
          </a:xfrm>
          <a:prstGeom prst="rect">
            <a:avLst/>
          </a:prstGeom>
          <a:solidFill>
            <a:srgbClr val="F7FAFC"/>
          </a:solidFill>
          <a:ln/>
        </p:spPr>
      </p:sp>
      <p:sp>
        <p:nvSpPr>
          <p:cNvPr id="6" name="Shape 3"/>
          <p:cNvSpPr/>
          <p:nvPr/>
        </p:nvSpPr>
        <p:spPr>
          <a:xfrm>
            <a:off x="571500" y="2207754"/>
            <a:ext cx="28575" cy="535781"/>
          </a:xfrm>
          <a:prstGeom prst="rect">
            <a:avLst/>
          </a:prstGeom>
          <a:solidFill>
            <a:srgbClr val="38A169"/>
          </a:solidFill>
          <a:ln/>
        </p:spPr>
      </p:sp>
      <p:sp>
        <p:nvSpPr>
          <p:cNvPr id="7" name="Shape 4"/>
          <p:cNvSpPr/>
          <p:nvPr/>
        </p:nvSpPr>
        <p:spPr>
          <a:xfrm>
            <a:off x="714375" y="2350629"/>
            <a:ext cx="250031" cy="250031"/>
          </a:xfrm>
          <a:prstGeom prst="ellipse">
            <a:avLst/>
          </a:prstGeom>
          <a:solidFill>
            <a:srgbClr val="38A169"/>
          </a:solidFill>
          <a:ln/>
        </p:spPr>
      </p:sp>
      <p:sp>
        <p:nvSpPr>
          <p:cNvPr id="8" name="Text 5"/>
          <p:cNvSpPr/>
          <p:nvPr/>
        </p:nvSpPr>
        <p:spPr>
          <a:xfrm>
            <a:off x="714375" y="2350629"/>
            <a:ext cx="321469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1</a:t>
            </a:r>
            <a:endParaRPr lang="en-US" sz="900" dirty="0"/>
          </a:p>
        </p:txBody>
      </p:sp>
      <p:sp>
        <p:nvSpPr>
          <p:cNvPr id="9" name="Text 6"/>
          <p:cNvSpPr/>
          <p:nvPr/>
        </p:nvSpPr>
        <p:spPr>
          <a:xfrm>
            <a:off x="1071563" y="2395640"/>
            <a:ext cx="4072412" cy="16000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Passenger navigates terminal en route to gate through various retail areas</a:t>
            </a:r>
            <a:endParaRPr lang="en-US" sz="900" dirty="0"/>
          </a:p>
        </p:txBody>
      </p:sp>
      <p:sp>
        <p:nvSpPr>
          <p:cNvPr id="10" name="Shape 7"/>
          <p:cNvSpPr/>
          <p:nvPr/>
        </p:nvSpPr>
        <p:spPr>
          <a:xfrm>
            <a:off x="571500" y="2922129"/>
            <a:ext cx="4857750" cy="535781"/>
          </a:xfrm>
          <a:prstGeom prst="rect">
            <a:avLst/>
          </a:prstGeom>
          <a:solidFill>
            <a:srgbClr val="F7FAFC"/>
          </a:solidFill>
          <a:ln/>
        </p:spPr>
      </p:sp>
      <p:sp>
        <p:nvSpPr>
          <p:cNvPr id="11" name="Shape 8"/>
          <p:cNvSpPr/>
          <p:nvPr/>
        </p:nvSpPr>
        <p:spPr>
          <a:xfrm>
            <a:off x="571500" y="2922129"/>
            <a:ext cx="28575" cy="535781"/>
          </a:xfrm>
          <a:prstGeom prst="rect">
            <a:avLst/>
          </a:prstGeom>
          <a:solidFill>
            <a:srgbClr val="38A169"/>
          </a:solidFill>
          <a:ln/>
        </p:spPr>
      </p:sp>
      <p:sp>
        <p:nvSpPr>
          <p:cNvPr id="12" name="Shape 9"/>
          <p:cNvSpPr/>
          <p:nvPr/>
        </p:nvSpPr>
        <p:spPr>
          <a:xfrm>
            <a:off x="714375" y="3065004"/>
            <a:ext cx="250031" cy="250031"/>
          </a:xfrm>
          <a:prstGeom prst="ellipse">
            <a:avLst/>
          </a:prstGeom>
          <a:solidFill>
            <a:srgbClr val="38A169"/>
          </a:solidFill>
          <a:ln/>
        </p:spPr>
      </p:sp>
      <p:sp>
        <p:nvSpPr>
          <p:cNvPr id="13" name="Text 10"/>
          <p:cNvSpPr/>
          <p:nvPr/>
        </p:nvSpPr>
        <p:spPr>
          <a:xfrm>
            <a:off x="714375" y="3065004"/>
            <a:ext cx="321469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2</a:t>
            </a:r>
            <a:endParaRPr lang="en-US" sz="900" dirty="0"/>
          </a:p>
        </p:txBody>
      </p:sp>
      <p:sp>
        <p:nvSpPr>
          <p:cNvPr id="14" name="Text 11"/>
          <p:cNvSpPr/>
          <p:nvPr/>
        </p:nvSpPr>
        <p:spPr>
          <a:xfrm>
            <a:off x="1071563" y="3110015"/>
            <a:ext cx="3807116" cy="16000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Mobile app detects proximity to retail areas using iBeacon technology</a:t>
            </a:r>
            <a:endParaRPr lang="en-US" sz="900" dirty="0"/>
          </a:p>
        </p:txBody>
      </p:sp>
      <p:sp>
        <p:nvSpPr>
          <p:cNvPr id="15" name="Shape 12"/>
          <p:cNvSpPr/>
          <p:nvPr/>
        </p:nvSpPr>
        <p:spPr>
          <a:xfrm>
            <a:off x="571500" y="3636504"/>
            <a:ext cx="4857750" cy="535781"/>
          </a:xfrm>
          <a:prstGeom prst="rect">
            <a:avLst/>
          </a:prstGeom>
          <a:solidFill>
            <a:srgbClr val="F7FAFC"/>
          </a:solidFill>
          <a:ln/>
        </p:spPr>
      </p:sp>
      <p:sp>
        <p:nvSpPr>
          <p:cNvPr id="16" name="Shape 13"/>
          <p:cNvSpPr/>
          <p:nvPr/>
        </p:nvSpPr>
        <p:spPr>
          <a:xfrm>
            <a:off x="571500" y="3636504"/>
            <a:ext cx="28575" cy="535781"/>
          </a:xfrm>
          <a:prstGeom prst="rect">
            <a:avLst/>
          </a:prstGeom>
          <a:solidFill>
            <a:srgbClr val="38A169"/>
          </a:solidFill>
          <a:ln/>
        </p:spPr>
      </p:sp>
      <p:sp>
        <p:nvSpPr>
          <p:cNvPr id="17" name="Shape 14"/>
          <p:cNvSpPr/>
          <p:nvPr/>
        </p:nvSpPr>
        <p:spPr>
          <a:xfrm>
            <a:off x="714375" y="3779379"/>
            <a:ext cx="250031" cy="250031"/>
          </a:xfrm>
          <a:prstGeom prst="ellipse">
            <a:avLst/>
          </a:prstGeom>
          <a:solidFill>
            <a:srgbClr val="38A169"/>
          </a:solidFill>
          <a:ln/>
        </p:spPr>
      </p:sp>
      <p:sp>
        <p:nvSpPr>
          <p:cNvPr id="18" name="Text 15"/>
          <p:cNvSpPr/>
          <p:nvPr/>
        </p:nvSpPr>
        <p:spPr>
          <a:xfrm>
            <a:off x="714375" y="3779379"/>
            <a:ext cx="321469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3</a:t>
            </a:r>
            <a:endParaRPr lang="en-US" sz="900" dirty="0"/>
          </a:p>
        </p:txBody>
      </p:sp>
      <p:sp>
        <p:nvSpPr>
          <p:cNvPr id="19" name="Text 16"/>
          <p:cNvSpPr/>
          <p:nvPr/>
        </p:nvSpPr>
        <p:spPr>
          <a:xfrm>
            <a:off x="1071563" y="3824390"/>
            <a:ext cx="4242606" cy="16000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AI engine analyzes passenger profile and purchase history for personalization</a:t>
            </a:r>
            <a:endParaRPr lang="en-US" sz="900" dirty="0"/>
          </a:p>
        </p:txBody>
      </p:sp>
      <p:sp>
        <p:nvSpPr>
          <p:cNvPr id="20" name="Shape 17"/>
          <p:cNvSpPr/>
          <p:nvPr/>
        </p:nvSpPr>
        <p:spPr>
          <a:xfrm>
            <a:off x="571500" y="4350879"/>
            <a:ext cx="4857750" cy="605768"/>
          </a:xfrm>
          <a:prstGeom prst="rect">
            <a:avLst/>
          </a:prstGeom>
          <a:solidFill>
            <a:srgbClr val="F7FAFC"/>
          </a:solidFill>
          <a:ln/>
        </p:spPr>
      </p:sp>
      <p:sp>
        <p:nvSpPr>
          <p:cNvPr id="21" name="Shape 18"/>
          <p:cNvSpPr/>
          <p:nvPr/>
        </p:nvSpPr>
        <p:spPr>
          <a:xfrm>
            <a:off x="571500" y="4350879"/>
            <a:ext cx="28575" cy="605768"/>
          </a:xfrm>
          <a:prstGeom prst="rect">
            <a:avLst/>
          </a:prstGeom>
          <a:solidFill>
            <a:srgbClr val="38A169"/>
          </a:solidFill>
          <a:ln/>
        </p:spPr>
      </p:sp>
      <p:sp>
        <p:nvSpPr>
          <p:cNvPr id="22" name="Shape 19"/>
          <p:cNvSpPr/>
          <p:nvPr/>
        </p:nvSpPr>
        <p:spPr>
          <a:xfrm>
            <a:off x="714375" y="4528747"/>
            <a:ext cx="250031" cy="250031"/>
          </a:xfrm>
          <a:prstGeom prst="ellipse">
            <a:avLst/>
          </a:prstGeom>
          <a:solidFill>
            <a:srgbClr val="38A169"/>
          </a:solidFill>
          <a:ln/>
        </p:spPr>
      </p:sp>
      <p:sp>
        <p:nvSpPr>
          <p:cNvPr id="23" name="Text 20"/>
          <p:cNvSpPr/>
          <p:nvPr/>
        </p:nvSpPr>
        <p:spPr>
          <a:xfrm>
            <a:off x="714375" y="4528747"/>
            <a:ext cx="321469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4</a:t>
            </a:r>
            <a:endParaRPr lang="en-US" sz="900" dirty="0"/>
          </a:p>
        </p:txBody>
      </p:sp>
      <p:sp>
        <p:nvSpPr>
          <p:cNvPr id="24" name="Text 21"/>
          <p:cNvSpPr/>
          <p:nvPr/>
        </p:nvSpPr>
        <p:spPr>
          <a:xfrm>
            <a:off x="1071563" y="4493754"/>
            <a:ext cx="4286250" cy="32001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Mobile app displays personalized duty-free offers with conversion optimization</a:t>
            </a:r>
            <a:endParaRPr lang="en-US" sz="900" dirty="0"/>
          </a:p>
        </p:txBody>
      </p:sp>
      <p:sp>
        <p:nvSpPr>
          <p:cNvPr id="25" name="Shape 22"/>
          <p:cNvSpPr/>
          <p:nvPr/>
        </p:nvSpPr>
        <p:spPr>
          <a:xfrm>
            <a:off x="5929313" y="1000125"/>
            <a:ext cx="2857500" cy="5342744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26" name="Text 23"/>
          <p:cNvSpPr/>
          <p:nvPr/>
        </p:nvSpPr>
        <p:spPr>
          <a:xfrm>
            <a:off x="6143625" y="1214438"/>
            <a:ext cx="2500313" cy="272886"/>
          </a:xfrm>
          <a:prstGeom prst="rect">
            <a:avLst/>
          </a:prstGeom>
          <a:noFill/>
          <a:ln/>
        </p:spPr>
        <p:txBody>
          <a:bodyPr wrap="square" lIns="0" tIns="0" rIns="0" bIns="42545" rtlCol="0" anchor="ctr">
            <a:spAutoFit/>
          </a:bodyPr>
          <a:lstStyle/>
          <a:p>
            <a:pPr indent="0" marL="0">
              <a:buNone/>
            </a:pPr>
            <a:r>
              <a:rPr lang="en-US" sz="1170" b="1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AI-Powered Features</a:t>
            </a:r>
            <a:endParaRPr lang="en-US" sz="1170" dirty="0"/>
          </a:p>
        </p:txBody>
      </p:sp>
      <p:sp>
        <p:nvSpPr>
          <p:cNvPr id="27" name="Shape 24"/>
          <p:cNvSpPr/>
          <p:nvPr/>
        </p:nvSpPr>
        <p:spPr>
          <a:xfrm>
            <a:off x="6143625" y="1594479"/>
            <a:ext cx="2428875" cy="759470"/>
          </a:xfrm>
          <a:prstGeom prst="rect">
            <a:avLst/>
          </a:prstGeom>
          <a:solidFill>
            <a:srgbClr val="E6FFFA"/>
          </a:solidFill>
          <a:ln w="198">
            <a:solidFill>
              <a:srgbClr val="38A169"/>
            </a:solidFill>
            <a:prstDash val="solid"/>
          </a:ln>
        </p:spPr>
      </p:sp>
      <p:pic>
        <p:nvPicPr>
          <p:cNvPr id="2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0781" y="1730211"/>
            <a:ext cx="114300" cy="114300"/>
          </a:xfrm>
          <a:prstGeom prst="rect">
            <a:avLst/>
          </a:prstGeom>
        </p:spPr>
      </p:pic>
      <p:sp>
        <p:nvSpPr>
          <p:cNvPr id="29" name="Text 25"/>
          <p:cNvSpPr/>
          <p:nvPr/>
        </p:nvSpPr>
        <p:spPr>
          <a:xfrm>
            <a:off x="6422231" y="1701636"/>
            <a:ext cx="1501443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00" b="1" dirty="0">
                <a:solidFill>
                  <a:srgbClr val="38A169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Recommendation Engine</a:t>
            </a:r>
            <a:endParaRPr lang="en-US" sz="900" dirty="0"/>
          </a:p>
        </p:txBody>
      </p:sp>
      <p:sp>
        <p:nvSpPr>
          <p:cNvPr id="30" name="Text 26"/>
          <p:cNvSpPr/>
          <p:nvPr/>
        </p:nvSpPr>
        <p:spPr>
          <a:xfrm>
            <a:off x="6250781" y="1930236"/>
            <a:ext cx="2286000" cy="28798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10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Analyzes passenger behavior patterns and preferences to suggest relevant products</a:t>
            </a:r>
            <a:endParaRPr lang="en-US" sz="810" dirty="0"/>
          </a:p>
        </p:txBody>
      </p:sp>
      <p:sp>
        <p:nvSpPr>
          <p:cNvPr id="31" name="Shape 27"/>
          <p:cNvSpPr/>
          <p:nvPr/>
        </p:nvSpPr>
        <p:spPr>
          <a:xfrm>
            <a:off x="6143625" y="2432531"/>
            <a:ext cx="2428875" cy="903461"/>
          </a:xfrm>
          <a:prstGeom prst="rect">
            <a:avLst/>
          </a:prstGeom>
          <a:solidFill>
            <a:srgbClr val="E6FFFA"/>
          </a:solidFill>
          <a:ln w="198">
            <a:solidFill>
              <a:srgbClr val="38A169"/>
            </a:solidFill>
            <a:prstDash val="solid"/>
          </a:ln>
        </p:spPr>
      </p:sp>
      <p:pic>
        <p:nvPicPr>
          <p:cNvPr id="32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0781" y="2568262"/>
            <a:ext cx="114300" cy="114300"/>
          </a:xfrm>
          <a:prstGeom prst="rect">
            <a:avLst/>
          </a:prstGeom>
        </p:spPr>
      </p:pic>
      <p:sp>
        <p:nvSpPr>
          <p:cNvPr id="33" name="Text 28"/>
          <p:cNvSpPr/>
          <p:nvPr/>
        </p:nvSpPr>
        <p:spPr>
          <a:xfrm>
            <a:off x="6422231" y="2539687"/>
            <a:ext cx="1150088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00" b="1" dirty="0">
                <a:solidFill>
                  <a:srgbClr val="38A169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Offer Optimization</a:t>
            </a:r>
            <a:endParaRPr lang="en-US" sz="900" dirty="0"/>
          </a:p>
        </p:txBody>
      </p:sp>
      <p:sp>
        <p:nvSpPr>
          <p:cNvPr id="34" name="Text 29"/>
          <p:cNvSpPr/>
          <p:nvPr/>
        </p:nvSpPr>
        <p:spPr>
          <a:xfrm>
            <a:off x="6250781" y="2768287"/>
            <a:ext cx="2286000" cy="28798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10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Optimizes timing and content of offers based on location and passenger journey stage</a:t>
            </a:r>
            <a:endParaRPr lang="en-US" sz="810" dirty="0"/>
          </a:p>
        </p:txBody>
      </p:sp>
      <p:sp>
        <p:nvSpPr>
          <p:cNvPr id="35" name="Shape 30"/>
          <p:cNvSpPr/>
          <p:nvPr/>
        </p:nvSpPr>
        <p:spPr>
          <a:xfrm>
            <a:off x="6143625" y="3270582"/>
            <a:ext cx="2428875" cy="759470"/>
          </a:xfrm>
          <a:prstGeom prst="rect">
            <a:avLst/>
          </a:prstGeom>
          <a:solidFill>
            <a:srgbClr val="E6FFFA"/>
          </a:solidFill>
          <a:ln w="198">
            <a:solidFill>
              <a:srgbClr val="38A169"/>
            </a:solidFill>
            <a:prstDash val="solid"/>
          </a:ln>
        </p:spPr>
      </p:sp>
      <p:sp>
        <p:nvSpPr>
          <p:cNvPr id="36" name="Text 31"/>
          <p:cNvSpPr/>
          <p:nvPr/>
        </p:nvSpPr>
        <p:spPr>
          <a:xfrm>
            <a:off x="6307931" y="3377738"/>
            <a:ext cx="1327035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00" b="1" dirty="0">
                <a:solidFill>
                  <a:srgbClr val="38A169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Conversion Prediction</a:t>
            </a:r>
            <a:endParaRPr lang="en-US" sz="900" dirty="0"/>
          </a:p>
        </p:txBody>
      </p:sp>
      <p:sp>
        <p:nvSpPr>
          <p:cNvPr id="37" name="Text 32"/>
          <p:cNvSpPr/>
          <p:nvPr/>
        </p:nvSpPr>
        <p:spPr>
          <a:xfrm>
            <a:off x="6250781" y="3606338"/>
            <a:ext cx="2286000" cy="28798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10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Predicts likelihood of purchase to maximize conversion rates and revenue</a:t>
            </a:r>
            <a:endParaRPr lang="en-US" sz="810" dirty="0"/>
          </a:p>
        </p:txBody>
      </p:sp>
      <p:sp>
        <p:nvSpPr>
          <p:cNvPr id="38" name="Text 33"/>
          <p:cNvSpPr/>
          <p:nvPr/>
        </p:nvSpPr>
        <p:spPr>
          <a:xfrm>
            <a:off x="6143625" y="4115777"/>
            <a:ext cx="2500313" cy="272886"/>
          </a:xfrm>
          <a:prstGeom prst="rect">
            <a:avLst/>
          </a:prstGeom>
          <a:noFill/>
          <a:ln/>
        </p:spPr>
        <p:txBody>
          <a:bodyPr wrap="square" lIns="0" tIns="0" rIns="0" bIns="42545" rtlCol="0" anchor="ctr">
            <a:spAutoFit/>
          </a:bodyPr>
          <a:lstStyle/>
          <a:p>
            <a:pPr indent="0" marL="0">
              <a:buNone/>
            </a:pPr>
            <a:r>
              <a:rPr lang="en-US" sz="1170" b="1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Technology Partners</a:t>
            </a:r>
            <a:endParaRPr lang="en-US" sz="1170" dirty="0"/>
          </a:p>
        </p:txBody>
      </p:sp>
      <p:sp>
        <p:nvSpPr>
          <p:cNvPr id="39" name="Shape 34"/>
          <p:cNvSpPr/>
          <p:nvPr/>
        </p:nvSpPr>
        <p:spPr>
          <a:xfrm>
            <a:off x="6165056" y="4517250"/>
            <a:ext cx="609981" cy="208592"/>
          </a:xfrm>
          <a:prstGeom prst="roundRect">
            <a:avLst/>
          </a:prstGeom>
          <a:solidFill>
            <a:srgbClr val="38A169"/>
          </a:solidFill>
          <a:ln/>
        </p:spPr>
      </p:sp>
      <p:sp>
        <p:nvSpPr>
          <p:cNvPr id="40" name="Text 35"/>
          <p:cNvSpPr/>
          <p:nvPr/>
        </p:nvSpPr>
        <p:spPr>
          <a:xfrm>
            <a:off x="6165056" y="4517250"/>
            <a:ext cx="681419" cy="208592"/>
          </a:xfrm>
          <a:prstGeom prst="rect">
            <a:avLst/>
          </a:prstGeom>
          <a:noFill/>
          <a:ln/>
        </p:spPr>
        <p:txBody>
          <a:bodyPr wrap="none" lIns="102108" tIns="42545" rIns="102108" bIns="42545" rtlCol="0" anchor="ctr">
            <a:spAutoFit/>
          </a:bodyPr>
          <a:lstStyle/>
          <a:p>
            <a:pPr indent="0" marL="0">
              <a:buNone/>
            </a:pPr>
            <a:r>
              <a:rPr lang="en-US" sz="720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Salesforce</a:t>
            </a:r>
            <a:endParaRPr lang="en-US" sz="720" dirty="0"/>
          </a:p>
        </p:txBody>
      </p:sp>
      <p:sp>
        <p:nvSpPr>
          <p:cNvPr id="41" name="Text 36"/>
          <p:cNvSpPr/>
          <p:nvPr/>
        </p:nvSpPr>
        <p:spPr>
          <a:xfrm>
            <a:off x="6143625" y="4861573"/>
            <a:ext cx="2500313" cy="272886"/>
          </a:xfrm>
          <a:prstGeom prst="rect">
            <a:avLst/>
          </a:prstGeom>
          <a:noFill/>
          <a:ln/>
        </p:spPr>
        <p:txBody>
          <a:bodyPr wrap="square" lIns="0" tIns="0" rIns="0" bIns="42545" rtlCol="0" anchor="ctr">
            <a:spAutoFit/>
          </a:bodyPr>
          <a:lstStyle/>
          <a:p>
            <a:pPr indent="0" marL="0">
              <a:buNone/>
            </a:pPr>
            <a:r>
              <a:rPr lang="en-US" sz="1170" b="1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Key Benefits</a:t>
            </a:r>
            <a:endParaRPr lang="en-US" sz="1170" dirty="0"/>
          </a:p>
        </p:txBody>
      </p:sp>
      <p:sp>
        <p:nvSpPr>
          <p:cNvPr id="42" name="Text 37"/>
          <p:cNvSpPr/>
          <p:nvPr/>
        </p:nvSpPr>
        <p:spPr>
          <a:xfrm>
            <a:off x="6143625" y="5241615"/>
            <a:ext cx="2500313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788" dirty="0">
                <a:solidFill>
                  <a:srgbClr val="4B556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• Enhanced passenger experience</a:t>
            </a:r>
            <a:endParaRPr lang="en-US" sz="788" dirty="0"/>
          </a:p>
        </p:txBody>
      </p:sp>
      <p:sp>
        <p:nvSpPr>
          <p:cNvPr id="43" name="Text 38"/>
          <p:cNvSpPr/>
          <p:nvPr/>
        </p:nvSpPr>
        <p:spPr>
          <a:xfrm>
            <a:off x="6143625" y="5413065"/>
            <a:ext cx="2500313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788" dirty="0">
                <a:solidFill>
                  <a:srgbClr val="4B556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• Increased retail revenue</a:t>
            </a:r>
            <a:endParaRPr lang="en-US" sz="788" dirty="0"/>
          </a:p>
        </p:txBody>
      </p:sp>
      <p:sp>
        <p:nvSpPr>
          <p:cNvPr id="44" name="Text 39"/>
          <p:cNvSpPr/>
          <p:nvPr/>
        </p:nvSpPr>
        <p:spPr>
          <a:xfrm>
            <a:off x="6143625" y="5584515"/>
            <a:ext cx="2500313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788" dirty="0">
                <a:solidFill>
                  <a:srgbClr val="4B556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• Personalized shopping journey</a:t>
            </a:r>
            <a:endParaRPr lang="en-US" sz="788" dirty="0"/>
          </a:p>
        </p:txBody>
      </p:sp>
      <p:sp>
        <p:nvSpPr>
          <p:cNvPr id="45" name="Text 40"/>
          <p:cNvSpPr/>
          <p:nvPr/>
        </p:nvSpPr>
        <p:spPr>
          <a:xfrm>
            <a:off x="6143625" y="5755965"/>
            <a:ext cx="2500313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788" dirty="0">
                <a:solidFill>
                  <a:srgbClr val="4B5563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• Real-time location-based offers</a:t>
            </a:r>
            <a:endParaRPr lang="en-US" sz="78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58796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21469" y="321469"/>
            <a:ext cx="8572500" cy="39432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2070" b="1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Use Case 2.1: Threat Detection and Response</a:t>
            </a:r>
            <a:endParaRPr lang="en-US" sz="2070" dirty="0"/>
          </a:p>
        </p:txBody>
      </p:sp>
      <p:sp>
        <p:nvSpPr>
          <p:cNvPr id="4" name="Shape 1"/>
          <p:cNvSpPr/>
          <p:nvPr/>
        </p:nvSpPr>
        <p:spPr>
          <a:xfrm>
            <a:off x="321469" y="894392"/>
            <a:ext cx="5381616" cy="53721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" name="Shape 2"/>
          <p:cNvSpPr/>
          <p:nvPr/>
        </p:nvSpPr>
        <p:spPr>
          <a:xfrm>
            <a:off x="500063" y="1072986"/>
            <a:ext cx="5024428" cy="428625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6" name="Shape 3"/>
          <p:cNvSpPr/>
          <p:nvPr/>
        </p:nvSpPr>
        <p:spPr>
          <a:xfrm>
            <a:off x="500063" y="1072986"/>
            <a:ext cx="28575" cy="428625"/>
          </a:xfrm>
          <a:prstGeom prst="rect">
            <a:avLst/>
          </a:prstGeom>
          <a:solidFill>
            <a:srgbClr val="E53E3E"/>
          </a:solidFill>
          <a:ln/>
        </p:spPr>
      </p:sp>
      <p:sp>
        <p:nvSpPr>
          <p:cNvPr id="7" name="Shape 4"/>
          <p:cNvSpPr/>
          <p:nvPr/>
        </p:nvSpPr>
        <p:spPr>
          <a:xfrm>
            <a:off x="607219" y="1180142"/>
            <a:ext cx="214313" cy="214313"/>
          </a:xfrm>
          <a:prstGeom prst="ellipse">
            <a:avLst/>
          </a:prstGeom>
          <a:solidFill>
            <a:srgbClr val="E53E3E"/>
          </a:solidFill>
          <a:ln/>
        </p:spPr>
      </p:sp>
      <p:sp>
        <p:nvSpPr>
          <p:cNvPr id="8" name="Text 5"/>
          <p:cNvSpPr/>
          <p:nvPr/>
        </p:nvSpPr>
        <p:spPr>
          <a:xfrm>
            <a:off x="607219" y="1180142"/>
            <a:ext cx="285750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10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1</a:t>
            </a:r>
            <a:endParaRPr lang="en-US" sz="810" dirty="0"/>
          </a:p>
        </p:txBody>
      </p:sp>
      <p:sp>
        <p:nvSpPr>
          <p:cNvPr id="9" name="Text 6"/>
          <p:cNvSpPr/>
          <p:nvPr/>
        </p:nvSpPr>
        <p:spPr>
          <a:xfrm>
            <a:off x="907256" y="1215303"/>
            <a:ext cx="4141784" cy="14399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10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System detects APIS–Interpol match with risk assessment and database cross-match</a:t>
            </a:r>
            <a:endParaRPr lang="en-US" sz="810" dirty="0"/>
          </a:p>
        </p:txBody>
      </p:sp>
      <p:sp>
        <p:nvSpPr>
          <p:cNvPr id="10" name="Shape 7"/>
          <p:cNvSpPr/>
          <p:nvPr/>
        </p:nvSpPr>
        <p:spPr>
          <a:xfrm>
            <a:off x="500063" y="1630198"/>
            <a:ext cx="5024428" cy="428625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11" name="Shape 8"/>
          <p:cNvSpPr/>
          <p:nvPr/>
        </p:nvSpPr>
        <p:spPr>
          <a:xfrm>
            <a:off x="500063" y="1630198"/>
            <a:ext cx="28575" cy="428625"/>
          </a:xfrm>
          <a:prstGeom prst="rect">
            <a:avLst/>
          </a:prstGeom>
          <a:solidFill>
            <a:srgbClr val="E53E3E"/>
          </a:solidFill>
          <a:ln/>
        </p:spPr>
      </p:sp>
      <p:sp>
        <p:nvSpPr>
          <p:cNvPr id="12" name="Shape 9"/>
          <p:cNvSpPr/>
          <p:nvPr/>
        </p:nvSpPr>
        <p:spPr>
          <a:xfrm>
            <a:off x="607219" y="1737354"/>
            <a:ext cx="214313" cy="214313"/>
          </a:xfrm>
          <a:prstGeom prst="ellipse">
            <a:avLst/>
          </a:prstGeom>
          <a:solidFill>
            <a:srgbClr val="E53E3E"/>
          </a:solidFill>
          <a:ln/>
        </p:spPr>
      </p:sp>
      <p:sp>
        <p:nvSpPr>
          <p:cNvPr id="13" name="Text 10"/>
          <p:cNvSpPr/>
          <p:nvPr/>
        </p:nvSpPr>
        <p:spPr>
          <a:xfrm>
            <a:off x="607219" y="1737354"/>
            <a:ext cx="285750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10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2</a:t>
            </a:r>
            <a:endParaRPr lang="en-US" sz="810" dirty="0"/>
          </a:p>
        </p:txBody>
      </p:sp>
      <p:sp>
        <p:nvSpPr>
          <p:cNvPr id="14" name="Text 11"/>
          <p:cNvSpPr/>
          <p:nvPr/>
        </p:nvSpPr>
        <p:spPr>
          <a:xfrm>
            <a:off x="907256" y="1772515"/>
            <a:ext cx="2595107" cy="14399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10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AI engine performs multi-factor risk scoring analysis</a:t>
            </a:r>
            <a:endParaRPr lang="en-US" sz="810" dirty="0"/>
          </a:p>
        </p:txBody>
      </p:sp>
      <p:sp>
        <p:nvSpPr>
          <p:cNvPr id="15" name="Shape 12"/>
          <p:cNvSpPr/>
          <p:nvPr/>
        </p:nvSpPr>
        <p:spPr>
          <a:xfrm>
            <a:off x="500063" y="2187411"/>
            <a:ext cx="5024428" cy="428625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16" name="Shape 13"/>
          <p:cNvSpPr/>
          <p:nvPr/>
        </p:nvSpPr>
        <p:spPr>
          <a:xfrm>
            <a:off x="500063" y="2187411"/>
            <a:ext cx="28575" cy="428625"/>
          </a:xfrm>
          <a:prstGeom prst="rect">
            <a:avLst/>
          </a:prstGeom>
          <a:solidFill>
            <a:srgbClr val="E53E3E"/>
          </a:solidFill>
          <a:ln/>
        </p:spPr>
      </p:sp>
      <p:sp>
        <p:nvSpPr>
          <p:cNvPr id="17" name="Shape 14"/>
          <p:cNvSpPr/>
          <p:nvPr/>
        </p:nvSpPr>
        <p:spPr>
          <a:xfrm>
            <a:off x="607219" y="2294567"/>
            <a:ext cx="214313" cy="214313"/>
          </a:xfrm>
          <a:prstGeom prst="ellipse">
            <a:avLst/>
          </a:prstGeom>
          <a:solidFill>
            <a:srgbClr val="E53E3E"/>
          </a:solidFill>
          <a:ln/>
        </p:spPr>
      </p:sp>
      <p:sp>
        <p:nvSpPr>
          <p:cNvPr id="18" name="Text 15"/>
          <p:cNvSpPr/>
          <p:nvPr/>
        </p:nvSpPr>
        <p:spPr>
          <a:xfrm>
            <a:off x="607219" y="2294567"/>
            <a:ext cx="285750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10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3</a:t>
            </a:r>
            <a:endParaRPr lang="en-US" sz="810" dirty="0"/>
          </a:p>
        </p:txBody>
      </p:sp>
      <p:sp>
        <p:nvSpPr>
          <p:cNvPr id="19" name="Text 16"/>
          <p:cNvSpPr/>
          <p:nvPr/>
        </p:nvSpPr>
        <p:spPr>
          <a:xfrm>
            <a:off x="907256" y="2329728"/>
            <a:ext cx="2797615" cy="14399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10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Security staff receives real-time alert on handheld device</a:t>
            </a:r>
            <a:endParaRPr lang="en-US" sz="810" dirty="0"/>
          </a:p>
        </p:txBody>
      </p:sp>
      <p:sp>
        <p:nvSpPr>
          <p:cNvPr id="20" name="Shape 17"/>
          <p:cNvSpPr/>
          <p:nvPr/>
        </p:nvSpPr>
        <p:spPr>
          <a:xfrm>
            <a:off x="500063" y="2744623"/>
            <a:ext cx="5024428" cy="428625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21" name="Shape 18"/>
          <p:cNvSpPr/>
          <p:nvPr/>
        </p:nvSpPr>
        <p:spPr>
          <a:xfrm>
            <a:off x="500063" y="2744623"/>
            <a:ext cx="28575" cy="428625"/>
          </a:xfrm>
          <a:prstGeom prst="rect">
            <a:avLst/>
          </a:prstGeom>
          <a:solidFill>
            <a:srgbClr val="E53E3E"/>
          </a:solidFill>
          <a:ln/>
        </p:spPr>
      </p:sp>
      <p:sp>
        <p:nvSpPr>
          <p:cNvPr id="22" name="Shape 19"/>
          <p:cNvSpPr/>
          <p:nvPr/>
        </p:nvSpPr>
        <p:spPr>
          <a:xfrm>
            <a:off x="607219" y="2851779"/>
            <a:ext cx="214313" cy="214313"/>
          </a:xfrm>
          <a:prstGeom prst="ellipse">
            <a:avLst/>
          </a:prstGeom>
          <a:solidFill>
            <a:srgbClr val="E53E3E"/>
          </a:solidFill>
          <a:ln/>
        </p:spPr>
      </p:sp>
      <p:sp>
        <p:nvSpPr>
          <p:cNvPr id="23" name="Text 20"/>
          <p:cNvSpPr/>
          <p:nvPr/>
        </p:nvSpPr>
        <p:spPr>
          <a:xfrm>
            <a:off x="607219" y="2851779"/>
            <a:ext cx="285750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10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4</a:t>
            </a:r>
            <a:endParaRPr lang="en-US" sz="810" dirty="0"/>
          </a:p>
        </p:txBody>
      </p:sp>
      <p:sp>
        <p:nvSpPr>
          <p:cNvPr id="24" name="Text 21"/>
          <p:cNvSpPr/>
          <p:nvPr/>
        </p:nvSpPr>
        <p:spPr>
          <a:xfrm>
            <a:off x="907256" y="2886940"/>
            <a:ext cx="2733433" cy="14399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10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System notifies backup security team with alert routing</a:t>
            </a:r>
            <a:endParaRPr lang="en-US" sz="810" dirty="0"/>
          </a:p>
        </p:txBody>
      </p:sp>
      <p:sp>
        <p:nvSpPr>
          <p:cNvPr id="25" name="Shape 22"/>
          <p:cNvSpPr/>
          <p:nvPr/>
        </p:nvSpPr>
        <p:spPr>
          <a:xfrm>
            <a:off x="500063" y="3301836"/>
            <a:ext cx="5024428" cy="428625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26" name="Shape 23"/>
          <p:cNvSpPr/>
          <p:nvPr/>
        </p:nvSpPr>
        <p:spPr>
          <a:xfrm>
            <a:off x="500063" y="3301836"/>
            <a:ext cx="28575" cy="428625"/>
          </a:xfrm>
          <a:prstGeom prst="rect">
            <a:avLst/>
          </a:prstGeom>
          <a:solidFill>
            <a:srgbClr val="E53E3E"/>
          </a:solidFill>
          <a:ln/>
        </p:spPr>
      </p:sp>
      <p:sp>
        <p:nvSpPr>
          <p:cNvPr id="27" name="Shape 24"/>
          <p:cNvSpPr/>
          <p:nvPr/>
        </p:nvSpPr>
        <p:spPr>
          <a:xfrm>
            <a:off x="607219" y="3408992"/>
            <a:ext cx="214313" cy="214313"/>
          </a:xfrm>
          <a:prstGeom prst="ellipse">
            <a:avLst/>
          </a:prstGeom>
          <a:solidFill>
            <a:srgbClr val="E53E3E"/>
          </a:solidFill>
          <a:ln/>
        </p:spPr>
      </p:sp>
      <p:sp>
        <p:nvSpPr>
          <p:cNvPr id="28" name="Text 25"/>
          <p:cNvSpPr/>
          <p:nvPr/>
        </p:nvSpPr>
        <p:spPr>
          <a:xfrm>
            <a:off x="607219" y="3408992"/>
            <a:ext cx="285750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10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5</a:t>
            </a:r>
            <a:endParaRPr lang="en-US" sz="810" dirty="0"/>
          </a:p>
        </p:txBody>
      </p:sp>
      <p:sp>
        <p:nvSpPr>
          <p:cNvPr id="29" name="Text 26"/>
          <p:cNvSpPr/>
          <p:nvPr/>
        </p:nvSpPr>
        <p:spPr>
          <a:xfrm>
            <a:off x="907256" y="3444153"/>
            <a:ext cx="3877633" cy="14399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10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System alerts Borderplex Command Center with case management integration</a:t>
            </a:r>
            <a:endParaRPr lang="en-US" sz="810" dirty="0"/>
          </a:p>
        </p:txBody>
      </p:sp>
      <p:sp>
        <p:nvSpPr>
          <p:cNvPr id="30" name="Shape 27"/>
          <p:cNvSpPr/>
          <p:nvPr/>
        </p:nvSpPr>
        <p:spPr>
          <a:xfrm>
            <a:off x="500063" y="3859048"/>
            <a:ext cx="5024428" cy="428625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31" name="Shape 28"/>
          <p:cNvSpPr/>
          <p:nvPr/>
        </p:nvSpPr>
        <p:spPr>
          <a:xfrm>
            <a:off x="500063" y="3859048"/>
            <a:ext cx="28575" cy="428625"/>
          </a:xfrm>
          <a:prstGeom prst="rect">
            <a:avLst/>
          </a:prstGeom>
          <a:solidFill>
            <a:srgbClr val="E53E3E"/>
          </a:solidFill>
          <a:ln/>
        </p:spPr>
      </p:sp>
      <p:sp>
        <p:nvSpPr>
          <p:cNvPr id="32" name="Shape 29"/>
          <p:cNvSpPr/>
          <p:nvPr/>
        </p:nvSpPr>
        <p:spPr>
          <a:xfrm>
            <a:off x="607219" y="3966204"/>
            <a:ext cx="214313" cy="214313"/>
          </a:xfrm>
          <a:prstGeom prst="ellipse">
            <a:avLst/>
          </a:prstGeom>
          <a:solidFill>
            <a:srgbClr val="E53E3E"/>
          </a:solidFill>
          <a:ln/>
        </p:spPr>
      </p:sp>
      <p:sp>
        <p:nvSpPr>
          <p:cNvPr id="33" name="Text 30"/>
          <p:cNvSpPr/>
          <p:nvPr/>
        </p:nvSpPr>
        <p:spPr>
          <a:xfrm>
            <a:off x="607219" y="3966204"/>
            <a:ext cx="285750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10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6</a:t>
            </a:r>
            <a:endParaRPr lang="en-US" sz="810" dirty="0"/>
          </a:p>
        </p:txBody>
      </p:sp>
      <p:sp>
        <p:nvSpPr>
          <p:cNvPr id="34" name="Text 31"/>
          <p:cNvSpPr/>
          <p:nvPr/>
        </p:nvSpPr>
        <p:spPr>
          <a:xfrm>
            <a:off x="907256" y="4001365"/>
            <a:ext cx="3122461" cy="14399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10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CCTV system tracks passenger via facial recognition technology</a:t>
            </a:r>
            <a:endParaRPr lang="en-US" sz="810" dirty="0"/>
          </a:p>
        </p:txBody>
      </p:sp>
      <p:sp>
        <p:nvSpPr>
          <p:cNvPr id="35" name="Shape 32"/>
          <p:cNvSpPr/>
          <p:nvPr/>
        </p:nvSpPr>
        <p:spPr>
          <a:xfrm>
            <a:off x="500063" y="4416261"/>
            <a:ext cx="5024428" cy="428625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36" name="Shape 33"/>
          <p:cNvSpPr/>
          <p:nvPr/>
        </p:nvSpPr>
        <p:spPr>
          <a:xfrm>
            <a:off x="500063" y="4416261"/>
            <a:ext cx="28575" cy="428625"/>
          </a:xfrm>
          <a:prstGeom prst="rect">
            <a:avLst/>
          </a:prstGeom>
          <a:solidFill>
            <a:srgbClr val="E53E3E"/>
          </a:solidFill>
          <a:ln/>
        </p:spPr>
      </p:sp>
      <p:sp>
        <p:nvSpPr>
          <p:cNvPr id="37" name="Shape 34"/>
          <p:cNvSpPr/>
          <p:nvPr/>
        </p:nvSpPr>
        <p:spPr>
          <a:xfrm>
            <a:off x="607219" y="4523417"/>
            <a:ext cx="214313" cy="214313"/>
          </a:xfrm>
          <a:prstGeom prst="ellipse">
            <a:avLst/>
          </a:prstGeom>
          <a:solidFill>
            <a:srgbClr val="E53E3E"/>
          </a:solidFill>
          <a:ln/>
        </p:spPr>
      </p:sp>
      <p:sp>
        <p:nvSpPr>
          <p:cNvPr id="38" name="Text 35"/>
          <p:cNvSpPr/>
          <p:nvPr/>
        </p:nvSpPr>
        <p:spPr>
          <a:xfrm>
            <a:off x="607219" y="4523417"/>
            <a:ext cx="285750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10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7</a:t>
            </a:r>
            <a:endParaRPr lang="en-US" sz="810" dirty="0"/>
          </a:p>
        </p:txBody>
      </p:sp>
      <p:sp>
        <p:nvSpPr>
          <p:cNvPr id="39" name="Text 36"/>
          <p:cNvSpPr/>
          <p:nvPr/>
        </p:nvSpPr>
        <p:spPr>
          <a:xfrm>
            <a:off x="907256" y="4558578"/>
            <a:ext cx="3254006" cy="14399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10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Security staff navigate to suspect location using indoor navigation</a:t>
            </a:r>
            <a:endParaRPr lang="en-US" sz="810" dirty="0"/>
          </a:p>
        </p:txBody>
      </p:sp>
      <p:sp>
        <p:nvSpPr>
          <p:cNvPr id="40" name="Shape 37"/>
          <p:cNvSpPr/>
          <p:nvPr/>
        </p:nvSpPr>
        <p:spPr>
          <a:xfrm>
            <a:off x="500063" y="4973473"/>
            <a:ext cx="5024428" cy="428625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41" name="Shape 38"/>
          <p:cNvSpPr/>
          <p:nvPr/>
        </p:nvSpPr>
        <p:spPr>
          <a:xfrm>
            <a:off x="500063" y="4973473"/>
            <a:ext cx="28575" cy="428625"/>
          </a:xfrm>
          <a:prstGeom prst="rect">
            <a:avLst/>
          </a:prstGeom>
          <a:solidFill>
            <a:srgbClr val="E53E3E"/>
          </a:solidFill>
          <a:ln/>
        </p:spPr>
      </p:sp>
      <p:sp>
        <p:nvSpPr>
          <p:cNvPr id="42" name="Shape 39"/>
          <p:cNvSpPr/>
          <p:nvPr/>
        </p:nvSpPr>
        <p:spPr>
          <a:xfrm>
            <a:off x="607219" y="5080629"/>
            <a:ext cx="214313" cy="214313"/>
          </a:xfrm>
          <a:prstGeom prst="ellipse">
            <a:avLst/>
          </a:prstGeom>
          <a:solidFill>
            <a:srgbClr val="E53E3E"/>
          </a:solidFill>
          <a:ln/>
        </p:spPr>
      </p:sp>
      <p:sp>
        <p:nvSpPr>
          <p:cNvPr id="43" name="Text 40"/>
          <p:cNvSpPr/>
          <p:nvPr/>
        </p:nvSpPr>
        <p:spPr>
          <a:xfrm>
            <a:off x="607219" y="5080629"/>
            <a:ext cx="285750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10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8</a:t>
            </a:r>
            <a:endParaRPr lang="en-US" sz="810" dirty="0"/>
          </a:p>
        </p:txBody>
      </p:sp>
      <p:sp>
        <p:nvSpPr>
          <p:cNvPr id="44" name="Text 41"/>
          <p:cNvSpPr/>
          <p:nvPr/>
        </p:nvSpPr>
        <p:spPr>
          <a:xfrm>
            <a:off x="907256" y="5115790"/>
            <a:ext cx="2600548" cy="14399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10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Security staff verify identity via biometric verification</a:t>
            </a:r>
            <a:endParaRPr lang="en-US" sz="810" dirty="0"/>
          </a:p>
        </p:txBody>
      </p:sp>
      <p:sp>
        <p:nvSpPr>
          <p:cNvPr id="45" name="Shape 42"/>
          <p:cNvSpPr/>
          <p:nvPr/>
        </p:nvSpPr>
        <p:spPr>
          <a:xfrm>
            <a:off x="500063" y="5530686"/>
            <a:ext cx="5024428" cy="428625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46" name="Shape 43"/>
          <p:cNvSpPr/>
          <p:nvPr/>
        </p:nvSpPr>
        <p:spPr>
          <a:xfrm>
            <a:off x="500063" y="5530686"/>
            <a:ext cx="28575" cy="428625"/>
          </a:xfrm>
          <a:prstGeom prst="rect">
            <a:avLst/>
          </a:prstGeom>
          <a:solidFill>
            <a:srgbClr val="E53E3E"/>
          </a:solidFill>
          <a:ln/>
        </p:spPr>
      </p:sp>
      <p:sp>
        <p:nvSpPr>
          <p:cNvPr id="47" name="Shape 44"/>
          <p:cNvSpPr/>
          <p:nvPr/>
        </p:nvSpPr>
        <p:spPr>
          <a:xfrm>
            <a:off x="607219" y="5637842"/>
            <a:ext cx="214313" cy="214313"/>
          </a:xfrm>
          <a:prstGeom prst="ellipse">
            <a:avLst/>
          </a:prstGeom>
          <a:solidFill>
            <a:srgbClr val="E53E3E"/>
          </a:solidFill>
          <a:ln/>
        </p:spPr>
      </p:sp>
      <p:sp>
        <p:nvSpPr>
          <p:cNvPr id="48" name="Text 45"/>
          <p:cNvSpPr/>
          <p:nvPr/>
        </p:nvSpPr>
        <p:spPr>
          <a:xfrm>
            <a:off x="607219" y="5637842"/>
            <a:ext cx="285750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10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9</a:t>
            </a:r>
            <a:endParaRPr lang="en-US" sz="810" dirty="0"/>
          </a:p>
        </p:txBody>
      </p:sp>
      <p:sp>
        <p:nvSpPr>
          <p:cNvPr id="49" name="Text 46"/>
          <p:cNvSpPr/>
          <p:nvPr/>
        </p:nvSpPr>
        <p:spPr>
          <a:xfrm>
            <a:off x="907256" y="5673003"/>
            <a:ext cx="2843715" cy="14399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10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System logs and analyzes case for threat pattern learning</a:t>
            </a:r>
            <a:endParaRPr lang="en-US" sz="810" dirty="0"/>
          </a:p>
        </p:txBody>
      </p:sp>
      <p:sp>
        <p:nvSpPr>
          <p:cNvPr id="50" name="Shape 47"/>
          <p:cNvSpPr/>
          <p:nvPr/>
        </p:nvSpPr>
        <p:spPr>
          <a:xfrm>
            <a:off x="5953116" y="894392"/>
            <a:ext cx="2869416" cy="53721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1" name="Text 48"/>
          <p:cNvSpPr/>
          <p:nvPr/>
        </p:nvSpPr>
        <p:spPr>
          <a:xfrm>
            <a:off x="6131709" y="1072986"/>
            <a:ext cx="2583666" cy="248580"/>
          </a:xfrm>
          <a:prstGeom prst="rect">
            <a:avLst/>
          </a:prstGeom>
          <a:noFill/>
          <a:ln/>
        </p:spPr>
        <p:txBody>
          <a:bodyPr wrap="square" lIns="0" tIns="0" rIns="0" bIns="34036" rtlCol="0" anchor="ctr">
            <a:spAutoFit/>
          </a:bodyPr>
          <a:lstStyle/>
          <a:p>
            <a:pPr indent="0" marL="0">
              <a:buNone/>
            </a:pPr>
            <a:r>
              <a:rPr lang="en-US" sz="1080" b="1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Key Actors</a:t>
            </a:r>
            <a:endParaRPr lang="en-US" sz="1080" dirty="0"/>
          </a:p>
        </p:txBody>
      </p:sp>
      <p:pic>
        <p:nvPicPr>
          <p:cNvPr id="52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1709" y="1432992"/>
            <a:ext cx="89297" cy="102859"/>
          </a:xfrm>
          <a:prstGeom prst="rect">
            <a:avLst/>
          </a:prstGeom>
        </p:spPr>
      </p:pic>
      <p:sp>
        <p:nvSpPr>
          <p:cNvPr id="53" name="Text 49"/>
          <p:cNvSpPr/>
          <p:nvPr/>
        </p:nvSpPr>
        <p:spPr>
          <a:xfrm>
            <a:off x="6278156" y="1407291"/>
            <a:ext cx="1164850" cy="15428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10" dirty="0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Border Control System</a:t>
            </a:r>
            <a:endParaRPr lang="en-US" sz="810" dirty="0"/>
          </a:p>
        </p:txBody>
      </p:sp>
      <p:pic>
        <p:nvPicPr>
          <p:cNvPr id="5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1709" y="1644430"/>
            <a:ext cx="103584" cy="102859"/>
          </a:xfrm>
          <a:prstGeom prst="rect">
            <a:avLst/>
          </a:prstGeom>
        </p:spPr>
      </p:pic>
      <p:sp>
        <p:nvSpPr>
          <p:cNvPr id="55" name="Text 50"/>
          <p:cNvSpPr/>
          <p:nvPr/>
        </p:nvSpPr>
        <p:spPr>
          <a:xfrm>
            <a:off x="6292444" y="1618729"/>
            <a:ext cx="530926" cy="15428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10" dirty="0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AI Engine</a:t>
            </a:r>
            <a:endParaRPr lang="en-US" sz="810" dirty="0"/>
          </a:p>
        </p:txBody>
      </p:sp>
      <p:pic>
        <p:nvPicPr>
          <p:cNvPr id="56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1709" y="1855868"/>
            <a:ext cx="128588" cy="102859"/>
          </a:xfrm>
          <a:prstGeom prst="rect">
            <a:avLst/>
          </a:prstGeom>
        </p:spPr>
      </p:pic>
      <p:sp>
        <p:nvSpPr>
          <p:cNvPr id="57" name="Text 51"/>
          <p:cNvSpPr/>
          <p:nvPr/>
        </p:nvSpPr>
        <p:spPr>
          <a:xfrm>
            <a:off x="6317447" y="1830167"/>
            <a:ext cx="706310" cy="15428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10" dirty="0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Security Staff</a:t>
            </a:r>
            <a:endParaRPr lang="en-US" sz="810" dirty="0"/>
          </a:p>
        </p:txBody>
      </p:sp>
      <p:pic>
        <p:nvPicPr>
          <p:cNvPr id="58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1709" y="2067306"/>
            <a:ext cx="116086" cy="102859"/>
          </a:xfrm>
          <a:prstGeom prst="rect">
            <a:avLst/>
          </a:prstGeom>
        </p:spPr>
      </p:pic>
      <p:sp>
        <p:nvSpPr>
          <p:cNvPr id="59" name="Text 52"/>
          <p:cNvSpPr/>
          <p:nvPr/>
        </p:nvSpPr>
        <p:spPr>
          <a:xfrm>
            <a:off x="6304945" y="2041606"/>
            <a:ext cx="694562" cy="15428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10" dirty="0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CCTV System</a:t>
            </a:r>
            <a:endParaRPr lang="en-US" sz="810" dirty="0"/>
          </a:p>
        </p:txBody>
      </p:sp>
      <p:sp>
        <p:nvSpPr>
          <p:cNvPr id="60" name="Text 53"/>
          <p:cNvSpPr/>
          <p:nvPr/>
        </p:nvSpPr>
        <p:spPr>
          <a:xfrm>
            <a:off x="6131709" y="2281619"/>
            <a:ext cx="2583666" cy="248580"/>
          </a:xfrm>
          <a:prstGeom prst="rect">
            <a:avLst/>
          </a:prstGeom>
          <a:noFill/>
          <a:ln/>
        </p:spPr>
        <p:txBody>
          <a:bodyPr wrap="square" lIns="0" tIns="0" rIns="0" bIns="34036" rtlCol="0" anchor="ctr">
            <a:spAutoFit/>
          </a:bodyPr>
          <a:lstStyle/>
          <a:p>
            <a:pPr indent="0" marL="0">
              <a:buNone/>
            </a:pPr>
            <a:r>
              <a:rPr lang="en-US" sz="1080" b="1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Security Technologies</a:t>
            </a:r>
            <a:endParaRPr lang="en-US" sz="1080" dirty="0"/>
          </a:p>
        </p:txBody>
      </p:sp>
      <p:sp>
        <p:nvSpPr>
          <p:cNvPr id="61" name="Shape 54"/>
          <p:cNvSpPr/>
          <p:nvPr/>
        </p:nvSpPr>
        <p:spPr>
          <a:xfrm>
            <a:off x="6131709" y="2615924"/>
            <a:ext cx="2512228" cy="524619"/>
          </a:xfrm>
          <a:prstGeom prst="rect">
            <a:avLst/>
          </a:prstGeom>
          <a:solidFill>
            <a:srgbClr val="FED7D7"/>
          </a:solidFill>
          <a:ln w="198">
            <a:solidFill>
              <a:srgbClr val="E53E3E"/>
            </a:solidFill>
            <a:prstDash val="solid"/>
          </a:ln>
        </p:spPr>
      </p:sp>
      <p:pic>
        <p:nvPicPr>
          <p:cNvPr id="62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7434" y="2728773"/>
            <a:ext cx="108942" cy="108579"/>
          </a:xfrm>
          <a:prstGeom prst="rect">
            <a:avLst/>
          </a:prstGeom>
        </p:spPr>
      </p:pic>
      <p:sp>
        <p:nvSpPr>
          <p:cNvPr id="63" name="Text 55"/>
          <p:cNvSpPr/>
          <p:nvPr/>
        </p:nvSpPr>
        <p:spPr>
          <a:xfrm>
            <a:off x="6354952" y="2701649"/>
            <a:ext cx="1063330" cy="16285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55" b="1" dirty="0">
                <a:solidFill>
                  <a:srgbClr val="E53E3E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Facial Recognition</a:t>
            </a:r>
            <a:endParaRPr lang="en-US" sz="855" dirty="0"/>
          </a:p>
        </p:txBody>
      </p:sp>
      <p:sp>
        <p:nvSpPr>
          <p:cNvPr id="64" name="Text 56"/>
          <p:cNvSpPr/>
          <p:nvPr/>
        </p:nvSpPr>
        <p:spPr>
          <a:xfrm>
            <a:off x="6217434" y="2907367"/>
            <a:ext cx="2412216" cy="11887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720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Real-time identification and tracking</a:t>
            </a:r>
            <a:endParaRPr lang="en-US" sz="720" dirty="0"/>
          </a:p>
        </p:txBody>
      </p:sp>
      <p:sp>
        <p:nvSpPr>
          <p:cNvPr id="65" name="Shape 57"/>
          <p:cNvSpPr/>
          <p:nvPr/>
        </p:nvSpPr>
        <p:spPr>
          <a:xfrm>
            <a:off x="6131709" y="3197693"/>
            <a:ext cx="2512228" cy="524619"/>
          </a:xfrm>
          <a:prstGeom prst="rect">
            <a:avLst/>
          </a:prstGeom>
          <a:solidFill>
            <a:srgbClr val="FED7D7"/>
          </a:solidFill>
          <a:ln w="198">
            <a:solidFill>
              <a:srgbClr val="E53E3E"/>
            </a:solidFill>
            <a:prstDash val="solid"/>
          </a:ln>
        </p:spPr>
      </p:sp>
      <p:pic>
        <p:nvPicPr>
          <p:cNvPr id="66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7434" y="3310542"/>
            <a:ext cx="108942" cy="108579"/>
          </a:xfrm>
          <a:prstGeom prst="rect">
            <a:avLst/>
          </a:prstGeom>
        </p:spPr>
      </p:pic>
      <p:sp>
        <p:nvSpPr>
          <p:cNvPr id="67" name="Text 58"/>
          <p:cNvSpPr/>
          <p:nvPr/>
        </p:nvSpPr>
        <p:spPr>
          <a:xfrm>
            <a:off x="6354952" y="3283418"/>
            <a:ext cx="1259421" cy="16285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55" b="1" dirty="0">
                <a:solidFill>
                  <a:srgbClr val="E53E3E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Biometric Verification</a:t>
            </a:r>
            <a:endParaRPr lang="en-US" sz="855" dirty="0"/>
          </a:p>
        </p:txBody>
      </p:sp>
      <p:sp>
        <p:nvSpPr>
          <p:cNvPr id="68" name="Text 59"/>
          <p:cNvSpPr/>
          <p:nvPr/>
        </p:nvSpPr>
        <p:spPr>
          <a:xfrm>
            <a:off x="6217434" y="3489136"/>
            <a:ext cx="2412216" cy="11887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720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Multi-modal identity confirmation</a:t>
            </a:r>
            <a:endParaRPr lang="en-US" sz="720" dirty="0"/>
          </a:p>
        </p:txBody>
      </p:sp>
      <p:sp>
        <p:nvSpPr>
          <p:cNvPr id="69" name="Shape 60"/>
          <p:cNvSpPr/>
          <p:nvPr/>
        </p:nvSpPr>
        <p:spPr>
          <a:xfrm>
            <a:off x="6131709" y="3779462"/>
            <a:ext cx="2512228" cy="524619"/>
          </a:xfrm>
          <a:prstGeom prst="rect">
            <a:avLst/>
          </a:prstGeom>
          <a:solidFill>
            <a:srgbClr val="FED7D7"/>
          </a:solidFill>
          <a:ln w="198">
            <a:solidFill>
              <a:srgbClr val="E53E3E"/>
            </a:solidFill>
            <a:prstDash val="solid"/>
          </a:ln>
        </p:spPr>
      </p:sp>
      <p:pic>
        <p:nvPicPr>
          <p:cNvPr id="70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7434" y="3892311"/>
            <a:ext cx="108942" cy="108579"/>
          </a:xfrm>
          <a:prstGeom prst="rect">
            <a:avLst/>
          </a:prstGeom>
        </p:spPr>
      </p:pic>
      <p:sp>
        <p:nvSpPr>
          <p:cNvPr id="71" name="Text 61"/>
          <p:cNvSpPr/>
          <p:nvPr/>
        </p:nvSpPr>
        <p:spPr>
          <a:xfrm>
            <a:off x="6354952" y="3865187"/>
            <a:ext cx="969959" cy="16285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55" b="1" dirty="0">
                <a:solidFill>
                  <a:srgbClr val="E53E3E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Risk Assessment</a:t>
            </a:r>
            <a:endParaRPr lang="en-US" sz="855" dirty="0"/>
          </a:p>
        </p:txBody>
      </p:sp>
      <p:sp>
        <p:nvSpPr>
          <p:cNvPr id="72" name="Text 62"/>
          <p:cNvSpPr/>
          <p:nvPr/>
        </p:nvSpPr>
        <p:spPr>
          <a:xfrm>
            <a:off x="6217434" y="4070905"/>
            <a:ext cx="2412216" cy="11887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720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AI-powered threat scoring</a:t>
            </a:r>
            <a:endParaRPr lang="en-US" sz="720" dirty="0"/>
          </a:p>
        </p:txBody>
      </p:sp>
      <p:sp>
        <p:nvSpPr>
          <p:cNvPr id="73" name="Text 63"/>
          <p:cNvSpPr/>
          <p:nvPr/>
        </p:nvSpPr>
        <p:spPr>
          <a:xfrm>
            <a:off x="6131709" y="4361231"/>
            <a:ext cx="2583666" cy="248580"/>
          </a:xfrm>
          <a:prstGeom prst="rect">
            <a:avLst/>
          </a:prstGeom>
          <a:noFill/>
          <a:ln/>
        </p:spPr>
        <p:txBody>
          <a:bodyPr wrap="square" lIns="0" tIns="0" rIns="0" bIns="34036" rtlCol="0" anchor="ctr">
            <a:spAutoFit/>
          </a:bodyPr>
          <a:lstStyle/>
          <a:p>
            <a:pPr indent="0" marL="0">
              <a:buNone/>
            </a:pPr>
            <a:r>
              <a:rPr lang="en-US" sz="1080" b="1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Technology Partners</a:t>
            </a:r>
            <a:endParaRPr lang="en-US" sz="1080" dirty="0"/>
          </a:p>
        </p:txBody>
      </p:sp>
      <p:sp>
        <p:nvSpPr>
          <p:cNvPr id="74" name="Shape 64"/>
          <p:cNvSpPr/>
          <p:nvPr/>
        </p:nvSpPr>
        <p:spPr>
          <a:xfrm>
            <a:off x="6145997" y="4709824"/>
            <a:ext cx="554115" cy="185738"/>
          </a:xfrm>
          <a:prstGeom prst="roundRect">
            <a:avLst/>
          </a:prstGeom>
          <a:solidFill>
            <a:srgbClr val="E53E3E"/>
          </a:solidFill>
          <a:ln/>
        </p:spPr>
      </p:sp>
      <p:sp>
        <p:nvSpPr>
          <p:cNvPr id="75" name="Text 65"/>
          <p:cNvSpPr/>
          <p:nvPr/>
        </p:nvSpPr>
        <p:spPr>
          <a:xfrm>
            <a:off x="6145997" y="4709824"/>
            <a:ext cx="625553" cy="185738"/>
          </a:xfrm>
          <a:prstGeom prst="rect">
            <a:avLst/>
          </a:prstGeom>
          <a:noFill/>
          <a:ln/>
        </p:spPr>
        <p:txBody>
          <a:bodyPr wrap="none" lIns="85090" tIns="34036" rIns="85090" bIns="34036" rtlCol="0" anchor="ctr">
            <a:spAutoFit/>
          </a:bodyPr>
          <a:lstStyle/>
          <a:p>
            <a:pPr indent="0" marL="0">
              <a:buNone/>
            </a:pPr>
            <a:r>
              <a:rPr lang="en-US" sz="675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Salesforce</a:t>
            </a:r>
            <a:endParaRPr lang="en-US" sz="675" dirty="0"/>
          </a:p>
        </p:txBody>
      </p:sp>
      <p:sp>
        <p:nvSpPr>
          <p:cNvPr id="76" name="Shape 66"/>
          <p:cNvSpPr/>
          <p:nvPr/>
        </p:nvSpPr>
        <p:spPr>
          <a:xfrm>
            <a:off x="6758406" y="4709824"/>
            <a:ext cx="438810" cy="185738"/>
          </a:xfrm>
          <a:prstGeom prst="roundRect">
            <a:avLst/>
          </a:prstGeom>
          <a:solidFill>
            <a:srgbClr val="E53E3E"/>
          </a:solidFill>
          <a:ln/>
        </p:spPr>
      </p:sp>
      <p:sp>
        <p:nvSpPr>
          <p:cNvPr id="77" name="Text 67"/>
          <p:cNvSpPr/>
          <p:nvPr/>
        </p:nvSpPr>
        <p:spPr>
          <a:xfrm>
            <a:off x="6758406" y="4709824"/>
            <a:ext cx="510248" cy="185738"/>
          </a:xfrm>
          <a:prstGeom prst="rect">
            <a:avLst/>
          </a:prstGeom>
          <a:noFill/>
          <a:ln/>
        </p:spPr>
        <p:txBody>
          <a:bodyPr wrap="none" lIns="85090" tIns="34036" rIns="85090" bIns="34036" rtlCol="0" anchor="ctr">
            <a:spAutoFit/>
          </a:bodyPr>
          <a:lstStyle/>
          <a:p>
            <a:pPr indent="0" marL="0">
              <a:buNone/>
            </a:pPr>
            <a:r>
              <a:rPr lang="en-US" sz="675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Equinix</a:t>
            </a:r>
            <a:endParaRPr lang="en-US" sz="675" dirty="0"/>
          </a:p>
        </p:txBody>
      </p:sp>
      <p:sp>
        <p:nvSpPr>
          <p:cNvPr id="78" name="Shape 68"/>
          <p:cNvSpPr/>
          <p:nvPr/>
        </p:nvSpPr>
        <p:spPr>
          <a:xfrm>
            <a:off x="7255511" y="4709824"/>
            <a:ext cx="403147" cy="185738"/>
          </a:xfrm>
          <a:prstGeom prst="roundRect">
            <a:avLst/>
          </a:prstGeom>
          <a:solidFill>
            <a:srgbClr val="E53E3E"/>
          </a:solidFill>
          <a:ln/>
        </p:spPr>
      </p:sp>
      <p:sp>
        <p:nvSpPr>
          <p:cNvPr id="79" name="Text 69"/>
          <p:cNvSpPr/>
          <p:nvPr/>
        </p:nvSpPr>
        <p:spPr>
          <a:xfrm>
            <a:off x="7255511" y="4709824"/>
            <a:ext cx="474585" cy="185738"/>
          </a:xfrm>
          <a:prstGeom prst="rect">
            <a:avLst/>
          </a:prstGeom>
          <a:noFill/>
          <a:ln/>
        </p:spPr>
        <p:txBody>
          <a:bodyPr wrap="none" lIns="85090" tIns="34036" rIns="85090" bIns="34036" rtlCol="0" anchor="ctr">
            <a:spAutoFit/>
          </a:bodyPr>
          <a:lstStyle/>
          <a:p>
            <a:pPr indent="0" marL="0">
              <a:buNone/>
            </a:pPr>
            <a:r>
              <a:rPr lang="en-US" sz="675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Thales</a:t>
            </a:r>
            <a:endParaRPr lang="en-US" sz="67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723862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57188" y="357188"/>
            <a:ext cx="8501063" cy="4114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2160" b="1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Use Case 3.1: Digital Checklist &amp; Exception Management</a:t>
            </a:r>
            <a:endParaRPr lang="en-US" sz="2160" dirty="0"/>
          </a:p>
        </p:txBody>
      </p:sp>
      <p:sp>
        <p:nvSpPr>
          <p:cNvPr id="4" name="Shape 1"/>
          <p:cNvSpPr/>
          <p:nvPr/>
        </p:nvSpPr>
        <p:spPr>
          <a:xfrm>
            <a:off x="357188" y="2280893"/>
            <a:ext cx="4800600" cy="3302617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" name="Text 2"/>
          <p:cNvSpPr/>
          <p:nvPr/>
        </p:nvSpPr>
        <p:spPr>
          <a:xfrm>
            <a:off x="571500" y="2495206"/>
            <a:ext cx="4443413" cy="272886"/>
          </a:xfrm>
          <a:prstGeom prst="rect">
            <a:avLst/>
          </a:prstGeom>
          <a:noFill/>
          <a:ln/>
        </p:spPr>
        <p:txBody>
          <a:bodyPr wrap="square" lIns="0" tIns="0" rIns="0" bIns="42545" rtlCol="0" anchor="ctr">
            <a:spAutoFit/>
          </a:bodyPr>
          <a:lstStyle/>
          <a:p>
            <a:pPr indent="0" marL="0">
              <a:buNone/>
            </a:pPr>
            <a:r>
              <a:rPr lang="en-US" sz="1170" b="1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Pilot Workflow</a:t>
            </a:r>
            <a:endParaRPr lang="en-US" sz="1170" dirty="0"/>
          </a:p>
        </p:txBody>
      </p:sp>
      <p:sp>
        <p:nvSpPr>
          <p:cNvPr id="6" name="Shape 3"/>
          <p:cNvSpPr/>
          <p:nvPr/>
        </p:nvSpPr>
        <p:spPr>
          <a:xfrm>
            <a:off x="571500" y="2875248"/>
            <a:ext cx="4371975" cy="442913"/>
          </a:xfrm>
          <a:prstGeom prst="rect">
            <a:avLst/>
          </a:prstGeom>
          <a:solidFill>
            <a:srgbClr val="FFF5F5"/>
          </a:solidFill>
          <a:ln/>
        </p:spPr>
      </p:sp>
      <p:sp>
        <p:nvSpPr>
          <p:cNvPr id="7" name="Shape 4"/>
          <p:cNvSpPr/>
          <p:nvPr/>
        </p:nvSpPr>
        <p:spPr>
          <a:xfrm>
            <a:off x="571500" y="2875248"/>
            <a:ext cx="28575" cy="442913"/>
          </a:xfrm>
          <a:prstGeom prst="rect">
            <a:avLst/>
          </a:prstGeom>
          <a:solidFill>
            <a:srgbClr val="DD6B20"/>
          </a:solidFill>
          <a:ln/>
        </p:spPr>
      </p:sp>
      <p:sp>
        <p:nvSpPr>
          <p:cNvPr id="8" name="Shape 5"/>
          <p:cNvSpPr/>
          <p:nvPr/>
        </p:nvSpPr>
        <p:spPr>
          <a:xfrm>
            <a:off x="678656" y="2982404"/>
            <a:ext cx="228600" cy="228600"/>
          </a:xfrm>
          <a:prstGeom prst="ellipse">
            <a:avLst/>
          </a:prstGeom>
          <a:solidFill>
            <a:srgbClr val="DD6B20"/>
          </a:solidFill>
          <a:ln/>
        </p:spPr>
      </p:sp>
      <p:sp>
        <p:nvSpPr>
          <p:cNvPr id="9" name="Text 6"/>
          <p:cNvSpPr/>
          <p:nvPr/>
        </p:nvSpPr>
        <p:spPr>
          <a:xfrm>
            <a:off x="678656" y="2982404"/>
            <a:ext cx="300038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1</a:t>
            </a:r>
            <a:endParaRPr lang="en-US" sz="900" dirty="0"/>
          </a:p>
        </p:txBody>
      </p:sp>
      <p:sp>
        <p:nvSpPr>
          <p:cNvPr id="10" name="Text 7"/>
          <p:cNvSpPr/>
          <p:nvPr/>
        </p:nvSpPr>
        <p:spPr>
          <a:xfrm>
            <a:off x="1014413" y="3020690"/>
            <a:ext cx="3281269" cy="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55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Pilot opens digital checklist on Electronic Flight Bag (EFB) tablet</a:t>
            </a:r>
            <a:endParaRPr lang="en-US" sz="855" dirty="0"/>
          </a:p>
        </p:txBody>
      </p:sp>
      <p:sp>
        <p:nvSpPr>
          <p:cNvPr id="11" name="Shape 8"/>
          <p:cNvSpPr/>
          <p:nvPr/>
        </p:nvSpPr>
        <p:spPr>
          <a:xfrm>
            <a:off x="571500" y="3461035"/>
            <a:ext cx="4371975" cy="442913"/>
          </a:xfrm>
          <a:prstGeom prst="rect">
            <a:avLst/>
          </a:prstGeom>
          <a:solidFill>
            <a:srgbClr val="FFF5F5"/>
          </a:solidFill>
          <a:ln/>
        </p:spPr>
      </p:sp>
      <p:sp>
        <p:nvSpPr>
          <p:cNvPr id="12" name="Shape 9"/>
          <p:cNvSpPr/>
          <p:nvPr/>
        </p:nvSpPr>
        <p:spPr>
          <a:xfrm>
            <a:off x="571500" y="3461035"/>
            <a:ext cx="28575" cy="442913"/>
          </a:xfrm>
          <a:prstGeom prst="rect">
            <a:avLst/>
          </a:prstGeom>
          <a:solidFill>
            <a:srgbClr val="DD6B20"/>
          </a:solidFill>
          <a:ln/>
        </p:spPr>
      </p:sp>
      <p:sp>
        <p:nvSpPr>
          <p:cNvPr id="13" name="Shape 10"/>
          <p:cNvSpPr/>
          <p:nvPr/>
        </p:nvSpPr>
        <p:spPr>
          <a:xfrm>
            <a:off x="678656" y="3568192"/>
            <a:ext cx="228600" cy="228600"/>
          </a:xfrm>
          <a:prstGeom prst="ellipse">
            <a:avLst/>
          </a:prstGeom>
          <a:solidFill>
            <a:srgbClr val="DD6B20"/>
          </a:solidFill>
          <a:ln/>
        </p:spPr>
      </p:sp>
      <p:sp>
        <p:nvSpPr>
          <p:cNvPr id="14" name="Text 11"/>
          <p:cNvSpPr/>
          <p:nvPr/>
        </p:nvSpPr>
        <p:spPr>
          <a:xfrm>
            <a:off x="678656" y="3568192"/>
            <a:ext cx="300038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2</a:t>
            </a:r>
            <a:endParaRPr lang="en-US" sz="900" dirty="0"/>
          </a:p>
        </p:txBody>
      </p:sp>
      <p:sp>
        <p:nvSpPr>
          <p:cNvPr id="15" name="Text 12"/>
          <p:cNvSpPr/>
          <p:nvPr/>
        </p:nvSpPr>
        <p:spPr>
          <a:xfrm>
            <a:off x="1014413" y="3606478"/>
            <a:ext cx="3119391" cy="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55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System guides pilot through optimized checklist procedures</a:t>
            </a:r>
            <a:endParaRPr lang="en-US" sz="855" dirty="0"/>
          </a:p>
        </p:txBody>
      </p:sp>
      <p:sp>
        <p:nvSpPr>
          <p:cNvPr id="16" name="Shape 13"/>
          <p:cNvSpPr/>
          <p:nvPr/>
        </p:nvSpPr>
        <p:spPr>
          <a:xfrm>
            <a:off x="571500" y="4046823"/>
            <a:ext cx="4371975" cy="518313"/>
          </a:xfrm>
          <a:prstGeom prst="rect">
            <a:avLst/>
          </a:prstGeom>
          <a:solidFill>
            <a:srgbClr val="FFF5F5"/>
          </a:solidFill>
          <a:ln/>
        </p:spPr>
      </p:sp>
      <p:sp>
        <p:nvSpPr>
          <p:cNvPr id="17" name="Shape 14"/>
          <p:cNvSpPr/>
          <p:nvPr/>
        </p:nvSpPr>
        <p:spPr>
          <a:xfrm>
            <a:off x="571500" y="4046823"/>
            <a:ext cx="28575" cy="518313"/>
          </a:xfrm>
          <a:prstGeom prst="rect">
            <a:avLst/>
          </a:prstGeom>
          <a:solidFill>
            <a:srgbClr val="DD6B20"/>
          </a:solidFill>
          <a:ln/>
        </p:spPr>
      </p:sp>
      <p:sp>
        <p:nvSpPr>
          <p:cNvPr id="18" name="Shape 15"/>
          <p:cNvSpPr/>
          <p:nvPr/>
        </p:nvSpPr>
        <p:spPr>
          <a:xfrm>
            <a:off x="678656" y="4191679"/>
            <a:ext cx="228600" cy="228600"/>
          </a:xfrm>
          <a:prstGeom prst="ellipse">
            <a:avLst/>
          </a:prstGeom>
          <a:solidFill>
            <a:srgbClr val="DD6B20"/>
          </a:solidFill>
          <a:ln/>
        </p:spPr>
      </p:sp>
      <p:sp>
        <p:nvSpPr>
          <p:cNvPr id="19" name="Text 16"/>
          <p:cNvSpPr/>
          <p:nvPr/>
        </p:nvSpPr>
        <p:spPr>
          <a:xfrm>
            <a:off x="678656" y="4191679"/>
            <a:ext cx="300038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3</a:t>
            </a:r>
            <a:endParaRPr lang="en-US" sz="900" dirty="0"/>
          </a:p>
        </p:txBody>
      </p:sp>
      <p:sp>
        <p:nvSpPr>
          <p:cNvPr id="20" name="Text 17"/>
          <p:cNvSpPr/>
          <p:nvPr/>
        </p:nvSpPr>
        <p:spPr>
          <a:xfrm>
            <a:off x="1014413" y="4153979"/>
            <a:ext cx="3893344" cy="30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55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AI continuously monitors and flags anomalies or deviations from standard procedures</a:t>
            </a:r>
            <a:endParaRPr lang="en-US" sz="855" dirty="0"/>
          </a:p>
        </p:txBody>
      </p:sp>
      <p:sp>
        <p:nvSpPr>
          <p:cNvPr id="21" name="Shape 18"/>
          <p:cNvSpPr/>
          <p:nvPr/>
        </p:nvSpPr>
        <p:spPr>
          <a:xfrm>
            <a:off x="571500" y="4708010"/>
            <a:ext cx="4371975" cy="518313"/>
          </a:xfrm>
          <a:prstGeom prst="rect">
            <a:avLst/>
          </a:prstGeom>
          <a:solidFill>
            <a:srgbClr val="FFF5F5"/>
          </a:solidFill>
          <a:ln/>
        </p:spPr>
      </p:sp>
      <p:sp>
        <p:nvSpPr>
          <p:cNvPr id="22" name="Shape 19"/>
          <p:cNvSpPr/>
          <p:nvPr/>
        </p:nvSpPr>
        <p:spPr>
          <a:xfrm>
            <a:off x="571500" y="4708010"/>
            <a:ext cx="28575" cy="518313"/>
          </a:xfrm>
          <a:prstGeom prst="rect">
            <a:avLst/>
          </a:prstGeom>
          <a:solidFill>
            <a:srgbClr val="DD6B20"/>
          </a:solidFill>
          <a:ln/>
        </p:spPr>
      </p:sp>
      <p:sp>
        <p:nvSpPr>
          <p:cNvPr id="23" name="Shape 20"/>
          <p:cNvSpPr/>
          <p:nvPr/>
        </p:nvSpPr>
        <p:spPr>
          <a:xfrm>
            <a:off x="678656" y="4852867"/>
            <a:ext cx="228600" cy="228600"/>
          </a:xfrm>
          <a:prstGeom prst="ellipse">
            <a:avLst/>
          </a:prstGeom>
          <a:solidFill>
            <a:srgbClr val="DD6B20"/>
          </a:solidFill>
          <a:ln/>
        </p:spPr>
      </p:sp>
      <p:sp>
        <p:nvSpPr>
          <p:cNvPr id="24" name="Text 21"/>
          <p:cNvSpPr/>
          <p:nvPr/>
        </p:nvSpPr>
        <p:spPr>
          <a:xfrm>
            <a:off x="678656" y="4852867"/>
            <a:ext cx="300038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4</a:t>
            </a:r>
            <a:endParaRPr lang="en-US" sz="900" dirty="0"/>
          </a:p>
        </p:txBody>
      </p:sp>
      <p:sp>
        <p:nvSpPr>
          <p:cNvPr id="25" name="Text 22"/>
          <p:cNvSpPr/>
          <p:nvPr/>
        </p:nvSpPr>
        <p:spPr>
          <a:xfrm>
            <a:off x="1014413" y="4815167"/>
            <a:ext cx="3893344" cy="30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55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System manages exceptions and automates approval workflows when needed</a:t>
            </a:r>
            <a:endParaRPr lang="en-US" sz="855" dirty="0"/>
          </a:p>
        </p:txBody>
      </p:sp>
      <p:sp>
        <p:nvSpPr>
          <p:cNvPr id="26" name="Shape 23"/>
          <p:cNvSpPr/>
          <p:nvPr/>
        </p:nvSpPr>
        <p:spPr>
          <a:xfrm>
            <a:off x="5443538" y="982963"/>
            <a:ext cx="3343275" cy="5898477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27" name="Text 24"/>
          <p:cNvSpPr/>
          <p:nvPr/>
        </p:nvSpPr>
        <p:spPr>
          <a:xfrm>
            <a:off x="5657850" y="1197276"/>
            <a:ext cx="2986088" cy="272886"/>
          </a:xfrm>
          <a:prstGeom prst="rect">
            <a:avLst/>
          </a:prstGeom>
          <a:noFill/>
          <a:ln/>
        </p:spPr>
        <p:txBody>
          <a:bodyPr wrap="square" lIns="0" tIns="0" rIns="0" bIns="42545" rtlCol="0" anchor="ctr">
            <a:spAutoFit/>
          </a:bodyPr>
          <a:lstStyle/>
          <a:p>
            <a:pPr indent="0" marL="0">
              <a:buNone/>
            </a:pPr>
            <a:r>
              <a:rPr lang="en-US" sz="1170" b="1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Key Technologies</a:t>
            </a:r>
            <a:endParaRPr lang="en-US" sz="1170" dirty="0"/>
          </a:p>
        </p:txBody>
      </p:sp>
      <p:sp>
        <p:nvSpPr>
          <p:cNvPr id="28" name="Shape 25"/>
          <p:cNvSpPr/>
          <p:nvPr/>
        </p:nvSpPr>
        <p:spPr>
          <a:xfrm>
            <a:off x="5657850" y="1577318"/>
            <a:ext cx="2914650" cy="759470"/>
          </a:xfrm>
          <a:prstGeom prst="rect">
            <a:avLst/>
          </a:prstGeom>
          <a:solidFill>
            <a:srgbClr val="FEF5E7"/>
          </a:solidFill>
          <a:ln w="198">
            <a:solidFill>
              <a:srgbClr val="DD6B20"/>
            </a:solidFill>
            <a:prstDash val="solid"/>
          </a:ln>
        </p:spPr>
      </p:sp>
      <p:pic>
        <p:nvPicPr>
          <p:cNvPr id="29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006" y="1713049"/>
            <a:ext cx="100013" cy="114300"/>
          </a:xfrm>
          <a:prstGeom prst="rect">
            <a:avLst/>
          </a:prstGeom>
        </p:spPr>
      </p:pic>
      <p:sp>
        <p:nvSpPr>
          <p:cNvPr id="30" name="Text 26"/>
          <p:cNvSpPr/>
          <p:nvPr/>
        </p:nvSpPr>
        <p:spPr>
          <a:xfrm>
            <a:off x="5922169" y="1684474"/>
            <a:ext cx="1553235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00" b="1" dirty="0">
                <a:solidFill>
                  <a:srgbClr val="DD6B2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Electronic Flight Bag (EFB)</a:t>
            </a:r>
            <a:endParaRPr lang="en-US" sz="900" dirty="0"/>
          </a:p>
        </p:txBody>
      </p:sp>
      <p:sp>
        <p:nvSpPr>
          <p:cNvPr id="31" name="Text 27"/>
          <p:cNvSpPr/>
          <p:nvPr/>
        </p:nvSpPr>
        <p:spPr>
          <a:xfrm>
            <a:off x="5765006" y="1913074"/>
            <a:ext cx="2771775" cy="28798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10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Digital platform replacing paper-based checklists with interactive procedures</a:t>
            </a:r>
            <a:endParaRPr lang="en-US" sz="810" dirty="0"/>
          </a:p>
        </p:txBody>
      </p:sp>
      <p:sp>
        <p:nvSpPr>
          <p:cNvPr id="32" name="Shape 28"/>
          <p:cNvSpPr/>
          <p:nvPr/>
        </p:nvSpPr>
        <p:spPr>
          <a:xfrm>
            <a:off x="5657850" y="2415369"/>
            <a:ext cx="2914650" cy="759470"/>
          </a:xfrm>
          <a:prstGeom prst="rect">
            <a:avLst/>
          </a:prstGeom>
          <a:solidFill>
            <a:srgbClr val="FEF5E7"/>
          </a:solidFill>
          <a:ln w="198">
            <a:solidFill>
              <a:srgbClr val="DD6B20"/>
            </a:solidFill>
            <a:prstDash val="solid"/>
          </a:ln>
        </p:spPr>
      </p:sp>
      <p:pic>
        <p:nvPicPr>
          <p:cNvPr id="33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006" y="2551100"/>
            <a:ext cx="142875" cy="114300"/>
          </a:xfrm>
          <a:prstGeom prst="rect">
            <a:avLst/>
          </a:prstGeom>
        </p:spPr>
      </p:pic>
      <p:sp>
        <p:nvSpPr>
          <p:cNvPr id="34" name="Text 29"/>
          <p:cNvSpPr/>
          <p:nvPr/>
        </p:nvSpPr>
        <p:spPr>
          <a:xfrm>
            <a:off x="5965031" y="2522525"/>
            <a:ext cx="1372409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00" b="1" dirty="0">
                <a:solidFill>
                  <a:srgbClr val="DD6B2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Checklist Optimization</a:t>
            </a:r>
            <a:endParaRPr lang="en-US" sz="900" dirty="0"/>
          </a:p>
        </p:txBody>
      </p:sp>
      <p:sp>
        <p:nvSpPr>
          <p:cNvPr id="35" name="Text 30"/>
          <p:cNvSpPr/>
          <p:nvPr/>
        </p:nvSpPr>
        <p:spPr>
          <a:xfrm>
            <a:off x="5765006" y="2751125"/>
            <a:ext cx="2771775" cy="28798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10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Intelligent sequencing and guidance through flight procedures</a:t>
            </a:r>
            <a:endParaRPr lang="en-US" sz="810" dirty="0"/>
          </a:p>
        </p:txBody>
      </p:sp>
      <p:sp>
        <p:nvSpPr>
          <p:cNvPr id="36" name="Shape 31"/>
          <p:cNvSpPr/>
          <p:nvPr/>
        </p:nvSpPr>
        <p:spPr>
          <a:xfrm>
            <a:off x="5657850" y="3253420"/>
            <a:ext cx="2914650" cy="759470"/>
          </a:xfrm>
          <a:prstGeom prst="rect">
            <a:avLst/>
          </a:prstGeom>
          <a:solidFill>
            <a:srgbClr val="FEF5E7"/>
          </a:solidFill>
          <a:ln w="198">
            <a:solidFill>
              <a:srgbClr val="DD6B20"/>
            </a:solidFill>
            <a:prstDash val="solid"/>
          </a:ln>
        </p:spPr>
      </p:sp>
      <p:pic>
        <p:nvPicPr>
          <p:cNvPr id="37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5006" y="3389151"/>
            <a:ext cx="114300" cy="114300"/>
          </a:xfrm>
          <a:prstGeom prst="rect">
            <a:avLst/>
          </a:prstGeom>
        </p:spPr>
      </p:pic>
      <p:sp>
        <p:nvSpPr>
          <p:cNvPr id="38" name="Text 32"/>
          <p:cNvSpPr/>
          <p:nvPr/>
        </p:nvSpPr>
        <p:spPr>
          <a:xfrm>
            <a:off x="5936456" y="3360576"/>
            <a:ext cx="1165408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00" b="1" dirty="0">
                <a:solidFill>
                  <a:srgbClr val="DD6B2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Anomaly Detection</a:t>
            </a:r>
            <a:endParaRPr lang="en-US" sz="900" dirty="0"/>
          </a:p>
        </p:txBody>
      </p:sp>
      <p:sp>
        <p:nvSpPr>
          <p:cNvPr id="39" name="Text 33"/>
          <p:cNvSpPr/>
          <p:nvPr/>
        </p:nvSpPr>
        <p:spPr>
          <a:xfrm>
            <a:off x="5765006" y="3589176"/>
            <a:ext cx="2771775" cy="28798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10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AI-powered identification of deviations and potential safety issues</a:t>
            </a:r>
            <a:endParaRPr lang="en-US" sz="810" dirty="0"/>
          </a:p>
        </p:txBody>
      </p:sp>
      <p:sp>
        <p:nvSpPr>
          <p:cNvPr id="40" name="Shape 34"/>
          <p:cNvSpPr/>
          <p:nvPr/>
        </p:nvSpPr>
        <p:spPr>
          <a:xfrm>
            <a:off x="5657850" y="4091471"/>
            <a:ext cx="2914650" cy="615479"/>
          </a:xfrm>
          <a:prstGeom prst="rect">
            <a:avLst/>
          </a:prstGeom>
          <a:solidFill>
            <a:srgbClr val="FEF5E7"/>
          </a:solidFill>
          <a:ln w="198">
            <a:solidFill>
              <a:srgbClr val="DD6B20"/>
            </a:solidFill>
            <a:prstDash val="solid"/>
          </a:ln>
        </p:spPr>
      </p:sp>
      <p:pic>
        <p:nvPicPr>
          <p:cNvPr id="41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5006" y="4227202"/>
            <a:ext cx="114300" cy="114300"/>
          </a:xfrm>
          <a:prstGeom prst="rect">
            <a:avLst/>
          </a:prstGeom>
        </p:spPr>
      </p:pic>
      <p:sp>
        <p:nvSpPr>
          <p:cNvPr id="42" name="Text 35"/>
          <p:cNvSpPr/>
          <p:nvPr/>
        </p:nvSpPr>
        <p:spPr>
          <a:xfrm>
            <a:off x="5936456" y="4198627"/>
            <a:ext cx="1334235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00" b="1" dirty="0">
                <a:solidFill>
                  <a:srgbClr val="DD6B2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Workflow Automation</a:t>
            </a:r>
            <a:endParaRPr lang="en-US" sz="900" dirty="0"/>
          </a:p>
        </p:txBody>
      </p:sp>
      <p:sp>
        <p:nvSpPr>
          <p:cNvPr id="43" name="Text 36"/>
          <p:cNvSpPr/>
          <p:nvPr/>
        </p:nvSpPr>
        <p:spPr>
          <a:xfrm>
            <a:off x="5765006" y="4427227"/>
            <a:ext cx="2771775" cy="14399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10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Automated exception handling and approval processes</a:t>
            </a:r>
            <a:endParaRPr lang="en-US" sz="810" dirty="0"/>
          </a:p>
        </p:txBody>
      </p:sp>
      <p:sp>
        <p:nvSpPr>
          <p:cNvPr id="44" name="Text 37"/>
          <p:cNvSpPr/>
          <p:nvPr/>
        </p:nvSpPr>
        <p:spPr>
          <a:xfrm>
            <a:off x="5657850" y="4792675"/>
            <a:ext cx="2986088" cy="272886"/>
          </a:xfrm>
          <a:prstGeom prst="rect">
            <a:avLst/>
          </a:prstGeom>
          <a:noFill/>
          <a:ln/>
        </p:spPr>
        <p:txBody>
          <a:bodyPr wrap="square" lIns="0" tIns="0" rIns="0" bIns="42545" rtlCol="0" anchor="ctr">
            <a:spAutoFit/>
          </a:bodyPr>
          <a:lstStyle/>
          <a:p>
            <a:pPr indent="0" marL="0">
              <a:buNone/>
            </a:pPr>
            <a:r>
              <a:rPr lang="en-US" sz="1170" b="1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Technology Partners</a:t>
            </a:r>
            <a:endParaRPr lang="en-US" sz="1170" dirty="0"/>
          </a:p>
        </p:txBody>
      </p:sp>
      <p:sp>
        <p:nvSpPr>
          <p:cNvPr id="45" name="Shape 38"/>
          <p:cNvSpPr/>
          <p:nvPr/>
        </p:nvSpPr>
        <p:spPr>
          <a:xfrm>
            <a:off x="5679281" y="5194148"/>
            <a:ext cx="448996" cy="208592"/>
          </a:xfrm>
          <a:prstGeom prst="roundRect">
            <a:avLst/>
          </a:prstGeom>
          <a:solidFill>
            <a:srgbClr val="DD6B20"/>
          </a:solidFill>
          <a:ln/>
        </p:spPr>
      </p:sp>
      <p:sp>
        <p:nvSpPr>
          <p:cNvPr id="46" name="Text 39"/>
          <p:cNvSpPr/>
          <p:nvPr/>
        </p:nvSpPr>
        <p:spPr>
          <a:xfrm>
            <a:off x="5679281" y="5194148"/>
            <a:ext cx="520433" cy="208592"/>
          </a:xfrm>
          <a:prstGeom prst="rect">
            <a:avLst/>
          </a:prstGeom>
          <a:noFill/>
          <a:ln/>
        </p:spPr>
        <p:txBody>
          <a:bodyPr wrap="none" lIns="102108" tIns="42545" rIns="102108" bIns="42545" rtlCol="0" anchor="ctr">
            <a:spAutoFit/>
          </a:bodyPr>
          <a:lstStyle/>
          <a:p>
            <a:pPr indent="0" marL="0">
              <a:buNone/>
            </a:pPr>
            <a:r>
              <a:rPr lang="en-US" sz="720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Thales</a:t>
            </a:r>
            <a:endParaRPr lang="en-US" sz="720" dirty="0"/>
          </a:p>
        </p:txBody>
      </p:sp>
      <p:sp>
        <p:nvSpPr>
          <p:cNvPr id="47" name="Shape 40"/>
          <p:cNvSpPr/>
          <p:nvPr/>
        </p:nvSpPr>
        <p:spPr>
          <a:xfrm>
            <a:off x="6200859" y="5194148"/>
            <a:ext cx="487031" cy="208592"/>
          </a:xfrm>
          <a:prstGeom prst="roundRect">
            <a:avLst/>
          </a:prstGeom>
          <a:solidFill>
            <a:srgbClr val="DD6B20"/>
          </a:solidFill>
          <a:ln/>
        </p:spPr>
      </p:sp>
      <p:sp>
        <p:nvSpPr>
          <p:cNvPr id="48" name="Text 41"/>
          <p:cNvSpPr/>
          <p:nvPr/>
        </p:nvSpPr>
        <p:spPr>
          <a:xfrm>
            <a:off x="6200859" y="5194148"/>
            <a:ext cx="558468" cy="208592"/>
          </a:xfrm>
          <a:prstGeom prst="rect">
            <a:avLst/>
          </a:prstGeom>
          <a:noFill/>
          <a:ln/>
        </p:spPr>
        <p:txBody>
          <a:bodyPr wrap="none" lIns="102108" tIns="42545" rIns="102108" bIns="42545" rtlCol="0" anchor="ctr">
            <a:spAutoFit/>
          </a:bodyPr>
          <a:lstStyle/>
          <a:p>
            <a:pPr indent="0" marL="0">
              <a:buNone/>
            </a:pPr>
            <a:r>
              <a:rPr lang="en-US" sz="720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Equinix</a:t>
            </a:r>
            <a:endParaRPr lang="en-US" sz="720" dirty="0"/>
          </a:p>
        </p:txBody>
      </p:sp>
      <p:sp>
        <p:nvSpPr>
          <p:cNvPr id="49" name="Shape 42"/>
          <p:cNvSpPr/>
          <p:nvPr/>
        </p:nvSpPr>
        <p:spPr>
          <a:xfrm>
            <a:off x="6760471" y="5194148"/>
            <a:ext cx="609981" cy="208592"/>
          </a:xfrm>
          <a:prstGeom prst="roundRect">
            <a:avLst/>
          </a:prstGeom>
          <a:solidFill>
            <a:srgbClr val="DD6B20"/>
          </a:solidFill>
          <a:ln/>
        </p:spPr>
      </p:sp>
      <p:sp>
        <p:nvSpPr>
          <p:cNvPr id="50" name="Text 43"/>
          <p:cNvSpPr/>
          <p:nvPr/>
        </p:nvSpPr>
        <p:spPr>
          <a:xfrm>
            <a:off x="6760471" y="5194148"/>
            <a:ext cx="681419" cy="208592"/>
          </a:xfrm>
          <a:prstGeom prst="rect">
            <a:avLst/>
          </a:prstGeom>
          <a:noFill/>
          <a:ln/>
        </p:spPr>
        <p:txBody>
          <a:bodyPr wrap="none" lIns="102108" tIns="42545" rIns="102108" bIns="42545" rtlCol="0" anchor="ctr">
            <a:spAutoFit/>
          </a:bodyPr>
          <a:lstStyle/>
          <a:p>
            <a:pPr indent="0" marL="0">
              <a:buNone/>
            </a:pPr>
            <a:r>
              <a:rPr lang="en-US" sz="720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Salesforce</a:t>
            </a:r>
            <a:endParaRPr lang="en-US" sz="720" dirty="0"/>
          </a:p>
        </p:txBody>
      </p:sp>
      <p:sp>
        <p:nvSpPr>
          <p:cNvPr id="51" name="Text 44"/>
          <p:cNvSpPr/>
          <p:nvPr/>
        </p:nvSpPr>
        <p:spPr>
          <a:xfrm>
            <a:off x="5657850" y="5538471"/>
            <a:ext cx="2986088" cy="272886"/>
          </a:xfrm>
          <a:prstGeom prst="rect">
            <a:avLst/>
          </a:prstGeom>
          <a:noFill/>
          <a:ln/>
        </p:spPr>
        <p:txBody>
          <a:bodyPr wrap="square" lIns="0" tIns="0" rIns="0" bIns="42545" rtlCol="0" anchor="ctr">
            <a:spAutoFit/>
          </a:bodyPr>
          <a:lstStyle/>
          <a:p>
            <a:pPr indent="0" marL="0">
              <a:buNone/>
            </a:pPr>
            <a:r>
              <a:rPr lang="en-US" sz="1170" b="1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Benefits</a:t>
            </a:r>
            <a:endParaRPr lang="en-US" sz="1170" dirty="0"/>
          </a:p>
        </p:txBody>
      </p:sp>
      <p:pic>
        <p:nvPicPr>
          <p:cNvPr id="52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7850" y="5944214"/>
            <a:ext cx="103584" cy="102859"/>
          </a:xfrm>
          <a:prstGeom prst="rect">
            <a:avLst/>
          </a:prstGeom>
        </p:spPr>
      </p:pic>
      <p:sp>
        <p:nvSpPr>
          <p:cNvPr id="53" name="Text 45"/>
          <p:cNvSpPr/>
          <p:nvPr/>
        </p:nvSpPr>
        <p:spPr>
          <a:xfrm>
            <a:off x="5818584" y="5918513"/>
            <a:ext cx="1143558" cy="15428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10" dirty="0">
                <a:solidFill>
                  <a:srgbClr val="4A556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Enhanced flight safety</a:t>
            </a:r>
            <a:endParaRPr lang="en-US" sz="810" dirty="0"/>
          </a:p>
        </p:txBody>
      </p:sp>
      <p:pic>
        <p:nvPicPr>
          <p:cNvPr id="54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7850" y="6155652"/>
            <a:ext cx="103584" cy="102859"/>
          </a:xfrm>
          <a:prstGeom prst="rect">
            <a:avLst/>
          </a:prstGeom>
        </p:spPr>
      </p:pic>
      <p:sp>
        <p:nvSpPr>
          <p:cNvPr id="55" name="Text 46"/>
          <p:cNvSpPr/>
          <p:nvPr/>
        </p:nvSpPr>
        <p:spPr>
          <a:xfrm>
            <a:off x="5818584" y="6129951"/>
            <a:ext cx="1748768" cy="1542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10" dirty="0">
                <a:solidFill>
                  <a:srgbClr val="4A556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Reduced checklist completion time</a:t>
            </a:r>
            <a:endParaRPr lang="en-US" sz="810" dirty="0"/>
          </a:p>
        </p:txBody>
      </p:sp>
      <p:pic>
        <p:nvPicPr>
          <p:cNvPr id="56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57850" y="6367090"/>
            <a:ext cx="103584" cy="102859"/>
          </a:xfrm>
          <a:prstGeom prst="rect">
            <a:avLst/>
          </a:prstGeom>
        </p:spPr>
      </p:pic>
      <p:sp>
        <p:nvSpPr>
          <p:cNvPr id="57" name="Text 47"/>
          <p:cNvSpPr/>
          <p:nvPr/>
        </p:nvSpPr>
        <p:spPr>
          <a:xfrm>
            <a:off x="5818584" y="6341390"/>
            <a:ext cx="1442451" cy="1542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10" dirty="0">
                <a:solidFill>
                  <a:srgbClr val="4A556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Proactive anomaly detection</a:t>
            </a:r>
            <a:endParaRPr lang="en-US" sz="81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70887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57188" y="357188"/>
            <a:ext cx="8501063" cy="4114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2160" b="1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Use Case 3.2: Operational Efficiency &amp; Safety</a:t>
            </a:r>
            <a:endParaRPr lang="en-US" sz="2160" dirty="0"/>
          </a:p>
        </p:txBody>
      </p:sp>
      <p:sp>
        <p:nvSpPr>
          <p:cNvPr id="4" name="Shape 1"/>
          <p:cNvSpPr/>
          <p:nvPr/>
        </p:nvSpPr>
        <p:spPr>
          <a:xfrm>
            <a:off x="357188" y="1694269"/>
            <a:ext cx="4800600" cy="3946113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" name="Text 2"/>
          <p:cNvSpPr/>
          <p:nvPr/>
        </p:nvSpPr>
        <p:spPr>
          <a:xfrm>
            <a:off x="571500" y="1908581"/>
            <a:ext cx="4443413" cy="272886"/>
          </a:xfrm>
          <a:prstGeom prst="rect">
            <a:avLst/>
          </a:prstGeom>
          <a:noFill/>
          <a:ln/>
        </p:spPr>
        <p:txBody>
          <a:bodyPr wrap="square" lIns="0" tIns="0" rIns="0" bIns="42545" rtlCol="0" anchor="ctr">
            <a:spAutoFit/>
          </a:bodyPr>
          <a:lstStyle/>
          <a:p>
            <a:pPr indent="0" marL="0">
              <a:buNone/>
            </a:pPr>
            <a:r>
              <a:rPr lang="en-US" sz="1170" b="1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Continuous Monitoring Cycle</a:t>
            </a:r>
            <a:endParaRPr lang="en-US" sz="1170" dirty="0"/>
          </a:p>
        </p:txBody>
      </p:sp>
      <p:sp>
        <p:nvSpPr>
          <p:cNvPr id="6" name="Shape 3"/>
          <p:cNvSpPr/>
          <p:nvPr/>
        </p:nvSpPr>
        <p:spPr>
          <a:xfrm>
            <a:off x="571500" y="2288623"/>
            <a:ext cx="4371975" cy="605768"/>
          </a:xfrm>
          <a:prstGeom prst="rect">
            <a:avLst/>
          </a:prstGeom>
          <a:solidFill>
            <a:srgbClr val="F0FFF4"/>
          </a:solidFill>
          <a:ln/>
        </p:spPr>
      </p:sp>
      <p:sp>
        <p:nvSpPr>
          <p:cNvPr id="7" name="Shape 4"/>
          <p:cNvSpPr/>
          <p:nvPr/>
        </p:nvSpPr>
        <p:spPr>
          <a:xfrm>
            <a:off x="571500" y="2288623"/>
            <a:ext cx="28575" cy="605768"/>
          </a:xfrm>
          <a:prstGeom prst="rect">
            <a:avLst/>
          </a:prstGeom>
          <a:solidFill>
            <a:srgbClr val="48BB78"/>
          </a:solidFill>
          <a:ln/>
        </p:spPr>
      </p:sp>
      <p:sp>
        <p:nvSpPr>
          <p:cNvPr id="8" name="Shape 5"/>
          <p:cNvSpPr/>
          <p:nvPr/>
        </p:nvSpPr>
        <p:spPr>
          <a:xfrm>
            <a:off x="714375" y="2466491"/>
            <a:ext cx="250031" cy="250031"/>
          </a:xfrm>
          <a:prstGeom prst="ellipse">
            <a:avLst/>
          </a:prstGeom>
          <a:solidFill>
            <a:srgbClr val="48BB78"/>
          </a:solidFill>
          <a:ln/>
        </p:spPr>
      </p:sp>
      <p:sp>
        <p:nvSpPr>
          <p:cNvPr id="9" name="Text 6"/>
          <p:cNvSpPr/>
          <p:nvPr/>
        </p:nvSpPr>
        <p:spPr>
          <a:xfrm>
            <a:off x="714375" y="2466491"/>
            <a:ext cx="321469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1</a:t>
            </a:r>
            <a:endParaRPr lang="en-US" sz="900" dirty="0"/>
          </a:p>
        </p:txBody>
      </p:sp>
      <p:sp>
        <p:nvSpPr>
          <p:cNvPr id="10" name="Text 7"/>
          <p:cNvSpPr/>
          <p:nvPr/>
        </p:nvSpPr>
        <p:spPr>
          <a:xfrm>
            <a:off x="1071563" y="2431498"/>
            <a:ext cx="3800475" cy="32001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System continuously monitors live flight operations through aircraft systems interface</a:t>
            </a:r>
            <a:endParaRPr lang="en-US" sz="900" dirty="0"/>
          </a:p>
        </p:txBody>
      </p:sp>
      <p:sp>
        <p:nvSpPr>
          <p:cNvPr id="11" name="Shape 8"/>
          <p:cNvSpPr/>
          <p:nvPr/>
        </p:nvSpPr>
        <p:spPr>
          <a:xfrm>
            <a:off x="571500" y="3072985"/>
            <a:ext cx="4371975" cy="605768"/>
          </a:xfrm>
          <a:prstGeom prst="rect">
            <a:avLst/>
          </a:prstGeom>
          <a:solidFill>
            <a:srgbClr val="F0FFF4"/>
          </a:solidFill>
          <a:ln/>
        </p:spPr>
      </p:sp>
      <p:sp>
        <p:nvSpPr>
          <p:cNvPr id="12" name="Shape 9"/>
          <p:cNvSpPr/>
          <p:nvPr/>
        </p:nvSpPr>
        <p:spPr>
          <a:xfrm>
            <a:off x="571500" y="3072985"/>
            <a:ext cx="28575" cy="605768"/>
          </a:xfrm>
          <a:prstGeom prst="rect">
            <a:avLst/>
          </a:prstGeom>
          <a:solidFill>
            <a:srgbClr val="48BB78"/>
          </a:solidFill>
          <a:ln/>
        </p:spPr>
      </p:sp>
      <p:sp>
        <p:nvSpPr>
          <p:cNvPr id="13" name="Shape 10"/>
          <p:cNvSpPr/>
          <p:nvPr/>
        </p:nvSpPr>
        <p:spPr>
          <a:xfrm>
            <a:off x="714375" y="3250853"/>
            <a:ext cx="250031" cy="250031"/>
          </a:xfrm>
          <a:prstGeom prst="ellipse">
            <a:avLst/>
          </a:prstGeom>
          <a:solidFill>
            <a:srgbClr val="48BB78"/>
          </a:solidFill>
          <a:ln/>
        </p:spPr>
      </p:sp>
      <p:sp>
        <p:nvSpPr>
          <p:cNvPr id="14" name="Text 11"/>
          <p:cNvSpPr/>
          <p:nvPr/>
        </p:nvSpPr>
        <p:spPr>
          <a:xfrm>
            <a:off x="714375" y="3250853"/>
            <a:ext cx="321469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2</a:t>
            </a:r>
            <a:endParaRPr lang="en-US" sz="900" dirty="0"/>
          </a:p>
        </p:txBody>
      </p:sp>
      <p:sp>
        <p:nvSpPr>
          <p:cNvPr id="15" name="Text 12"/>
          <p:cNvSpPr/>
          <p:nvPr/>
        </p:nvSpPr>
        <p:spPr>
          <a:xfrm>
            <a:off x="1071563" y="3215860"/>
            <a:ext cx="3800475" cy="32001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AI identifies operational issues and optimization opportunities using advanced analytics</a:t>
            </a:r>
            <a:endParaRPr lang="en-US" sz="900" dirty="0"/>
          </a:p>
        </p:txBody>
      </p:sp>
      <p:sp>
        <p:nvSpPr>
          <p:cNvPr id="16" name="Shape 13"/>
          <p:cNvSpPr/>
          <p:nvPr/>
        </p:nvSpPr>
        <p:spPr>
          <a:xfrm>
            <a:off x="571500" y="3857346"/>
            <a:ext cx="4371975" cy="605768"/>
          </a:xfrm>
          <a:prstGeom prst="rect">
            <a:avLst/>
          </a:prstGeom>
          <a:solidFill>
            <a:srgbClr val="F0FFF4"/>
          </a:solidFill>
          <a:ln/>
        </p:spPr>
      </p:sp>
      <p:sp>
        <p:nvSpPr>
          <p:cNvPr id="17" name="Shape 14"/>
          <p:cNvSpPr/>
          <p:nvPr/>
        </p:nvSpPr>
        <p:spPr>
          <a:xfrm>
            <a:off x="571500" y="3857346"/>
            <a:ext cx="28575" cy="605768"/>
          </a:xfrm>
          <a:prstGeom prst="rect">
            <a:avLst/>
          </a:prstGeom>
          <a:solidFill>
            <a:srgbClr val="48BB78"/>
          </a:solidFill>
          <a:ln/>
        </p:spPr>
      </p:sp>
      <p:sp>
        <p:nvSpPr>
          <p:cNvPr id="18" name="Shape 15"/>
          <p:cNvSpPr/>
          <p:nvPr/>
        </p:nvSpPr>
        <p:spPr>
          <a:xfrm>
            <a:off x="714375" y="4035214"/>
            <a:ext cx="250031" cy="250031"/>
          </a:xfrm>
          <a:prstGeom prst="ellipse">
            <a:avLst/>
          </a:prstGeom>
          <a:solidFill>
            <a:srgbClr val="48BB78"/>
          </a:solidFill>
          <a:ln/>
        </p:spPr>
      </p:sp>
      <p:sp>
        <p:nvSpPr>
          <p:cNvPr id="19" name="Text 16"/>
          <p:cNvSpPr/>
          <p:nvPr/>
        </p:nvSpPr>
        <p:spPr>
          <a:xfrm>
            <a:off x="714375" y="4035214"/>
            <a:ext cx="321469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3</a:t>
            </a:r>
            <a:endParaRPr lang="en-US" sz="900" dirty="0"/>
          </a:p>
        </p:txBody>
      </p:sp>
      <p:sp>
        <p:nvSpPr>
          <p:cNvPr id="20" name="Text 17"/>
          <p:cNvSpPr/>
          <p:nvPr/>
        </p:nvSpPr>
        <p:spPr>
          <a:xfrm>
            <a:off x="1071563" y="4000221"/>
            <a:ext cx="3800475" cy="32001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Flight crew receives AI-powered recommendations via Electronic Flight Bag</a:t>
            </a:r>
            <a:endParaRPr lang="en-US" sz="900" dirty="0"/>
          </a:p>
        </p:txBody>
      </p:sp>
      <p:sp>
        <p:nvSpPr>
          <p:cNvPr id="21" name="Shape 18"/>
          <p:cNvSpPr/>
          <p:nvPr/>
        </p:nvSpPr>
        <p:spPr>
          <a:xfrm>
            <a:off x="571500" y="4641707"/>
            <a:ext cx="4371975" cy="605768"/>
          </a:xfrm>
          <a:prstGeom prst="rect">
            <a:avLst/>
          </a:prstGeom>
          <a:solidFill>
            <a:srgbClr val="F0FFF4"/>
          </a:solidFill>
          <a:ln/>
        </p:spPr>
      </p:sp>
      <p:sp>
        <p:nvSpPr>
          <p:cNvPr id="22" name="Shape 19"/>
          <p:cNvSpPr/>
          <p:nvPr/>
        </p:nvSpPr>
        <p:spPr>
          <a:xfrm>
            <a:off x="571500" y="4641707"/>
            <a:ext cx="28575" cy="605768"/>
          </a:xfrm>
          <a:prstGeom prst="rect">
            <a:avLst/>
          </a:prstGeom>
          <a:solidFill>
            <a:srgbClr val="48BB78"/>
          </a:solidFill>
          <a:ln/>
        </p:spPr>
      </p:sp>
      <p:sp>
        <p:nvSpPr>
          <p:cNvPr id="23" name="Shape 20"/>
          <p:cNvSpPr/>
          <p:nvPr/>
        </p:nvSpPr>
        <p:spPr>
          <a:xfrm>
            <a:off x="714375" y="4819576"/>
            <a:ext cx="250031" cy="250031"/>
          </a:xfrm>
          <a:prstGeom prst="ellipse">
            <a:avLst/>
          </a:prstGeom>
          <a:solidFill>
            <a:srgbClr val="48BB78"/>
          </a:solidFill>
          <a:ln/>
        </p:spPr>
      </p:sp>
      <p:sp>
        <p:nvSpPr>
          <p:cNvPr id="24" name="Text 21"/>
          <p:cNvSpPr/>
          <p:nvPr/>
        </p:nvSpPr>
        <p:spPr>
          <a:xfrm>
            <a:off x="714375" y="4819576"/>
            <a:ext cx="321469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4</a:t>
            </a:r>
            <a:endParaRPr lang="en-US" sz="900" dirty="0"/>
          </a:p>
        </p:txBody>
      </p:sp>
      <p:sp>
        <p:nvSpPr>
          <p:cNvPr id="25" name="Text 22"/>
          <p:cNvSpPr/>
          <p:nvPr/>
        </p:nvSpPr>
        <p:spPr>
          <a:xfrm>
            <a:off x="1071563" y="4784582"/>
            <a:ext cx="3800475" cy="32001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AI engine learns from crew feedback and operational outcomes for continuous improvement</a:t>
            </a:r>
            <a:endParaRPr lang="en-US" sz="900" dirty="0"/>
          </a:p>
        </p:txBody>
      </p:sp>
      <p:sp>
        <p:nvSpPr>
          <p:cNvPr id="26" name="Shape 23"/>
          <p:cNvSpPr/>
          <p:nvPr/>
        </p:nvSpPr>
        <p:spPr>
          <a:xfrm>
            <a:off x="5443538" y="982963"/>
            <a:ext cx="3343275" cy="5368723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27" name="Text 24"/>
          <p:cNvSpPr/>
          <p:nvPr/>
        </p:nvSpPr>
        <p:spPr>
          <a:xfrm>
            <a:off x="5657850" y="1197276"/>
            <a:ext cx="2986088" cy="272886"/>
          </a:xfrm>
          <a:prstGeom prst="rect">
            <a:avLst/>
          </a:prstGeom>
          <a:noFill/>
          <a:ln/>
        </p:spPr>
        <p:txBody>
          <a:bodyPr wrap="square" lIns="0" tIns="0" rIns="0" bIns="42545" rtlCol="0" anchor="ctr">
            <a:spAutoFit/>
          </a:bodyPr>
          <a:lstStyle/>
          <a:p>
            <a:pPr indent="0" marL="0">
              <a:buNone/>
            </a:pPr>
            <a:r>
              <a:rPr lang="en-US" sz="1170" b="1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AI Optimization Areas</a:t>
            </a:r>
            <a:endParaRPr lang="en-US" sz="1170" dirty="0"/>
          </a:p>
        </p:txBody>
      </p:sp>
      <p:sp>
        <p:nvSpPr>
          <p:cNvPr id="28" name="Shape 25"/>
          <p:cNvSpPr/>
          <p:nvPr/>
        </p:nvSpPr>
        <p:spPr>
          <a:xfrm>
            <a:off x="5657850" y="1577318"/>
            <a:ext cx="2914650" cy="759470"/>
          </a:xfrm>
          <a:prstGeom prst="rect">
            <a:avLst/>
          </a:prstGeom>
          <a:solidFill>
            <a:srgbClr val="F0FFF4"/>
          </a:solidFill>
          <a:ln w="198">
            <a:solidFill>
              <a:srgbClr val="48BB78"/>
            </a:solidFill>
            <a:prstDash val="solid"/>
          </a:ln>
        </p:spPr>
      </p:sp>
      <p:pic>
        <p:nvPicPr>
          <p:cNvPr id="29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006" y="1713049"/>
            <a:ext cx="114300" cy="114300"/>
          </a:xfrm>
          <a:prstGeom prst="rect">
            <a:avLst/>
          </a:prstGeom>
        </p:spPr>
      </p:pic>
      <p:sp>
        <p:nvSpPr>
          <p:cNvPr id="30" name="Text 26"/>
          <p:cNvSpPr/>
          <p:nvPr/>
        </p:nvSpPr>
        <p:spPr>
          <a:xfrm>
            <a:off x="5936456" y="1684474"/>
            <a:ext cx="1091459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00" b="1" dirty="0">
                <a:solidFill>
                  <a:srgbClr val="48BB7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Fuel Optimization</a:t>
            </a:r>
            <a:endParaRPr lang="en-US" sz="900" dirty="0"/>
          </a:p>
        </p:txBody>
      </p:sp>
      <p:sp>
        <p:nvSpPr>
          <p:cNvPr id="31" name="Text 27"/>
          <p:cNvSpPr/>
          <p:nvPr/>
        </p:nvSpPr>
        <p:spPr>
          <a:xfrm>
            <a:off x="5765006" y="1913074"/>
            <a:ext cx="2771775" cy="28798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10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Real-time fuel consumption analysis and route optimization recommendations</a:t>
            </a:r>
            <a:endParaRPr lang="en-US" sz="810" dirty="0"/>
          </a:p>
        </p:txBody>
      </p:sp>
      <p:sp>
        <p:nvSpPr>
          <p:cNvPr id="32" name="Shape 28"/>
          <p:cNvSpPr/>
          <p:nvPr/>
        </p:nvSpPr>
        <p:spPr>
          <a:xfrm>
            <a:off x="5657850" y="2415369"/>
            <a:ext cx="2914650" cy="759470"/>
          </a:xfrm>
          <a:prstGeom prst="rect">
            <a:avLst/>
          </a:prstGeom>
          <a:solidFill>
            <a:srgbClr val="F0FFF4"/>
          </a:solidFill>
          <a:ln w="198">
            <a:solidFill>
              <a:srgbClr val="48BB78"/>
            </a:solidFill>
            <a:prstDash val="solid"/>
          </a:ln>
        </p:spPr>
      </p:sp>
      <p:pic>
        <p:nvPicPr>
          <p:cNvPr id="33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006" y="2551100"/>
            <a:ext cx="114300" cy="114300"/>
          </a:xfrm>
          <a:prstGeom prst="rect">
            <a:avLst/>
          </a:prstGeom>
        </p:spPr>
      </p:pic>
      <p:sp>
        <p:nvSpPr>
          <p:cNvPr id="34" name="Text 29"/>
          <p:cNvSpPr/>
          <p:nvPr/>
        </p:nvSpPr>
        <p:spPr>
          <a:xfrm>
            <a:off x="5936456" y="2522525"/>
            <a:ext cx="1609018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00" b="1" dirty="0">
                <a:solidFill>
                  <a:srgbClr val="48BB7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Safety Pattern Recognition</a:t>
            </a:r>
            <a:endParaRPr lang="en-US" sz="900" dirty="0"/>
          </a:p>
        </p:txBody>
      </p:sp>
      <p:sp>
        <p:nvSpPr>
          <p:cNvPr id="35" name="Text 30"/>
          <p:cNvSpPr/>
          <p:nvPr/>
        </p:nvSpPr>
        <p:spPr>
          <a:xfrm>
            <a:off x="5765006" y="2751125"/>
            <a:ext cx="2771775" cy="28798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10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Identifies potential safety risks through pattern analysis and predictive modeling</a:t>
            </a:r>
            <a:endParaRPr lang="en-US" sz="810" dirty="0"/>
          </a:p>
        </p:txBody>
      </p:sp>
      <p:sp>
        <p:nvSpPr>
          <p:cNvPr id="36" name="Shape 31"/>
          <p:cNvSpPr/>
          <p:nvPr/>
        </p:nvSpPr>
        <p:spPr>
          <a:xfrm>
            <a:off x="5657850" y="3253420"/>
            <a:ext cx="2914650" cy="759470"/>
          </a:xfrm>
          <a:prstGeom prst="rect">
            <a:avLst/>
          </a:prstGeom>
          <a:solidFill>
            <a:srgbClr val="F0FFF4"/>
          </a:solidFill>
          <a:ln w="198">
            <a:solidFill>
              <a:srgbClr val="48BB78"/>
            </a:solidFill>
            <a:prstDash val="solid"/>
          </a:ln>
        </p:spPr>
      </p:sp>
      <p:pic>
        <p:nvPicPr>
          <p:cNvPr id="37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5006" y="3389151"/>
            <a:ext cx="142875" cy="114300"/>
          </a:xfrm>
          <a:prstGeom prst="rect">
            <a:avLst/>
          </a:prstGeom>
        </p:spPr>
      </p:pic>
      <p:sp>
        <p:nvSpPr>
          <p:cNvPr id="38" name="Text 32"/>
          <p:cNvSpPr/>
          <p:nvPr/>
        </p:nvSpPr>
        <p:spPr>
          <a:xfrm>
            <a:off x="5965031" y="3360576"/>
            <a:ext cx="1267597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00" b="1" dirty="0">
                <a:solidFill>
                  <a:srgbClr val="48BB7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Continuous Learning</a:t>
            </a:r>
            <a:endParaRPr lang="en-US" sz="900" dirty="0"/>
          </a:p>
        </p:txBody>
      </p:sp>
      <p:sp>
        <p:nvSpPr>
          <p:cNvPr id="39" name="Text 33"/>
          <p:cNvSpPr/>
          <p:nvPr/>
        </p:nvSpPr>
        <p:spPr>
          <a:xfrm>
            <a:off x="5765006" y="3589176"/>
            <a:ext cx="2771775" cy="28798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10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Machine learning algorithms improve recommendations based on operational feedback</a:t>
            </a:r>
            <a:endParaRPr lang="en-US" sz="810" dirty="0"/>
          </a:p>
        </p:txBody>
      </p:sp>
      <p:sp>
        <p:nvSpPr>
          <p:cNvPr id="40" name="Text 34"/>
          <p:cNvSpPr/>
          <p:nvPr/>
        </p:nvSpPr>
        <p:spPr>
          <a:xfrm>
            <a:off x="5657850" y="4098615"/>
            <a:ext cx="2986088" cy="272886"/>
          </a:xfrm>
          <a:prstGeom prst="rect">
            <a:avLst/>
          </a:prstGeom>
          <a:noFill/>
          <a:ln/>
        </p:spPr>
        <p:txBody>
          <a:bodyPr wrap="square" lIns="0" tIns="0" rIns="0" bIns="42545" rtlCol="0" anchor="ctr">
            <a:spAutoFit/>
          </a:bodyPr>
          <a:lstStyle/>
          <a:p>
            <a:pPr indent="0" marL="0">
              <a:buNone/>
            </a:pPr>
            <a:r>
              <a:rPr lang="en-US" sz="1170" b="1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Performance Metrics</a:t>
            </a:r>
            <a:endParaRPr lang="en-US" sz="1170" dirty="0"/>
          </a:p>
        </p:txBody>
      </p:sp>
      <p:sp>
        <p:nvSpPr>
          <p:cNvPr id="41" name="Text 35"/>
          <p:cNvSpPr/>
          <p:nvPr/>
        </p:nvSpPr>
        <p:spPr>
          <a:xfrm>
            <a:off x="5657850" y="4535807"/>
            <a:ext cx="1440303" cy="1542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10" dirty="0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Fuel Efficiency Improvement</a:t>
            </a:r>
            <a:endParaRPr lang="en-US" sz="810" dirty="0"/>
          </a:p>
        </p:txBody>
      </p:sp>
      <p:sp>
        <p:nvSpPr>
          <p:cNvPr id="42" name="Text 36"/>
          <p:cNvSpPr/>
          <p:nvPr/>
        </p:nvSpPr>
        <p:spPr>
          <a:xfrm>
            <a:off x="8303298" y="4535807"/>
            <a:ext cx="340640" cy="15428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10" b="1" dirty="0">
                <a:solidFill>
                  <a:srgbClr val="48BB7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+15%</a:t>
            </a:r>
            <a:endParaRPr lang="en-US" sz="810" dirty="0"/>
          </a:p>
        </p:txBody>
      </p:sp>
      <p:sp>
        <p:nvSpPr>
          <p:cNvPr id="43" name="Text 37"/>
          <p:cNvSpPr/>
          <p:nvPr/>
        </p:nvSpPr>
        <p:spPr>
          <a:xfrm>
            <a:off x="5657850" y="4811539"/>
            <a:ext cx="1306078" cy="1542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10" dirty="0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Safety Incident Reduction</a:t>
            </a:r>
            <a:endParaRPr lang="en-US" sz="810" dirty="0"/>
          </a:p>
        </p:txBody>
      </p:sp>
      <p:sp>
        <p:nvSpPr>
          <p:cNvPr id="44" name="Text 38"/>
          <p:cNvSpPr/>
          <p:nvPr/>
        </p:nvSpPr>
        <p:spPr>
          <a:xfrm>
            <a:off x="8329026" y="4811539"/>
            <a:ext cx="314911" cy="15428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10" b="1" dirty="0">
                <a:solidFill>
                  <a:srgbClr val="48BB7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-25%</a:t>
            </a:r>
            <a:endParaRPr lang="en-US" sz="810" dirty="0"/>
          </a:p>
        </p:txBody>
      </p:sp>
      <p:sp>
        <p:nvSpPr>
          <p:cNvPr id="45" name="Text 39"/>
          <p:cNvSpPr/>
          <p:nvPr/>
        </p:nvSpPr>
        <p:spPr>
          <a:xfrm>
            <a:off x="5657850" y="5087271"/>
            <a:ext cx="1281075" cy="15428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10" dirty="0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Operational Cost Savings</a:t>
            </a:r>
            <a:endParaRPr lang="en-US" sz="810" dirty="0"/>
          </a:p>
        </p:txBody>
      </p:sp>
      <p:sp>
        <p:nvSpPr>
          <p:cNvPr id="46" name="Text 40"/>
          <p:cNvSpPr/>
          <p:nvPr/>
        </p:nvSpPr>
        <p:spPr>
          <a:xfrm>
            <a:off x="8303298" y="5087271"/>
            <a:ext cx="340640" cy="15428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10" b="1" dirty="0">
                <a:solidFill>
                  <a:srgbClr val="48BB7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+12%</a:t>
            </a:r>
            <a:endParaRPr lang="en-US" sz="810" dirty="0"/>
          </a:p>
        </p:txBody>
      </p:sp>
      <p:sp>
        <p:nvSpPr>
          <p:cNvPr id="47" name="Text 41"/>
          <p:cNvSpPr/>
          <p:nvPr/>
        </p:nvSpPr>
        <p:spPr>
          <a:xfrm>
            <a:off x="5657850" y="5420153"/>
            <a:ext cx="2986088" cy="272886"/>
          </a:xfrm>
          <a:prstGeom prst="rect">
            <a:avLst/>
          </a:prstGeom>
          <a:noFill/>
          <a:ln/>
        </p:spPr>
        <p:txBody>
          <a:bodyPr wrap="square" lIns="0" tIns="0" rIns="0" bIns="42545" rtlCol="0" anchor="ctr">
            <a:spAutoFit/>
          </a:bodyPr>
          <a:lstStyle/>
          <a:p>
            <a:pPr indent="0" marL="0">
              <a:buNone/>
            </a:pPr>
            <a:r>
              <a:rPr lang="en-US" sz="1170" b="1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Technology Partners</a:t>
            </a:r>
            <a:endParaRPr lang="en-US" sz="1170" dirty="0"/>
          </a:p>
        </p:txBody>
      </p:sp>
      <p:sp>
        <p:nvSpPr>
          <p:cNvPr id="48" name="Shape 42"/>
          <p:cNvSpPr/>
          <p:nvPr/>
        </p:nvSpPr>
        <p:spPr>
          <a:xfrm>
            <a:off x="5679281" y="5821626"/>
            <a:ext cx="448996" cy="208592"/>
          </a:xfrm>
          <a:prstGeom prst="roundRect">
            <a:avLst/>
          </a:prstGeom>
          <a:solidFill>
            <a:srgbClr val="48BB78"/>
          </a:solidFill>
          <a:ln/>
        </p:spPr>
      </p:sp>
      <p:sp>
        <p:nvSpPr>
          <p:cNvPr id="49" name="Text 43"/>
          <p:cNvSpPr/>
          <p:nvPr/>
        </p:nvSpPr>
        <p:spPr>
          <a:xfrm>
            <a:off x="5679281" y="5821626"/>
            <a:ext cx="520433" cy="208592"/>
          </a:xfrm>
          <a:prstGeom prst="rect">
            <a:avLst/>
          </a:prstGeom>
          <a:noFill/>
          <a:ln/>
        </p:spPr>
        <p:txBody>
          <a:bodyPr wrap="none" lIns="102108" tIns="42545" rIns="102108" bIns="42545" rtlCol="0" anchor="ctr">
            <a:spAutoFit/>
          </a:bodyPr>
          <a:lstStyle/>
          <a:p>
            <a:pPr indent="0" marL="0">
              <a:buNone/>
            </a:pPr>
            <a:r>
              <a:rPr lang="en-US" sz="720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Thales</a:t>
            </a:r>
            <a:endParaRPr lang="en-US" sz="720" dirty="0"/>
          </a:p>
        </p:txBody>
      </p:sp>
      <p:sp>
        <p:nvSpPr>
          <p:cNvPr id="50" name="Shape 44"/>
          <p:cNvSpPr/>
          <p:nvPr/>
        </p:nvSpPr>
        <p:spPr>
          <a:xfrm>
            <a:off x="6200859" y="5821626"/>
            <a:ext cx="487031" cy="208592"/>
          </a:xfrm>
          <a:prstGeom prst="roundRect">
            <a:avLst/>
          </a:prstGeom>
          <a:solidFill>
            <a:srgbClr val="48BB78"/>
          </a:solidFill>
          <a:ln/>
        </p:spPr>
      </p:sp>
      <p:sp>
        <p:nvSpPr>
          <p:cNvPr id="51" name="Text 45"/>
          <p:cNvSpPr/>
          <p:nvPr/>
        </p:nvSpPr>
        <p:spPr>
          <a:xfrm>
            <a:off x="6200859" y="5821626"/>
            <a:ext cx="558468" cy="208592"/>
          </a:xfrm>
          <a:prstGeom prst="rect">
            <a:avLst/>
          </a:prstGeom>
          <a:noFill/>
          <a:ln/>
        </p:spPr>
        <p:txBody>
          <a:bodyPr wrap="none" lIns="102108" tIns="42545" rIns="102108" bIns="42545" rtlCol="0" anchor="ctr">
            <a:spAutoFit/>
          </a:bodyPr>
          <a:lstStyle/>
          <a:p>
            <a:pPr indent="0" marL="0">
              <a:buNone/>
            </a:pPr>
            <a:r>
              <a:rPr lang="en-US" sz="720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Equinix</a:t>
            </a:r>
            <a:endParaRPr lang="en-US" sz="720" dirty="0"/>
          </a:p>
        </p:txBody>
      </p:sp>
      <p:sp>
        <p:nvSpPr>
          <p:cNvPr id="52" name="Shape 46"/>
          <p:cNvSpPr/>
          <p:nvPr/>
        </p:nvSpPr>
        <p:spPr>
          <a:xfrm>
            <a:off x="6760471" y="5821626"/>
            <a:ext cx="609981" cy="208592"/>
          </a:xfrm>
          <a:prstGeom prst="roundRect">
            <a:avLst/>
          </a:prstGeom>
          <a:solidFill>
            <a:srgbClr val="48BB78"/>
          </a:solidFill>
          <a:ln/>
        </p:spPr>
      </p:sp>
      <p:sp>
        <p:nvSpPr>
          <p:cNvPr id="53" name="Text 47"/>
          <p:cNvSpPr/>
          <p:nvPr/>
        </p:nvSpPr>
        <p:spPr>
          <a:xfrm>
            <a:off x="6760471" y="5821626"/>
            <a:ext cx="681419" cy="208592"/>
          </a:xfrm>
          <a:prstGeom prst="rect">
            <a:avLst/>
          </a:prstGeom>
          <a:noFill/>
          <a:ln/>
        </p:spPr>
        <p:txBody>
          <a:bodyPr wrap="none" lIns="102108" tIns="42545" rIns="102108" bIns="42545" rtlCol="0" anchor="ctr">
            <a:spAutoFit/>
          </a:bodyPr>
          <a:lstStyle/>
          <a:p>
            <a:pPr indent="0" marL="0">
              <a:buNone/>
            </a:pPr>
            <a:r>
              <a:rPr lang="en-US" sz="720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Salesforce</a:t>
            </a:r>
            <a:endParaRPr lang="en-US" sz="72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92621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21469" y="321469"/>
            <a:ext cx="8572500" cy="377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980" b="1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Use Case 4.1: Multi-Modal Threat Detection (Land Border)</a:t>
            </a:r>
            <a:endParaRPr lang="en-US" sz="1980" dirty="0"/>
          </a:p>
        </p:txBody>
      </p:sp>
      <p:sp>
        <p:nvSpPr>
          <p:cNvPr id="4" name="Shape 1"/>
          <p:cNvSpPr/>
          <p:nvPr/>
        </p:nvSpPr>
        <p:spPr>
          <a:xfrm>
            <a:off x="321469" y="877230"/>
            <a:ext cx="5381616" cy="4727516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" name="Text 2"/>
          <p:cNvSpPr/>
          <p:nvPr/>
        </p:nvSpPr>
        <p:spPr>
          <a:xfrm>
            <a:off x="500063" y="1055824"/>
            <a:ext cx="5095866" cy="231474"/>
          </a:xfrm>
          <a:prstGeom prst="rect">
            <a:avLst/>
          </a:prstGeom>
          <a:noFill/>
          <a:ln/>
        </p:spPr>
        <p:txBody>
          <a:bodyPr wrap="square" lIns="0" tIns="0" rIns="0" bIns="34036" rtlCol="0" anchor="ctr">
            <a:spAutoFit/>
          </a:bodyPr>
          <a:lstStyle/>
          <a:p>
            <a:pPr indent="0" marL="0">
              <a:buNone/>
            </a:pPr>
            <a:r>
              <a:rPr lang="en-US" sz="990" b="1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Detection &amp; Response Workflow</a:t>
            </a:r>
            <a:endParaRPr lang="en-US" sz="990" dirty="0"/>
          </a:p>
        </p:txBody>
      </p:sp>
      <p:sp>
        <p:nvSpPr>
          <p:cNvPr id="6" name="Shape 3"/>
          <p:cNvSpPr/>
          <p:nvPr/>
        </p:nvSpPr>
        <p:spPr>
          <a:xfrm>
            <a:off x="500063" y="1373023"/>
            <a:ext cx="5024428" cy="400050"/>
          </a:xfrm>
          <a:prstGeom prst="rect">
            <a:avLst/>
          </a:prstGeom>
          <a:solidFill>
            <a:srgbClr val="F0FFF4"/>
          </a:solidFill>
          <a:ln/>
        </p:spPr>
      </p:sp>
      <p:sp>
        <p:nvSpPr>
          <p:cNvPr id="7" name="Shape 4"/>
          <p:cNvSpPr/>
          <p:nvPr/>
        </p:nvSpPr>
        <p:spPr>
          <a:xfrm>
            <a:off x="500063" y="1373023"/>
            <a:ext cx="28575" cy="400050"/>
          </a:xfrm>
          <a:prstGeom prst="rect">
            <a:avLst/>
          </a:prstGeom>
          <a:solidFill>
            <a:srgbClr val="38A169"/>
          </a:solidFill>
          <a:ln/>
        </p:spPr>
      </p:sp>
      <p:sp>
        <p:nvSpPr>
          <p:cNvPr id="8" name="Shape 5"/>
          <p:cNvSpPr/>
          <p:nvPr/>
        </p:nvSpPr>
        <p:spPr>
          <a:xfrm>
            <a:off x="600075" y="1473036"/>
            <a:ext cx="200025" cy="200025"/>
          </a:xfrm>
          <a:prstGeom prst="ellipse">
            <a:avLst/>
          </a:prstGeom>
          <a:solidFill>
            <a:srgbClr val="38A169"/>
          </a:solidFill>
          <a:ln/>
        </p:spPr>
      </p:sp>
      <p:sp>
        <p:nvSpPr>
          <p:cNvPr id="9" name="Text 6"/>
          <p:cNvSpPr/>
          <p:nvPr/>
        </p:nvSpPr>
        <p:spPr>
          <a:xfrm>
            <a:off x="600075" y="1473036"/>
            <a:ext cx="271463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765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1</a:t>
            </a:r>
            <a:endParaRPr lang="en-US" sz="765" dirty="0"/>
          </a:p>
        </p:txBody>
      </p:sp>
      <p:sp>
        <p:nvSpPr>
          <p:cNvPr id="10" name="Text 7"/>
          <p:cNvSpPr/>
          <p:nvPr/>
        </p:nvSpPr>
        <p:spPr>
          <a:xfrm>
            <a:off x="885825" y="1505043"/>
            <a:ext cx="2861658" cy="13601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765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Vehicle passenger arrives at border checkpoint for inspection</a:t>
            </a:r>
            <a:endParaRPr lang="en-US" sz="765" dirty="0"/>
          </a:p>
        </p:txBody>
      </p:sp>
      <p:sp>
        <p:nvSpPr>
          <p:cNvPr id="11" name="Shape 8"/>
          <p:cNvSpPr/>
          <p:nvPr/>
        </p:nvSpPr>
        <p:spPr>
          <a:xfrm>
            <a:off x="500063" y="1887373"/>
            <a:ext cx="5024428" cy="400050"/>
          </a:xfrm>
          <a:prstGeom prst="rect">
            <a:avLst/>
          </a:prstGeom>
          <a:solidFill>
            <a:srgbClr val="F0FFF4"/>
          </a:solidFill>
          <a:ln/>
        </p:spPr>
      </p:sp>
      <p:sp>
        <p:nvSpPr>
          <p:cNvPr id="12" name="Shape 9"/>
          <p:cNvSpPr/>
          <p:nvPr/>
        </p:nvSpPr>
        <p:spPr>
          <a:xfrm>
            <a:off x="500063" y="1887373"/>
            <a:ext cx="28575" cy="400050"/>
          </a:xfrm>
          <a:prstGeom prst="rect">
            <a:avLst/>
          </a:prstGeom>
          <a:solidFill>
            <a:srgbClr val="38A169"/>
          </a:solidFill>
          <a:ln/>
        </p:spPr>
      </p:sp>
      <p:sp>
        <p:nvSpPr>
          <p:cNvPr id="13" name="Shape 10"/>
          <p:cNvSpPr/>
          <p:nvPr/>
        </p:nvSpPr>
        <p:spPr>
          <a:xfrm>
            <a:off x="600075" y="1987386"/>
            <a:ext cx="200025" cy="200025"/>
          </a:xfrm>
          <a:prstGeom prst="ellipse">
            <a:avLst/>
          </a:prstGeom>
          <a:solidFill>
            <a:srgbClr val="38A169"/>
          </a:solidFill>
          <a:ln/>
        </p:spPr>
      </p:sp>
      <p:sp>
        <p:nvSpPr>
          <p:cNvPr id="14" name="Text 11"/>
          <p:cNvSpPr/>
          <p:nvPr/>
        </p:nvSpPr>
        <p:spPr>
          <a:xfrm>
            <a:off x="600075" y="1987386"/>
            <a:ext cx="271463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765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2</a:t>
            </a:r>
            <a:endParaRPr lang="en-US" sz="765" dirty="0"/>
          </a:p>
        </p:txBody>
      </p:sp>
      <p:sp>
        <p:nvSpPr>
          <p:cNvPr id="15" name="Text 12"/>
          <p:cNvSpPr/>
          <p:nvPr/>
        </p:nvSpPr>
        <p:spPr>
          <a:xfrm>
            <a:off x="885825" y="2019393"/>
            <a:ext cx="3711318" cy="13601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765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Security scanner detects suspicious item using computer vision object detection</a:t>
            </a:r>
            <a:endParaRPr lang="en-US" sz="765" dirty="0"/>
          </a:p>
        </p:txBody>
      </p:sp>
      <p:sp>
        <p:nvSpPr>
          <p:cNvPr id="16" name="Shape 13"/>
          <p:cNvSpPr/>
          <p:nvPr/>
        </p:nvSpPr>
        <p:spPr>
          <a:xfrm>
            <a:off x="500063" y="2401723"/>
            <a:ext cx="5024428" cy="400050"/>
          </a:xfrm>
          <a:prstGeom prst="rect">
            <a:avLst/>
          </a:prstGeom>
          <a:solidFill>
            <a:srgbClr val="F0FFF4"/>
          </a:solidFill>
          <a:ln/>
        </p:spPr>
      </p:sp>
      <p:sp>
        <p:nvSpPr>
          <p:cNvPr id="17" name="Shape 14"/>
          <p:cNvSpPr/>
          <p:nvPr/>
        </p:nvSpPr>
        <p:spPr>
          <a:xfrm>
            <a:off x="500063" y="2401723"/>
            <a:ext cx="28575" cy="400050"/>
          </a:xfrm>
          <a:prstGeom prst="rect">
            <a:avLst/>
          </a:prstGeom>
          <a:solidFill>
            <a:srgbClr val="38A169"/>
          </a:solidFill>
          <a:ln/>
        </p:spPr>
      </p:sp>
      <p:sp>
        <p:nvSpPr>
          <p:cNvPr id="18" name="Shape 15"/>
          <p:cNvSpPr/>
          <p:nvPr/>
        </p:nvSpPr>
        <p:spPr>
          <a:xfrm>
            <a:off x="600075" y="2501736"/>
            <a:ext cx="200025" cy="200025"/>
          </a:xfrm>
          <a:prstGeom prst="ellipse">
            <a:avLst/>
          </a:prstGeom>
          <a:solidFill>
            <a:srgbClr val="38A169"/>
          </a:solidFill>
          <a:ln/>
        </p:spPr>
      </p:sp>
      <p:sp>
        <p:nvSpPr>
          <p:cNvPr id="19" name="Text 16"/>
          <p:cNvSpPr/>
          <p:nvPr/>
        </p:nvSpPr>
        <p:spPr>
          <a:xfrm>
            <a:off x="600075" y="2501736"/>
            <a:ext cx="271463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765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3</a:t>
            </a:r>
            <a:endParaRPr lang="en-US" sz="765" dirty="0"/>
          </a:p>
        </p:txBody>
      </p:sp>
      <p:sp>
        <p:nvSpPr>
          <p:cNvPr id="20" name="Text 17"/>
          <p:cNvSpPr/>
          <p:nvPr/>
        </p:nvSpPr>
        <p:spPr>
          <a:xfrm>
            <a:off x="885825" y="2533743"/>
            <a:ext cx="2861156" cy="13601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765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CCTV/AI system matches passenger face to security database</a:t>
            </a:r>
            <a:endParaRPr lang="en-US" sz="765" dirty="0"/>
          </a:p>
        </p:txBody>
      </p:sp>
      <p:sp>
        <p:nvSpPr>
          <p:cNvPr id="21" name="Shape 18"/>
          <p:cNvSpPr/>
          <p:nvPr/>
        </p:nvSpPr>
        <p:spPr>
          <a:xfrm>
            <a:off x="500063" y="2916073"/>
            <a:ext cx="5024428" cy="400050"/>
          </a:xfrm>
          <a:prstGeom prst="rect">
            <a:avLst/>
          </a:prstGeom>
          <a:solidFill>
            <a:srgbClr val="F0FFF4"/>
          </a:solidFill>
          <a:ln/>
        </p:spPr>
      </p:sp>
      <p:sp>
        <p:nvSpPr>
          <p:cNvPr id="22" name="Shape 19"/>
          <p:cNvSpPr/>
          <p:nvPr/>
        </p:nvSpPr>
        <p:spPr>
          <a:xfrm>
            <a:off x="500063" y="2916073"/>
            <a:ext cx="28575" cy="400050"/>
          </a:xfrm>
          <a:prstGeom prst="rect">
            <a:avLst/>
          </a:prstGeom>
          <a:solidFill>
            <a:srgbClr val="38A169"/>
          </a:solidFill>
          <a:ln/>
        </p:spPr>
      </p:sp>
      <p:sp>
        <p:nvSpPr>
          <p:cNvPr id="23" name="Shape 20"/>
          <p:cNvSpPr/>
          <p:nvPr/>
        </p:nvSpPr>
        <p:spPr>
          <a:xfrm>
            <a:off x="600075" y="3016086"/>
            <a:ext cx="200025" cy="200025"/>
          </a:xfrm>
          <a:prstGeom prst="ellipse">
            <a:avLst/>
          </a:prstGeom>
          <a:solidFill>
            <a:srgbClr val="38A169"/>
          </a:solidFill>
          <a:ln/>
        </p:spPr>
      </p:sp>
      <p:sp>
        <p:nvSpPr>
          <p:cNvPr id="24" name="Text 21"/>
          <p:cNvSpPr/>
          <p:nvPr/>
        </p:nvSpPr>
        <p:spPr>
          <a:xfrm>
            <a:off x="600075" y="3016086"/>
            <a:ext cx="271463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765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4</a:t>
            </a:r>
            <a:endParaRPr lang="en-US" sz="765" dirty="0"/>
          </a:p>
        </p:txBody>
      </p:sp>
      <p:sp>
        <p:nvSpPr>
          <p:cNvPr id="25" name="Text 22"/>
          <p:cNvSpPr/>
          <p:nvPr/>
        </p:nvSpPr>
        <p:spPr>
          <a:xfrm>
            <a:off x="885825" y="3048093"/>
            <a:ext cx="2911859" cy="13601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765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AI system assesses overall risk level using multi-factor analysis</a:t>
            </a:r>
            <a:endParaRPr lang="en-US" sz="765" dirty="0"/>
          </a:p>
        </p:txBody>
      </p:sp>
      <p:sp>
        <p:nvSpPr>
          <p:cNvPr id="26" name="Shape 23"/>
          <p:cNvSpPr/>
          <p:nvPr/>
        </p:nvSpPr>
        <p:spPr>
          <a:xfrm>
            <a:off x="500063" y="3430423"/>
            <a:ext cx="5024428" cy="400050"/>
          </a:xfrm>
          <a:prstGeom prst="rect">
            <a:avLst/>
          </a:prstGeom>
          <a:solidFill>
            <a:srgbClr val="F0FFF4"/>
          </a:solidFill>
          <a:ln/>
        </p:spPr>
      </p:sp>
      <p:sp>
        <p:nvSpPr>
          <p:cNvPr id="27" name="Shape 24"/>
          <p:cNvSpPr/>
          <p:nvPr/>
        </p:nvSpPr>
        <p:spPr>
          <a:xfrm>
            <a:off x="500063" y="3430423"/>
            <a:ext cx="28575" cy="400050"/>
          </a:xfrm>
          <a:prstGeom prst="rect">
            <a:avLst/>
          </a:prstGeom>
          <a:solidFill>
            <a:srgbClr val="38A169"/>
          </a:solidFill>
          <a:ln/>
        </p:spPr>
      </p:sp>
      <p:sp>
        <p:nvSpPr>
          <p:cNvPr id="28" name="Shape 25"/>
          <p:cNvSpPr/>
          <p:nvPr/>
        </p:nvSpPr>
        <p:spPr>
          <a:xfrm>
            <a:off x="600075" y="3530436"/>
            <a:ext cx="200025" cy="200025"/>
          </a:xfrm>
          <a:prstGeom prst="ellipse">
            <a:avLst/>
          </a:prstGeom>
          <a:solidFill>
            <a:srgbClr val="38A169"/>
          </a:solidFill>
          <a:ln/>
        </p:spPr>
      </p:sp>
      <p:sp>
        <p:nvSpPr>
          <p:cNvPr id="29" name="Text 26"/>
          <p:cNvSpPr/>
          <p:nvPr/>
        </p:nvSpPr>
        <p:spPr>
          <a:xfrm>
            <a:off x="600075" y="3530436"/>
            <a:ext cx="271463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765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5</a:t>
            </a:r>
            <a:endParaRPr lang="en-US" sz="765" dirty="0"/>
          </a:p>
        </p:txBody>
      </p:sp>
      <p:sp>
        <p:nvSpPr>
          <p:cNvPr id="30" name="Text 27"/>
          <p:cNvSpPr/>
          <p:nvPr/>
        </p:nvSpPr>
        <p:spPr>
          <a:xfrm>
            <a:off x="885825" y="3562443"/>
            <a:ext cx="3853328" cy="13601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765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Border staff receives alert with Standard Operating Procedures on handheld device</a:t>
            </a:r>
            <a:endParaRPr lang="en-US" sz="765" dirty="0"/>
          </a:p>
        </p:txBody>
      </p:sp>
      <p:sp>
        <p:nvSpPr>
          <p:cNvPr id="31" name="Shape 28"/>
          <p:cNvSpPr/>
          <p:nvPr/>
        </p:nvSpPr>
        <p:spPr>
          <a:xfrm>
            <a:off x="500063" y="3944773"/>
            <a:ext cx="5024428" cy="400050"/>
          </a:xfrm>
          <a:prstGeom prst="rect">
            <a:avLst/>
          </a:prstGeom>
          <a:solidFill>
            <a:srgbClr val="F0FFF4"/>
          </a:solidFill>
          <a:ln/>
        </p:spPr>
      </p:sp>
      <p:sp>
        <p:nvSpPr>
          <p:cNvPr id="32" name="Shape 29"/>
          <p:cNvSpPr/>
          <p:nvPr/>
        </p:nvSpPr>
        <p:spPr>
          <a:xfrm>
            <a:off x="500063" y="3944773"/>
            <a:ext cx="28575" cy="400050"/>
          </a:xfrm>
          <a:prstGeom prst="rect">
            <a:avLst/>
          </a:prstGeom>
          <a:solidFill>
            <a:srgbClr val="38A169"/>
          </a:solidFill>
          <a:ln/>
        </p:spPr>
      </p:sp>
      <p:sp>
        <p:nvSpPr>
          <p:cNvPr id="33" name="Shape 30"/>
          <p:cNvSpPr/>
          <p:nvPr/>
        </p:nvSpPr>
        <p:spPr>
          <a:xfrm>
            <a:off x="600075" y="4044786"/>
            <a:ext cx="200025" cy="200025"/>
          </a:xfrm>
          <a:prstGeom prst="ellipse">
            <a:avLst/>
          </a:prstGeom>
          <a:solidFill>
            <a:srgbClr val="38A169"/>
          </a:solidFill>
          <a:ln/>
        </p:spPr>
      </p:sp>
      <p:sp>
        <p:nvSpPr>
          <p:cNvPr id="34" name="Text 31"/>
          <p:cNvSpPr/>
          <p:nvPr/>
        </p:nvSpPr>
        <p:spPr>
          <a:xfrm>
            <a:off x="600075" y="4044786"/>
            <a:ext cx="271463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765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6</a:t>
            </a:r>
            <a:endParaRPr lang="en-US" sz="765" dirty="0"/>
          </a:p>
        </p:txBody>
      </p:sp>
      <p:sp>
        <p:nvSpPr>
          <p:cNvPr id="35" name="Text 32"/>
          <p:cNvSpPr/>
          <p:nvPr/>
        </p:nvSpPr>
        <p:spPr>
          <a:xfrm>
            <a:off x="885825" y="4076793"/>
            <a:ext cx="3106917" cy="13601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765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Staff performs secondary checks following SOP workflow guidance</a:t>
            </a:r>
            <a:endParaRPr lang="en-US" sz="765" dirty="0"/>
          </a:p>
        </p:txBody>
      </p:sp>
      <p:sp>
        <p:nvSpPr>
          <p:cNvPr id="36" name="Shape 33"/>
          <p:cNvSpPr/>
          <p:nvPr/>
        </p:nvSpPr>
        <p:spPr>
          <a:xfrm>
            <a:off x="500063" y="4459123"/>
            <a:ext cx="5024428" cy="400050"/>
          </a:xfrm>
          <a:prstGeom prst="rect">
            <a:avLst/>
          </a:prstGeom>
          <a:solidFill>
            <a:srgbClr val="F0FFF4"/>
          </a:solidFill>
          <a:ln/>
        </p:spPr>
      </p:sp>
      <p:sp>
        <p:nvSpPr>
          <p:cNvPr id="37" name="Shape 34"/>
          <p:cNvSpPr/>
          <p:nvPr/>
        </p:nvSpPr>
        <p:spPr>
          <a:xfrm>
            <a:off x="500063" y="4459123"/>
            <a:ext cx="28575" cy="400050"/>
          </a:xfrm>
          <a:prstGeom prst="rect">
            <a:avLst/>
          </a:prstGeom>
          <a:solidFill>
            <a:srgbClr val="38A169"/>
          </a:solidFill>
          <a:ln/>
        </p:spPr>
      </p:sp>
      <p:sp>
        <p:nvSpPr>
          <p:cNvPr id="38" name="Shape 35"/>
          <p:cNvSpPr/>
          <p:nvPr/>
        </p:nvSpPr>
        <p:spPr>
          <a:xfrm>
            <a:off x="600075" y="4559136"/>
            <a:ext cx="200025" cy="200025"/>
          </a:xfrm>
          <a:prstGeom prst="ellipse">
            <a:avLst/>
          </a:prstGeom>
          <a:solidFill>
            <a:srgbClr val="38A169"/>
          </a:solidFill>
          <a:ln/>
        </p:spPr>
      </p:sp>
      <p:sp>
        <p:nvSpPr>
          <p:cNvPr id="39" name="Text 36"/>
          <p:cNvSpPr/>
          <p:nvPr/>
        </p:nvSpPr>
        <p:spPr>
          <a:xfrm>
            <a:off x="600075" y="4559136"/>
            <a:ext cx="271463" cy="2000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765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7</a:t>
            </a:r>
            <a:endParaRPr lang="en-US" sz="765" dirty="0"/>
          </a:p>
        </p:txBody>
      </p:sp>
      <p:sp>
        <p:nvSpPr>
          <p:cNvPr id="40" name="Text 37"/>
          <p:cNvSpPr/>
          <p:nvPr/>
        </p:nvSpPr>
        <p:spPr>
          <a:xfrm>
            <a:off x="885825" y="4591143"/>
            <a:ext cx="4009151" cy="13601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765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System escalates to backup team and command center for coordinated threat analysis</a:t>
            </a:r>
            <a:endParaRPr lang="en-US" sz="765" dirty="0"/>
          </a:p>
        </p:txBody>
      </p:sp>
      <p:sp>
        <p:nvSpPr>
          <p:cNvPr id="41" name="Shape 38"/>
          <p:cNvSpPr/>
          <p:nvPr/>
        </p:nvSpPr>
        <p:spPr>
          <a:xfrm>
            <a:off x="5953116" y="877230"/>
            <a:ext cx="2869416" cy="4727516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2" name="Text 39"/>
          <p:cNvSpPr/>
          <p:nvPr/>
        </p:nvSpPr>
        <p:spPr>
          <a:xfrm>
            <a:off x="6131709" y="1055824"/>
            <a:ext cx="2583666" cy="231474"/>
          </a:xfrm>
          <a:prstGeom prst="rect">
            <a:avLst/>
          </a:prstGeom>
          <a:noFill/>
          <a:ln/>
        </p:spPr>
        <p:txBody>
          <a:bodyPr wrap="square" lIns="0" tIns="0" rIns="0" bIns="34036" rtlCol="0" anchor="ctr">
            <a:spAutoFit/>
          </a:bodyPr>
          <a:lstStyle/>
          <a:p>
            <a:pPr indent="0" marL="0">
              <a:buNone/>
            </a:pPr>
            <a:r>
              <a:rPr lang="en-US" sz="990" b="1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Key Actors</a:t>
            </a:r>
            <a:endParaRPr lang="en-US" sz="990" dirty="0"/>
          </a:p>
        </p:txBody>
      </p:sp>
      <p:pic>
        <p:nvPicPr>
          <p:cNvPr id="4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1709" y="1397301"/>
            <a:ext cx="96441" cy="97166"/>
          </a:xfrm>
          <a:prstGeom prst="rect">
            <a:avLst/>
          </a:prstGeom>
        </p:spPr>
      </p:pic>
      <p:sp>
        <p:nvSpPr>
          <p:cNvPr id="44" name="Text 40"/>
          <p:cNvSpPr/>
          <p:nvPr/>
        </p:nvSpPr>
        <p:spPr>
          <a:xfrm>
            <a:off x="6285300" y="1373023"/>
            <a:ext cx="895173" cy="145749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765" dirty="0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Vehicle Passenger</a:t>
            </a:r>
            <a:endParaRPr lang="en-US" sz="765" dirty="0"/>
          </a:p>
        </p:txBody>
      </p:sp>
      <p:pic>
        <p:nvPicPr>
          <p:cNvPr id="45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1709" y="1585913"/>
            <a:ext cx="96441" cy="97166"/>
          </a:xfrm>
          <a:prstGeom prst="rect">
            <a:avLst/>
          </a:prstGeom>
        </p:spPr>
      </p:pic>
      <p:sp>
        <p:nvSpPr>
          <p:cNvPr id="46" name="Text 41"/>
          <p:cNvSpPr/>
          <p:nvPr/>
        </p:nvSpPr>
        <p:spPr>
          <a:xfrm>
            <a:off x="6285300" y="1561635"/>
            <a:ext cx="830684" cy="145749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765" dirty="0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Security Scanner</a:t>
            </a:r>
            <a:endParaRPr lang="en-US" sz="765" dirty="0"/>
          </a:p>
        </p:txBody>
      </p:sp>
      <p:pic>
        <p:nvPicPr>
          <p:cNvPr id="47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1709" y="1774524"/>
            <a:ext cx="108942" cy="97166"/>
          </a:xfrm>
          <a:prstGeom prst="rect">
            <a:avLst/>
          </a:prstGeom>
        </p:spPr>
      </p:pic>
      <p:sp>
        <p:nvSpPr>
          <p:cNvPr id="48" name="Text 42"/>
          <p:cNvSpPr/>
          <p:nvPr/>
        </p:nvSpPr>
        <p:spPr>
          <a:xfrm>
            <a:off x="6297802" y="1750247"/>
            <a:ext cx="791059" cy="145749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765" dirty="0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CCTV/AI System</a:t>
            </a:r>
            <a:endParaRPr lang="en-US" sz="765" dirty="0"/>
          </a:p>
        </p:txBody>
      </p:sp>
      <p:pic>
        <p:nvPicPr>
          <p:cNvPr id="49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1709" y="1963136"/>
            <a:ext cx="121444" cy="97166"/>
          </a:xfrm>
          <a:prstGeom prst="rect">
            <a:avLst/>
          </a:prstGeom>
        </p:spPr>
      </p:pic>
      <p:sp>
        <p:nvSpPr>
          <p:cNvPr id="50" name="Text 43"/>
          <p:cNvSpPr/>
          <p:nvPr/>
        </p:nvSpPr>
        <p:spPr>
          <a:xfrm>
            <a:off x="6310303" y="1938858"/>
            <a:ext cx="621143" cy="145749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765" dirty="0">
                <a:solidFill>
                  <a:srgbClr val="00000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Border Staff</a:t>
            </a:r>
            <a:endParaRPr lang="en-US" sz="765" dirty="0"/>
          </a:p>
        </p:txBody>
      </p:sp>
      <p:sp>
        <p:nvSpPr>
          <p:cNvPr id="51" name="Text 44"/>
          <p:cNvSpPr/>
          <p:nvPr/>
        </p:nvSpPr>
        <p:spPr>
          <a:xfrm>
            <a:off x="6131709" y="2170333"/>
            <a:ext cx="2583666" cy="231474"/>
          </a:xfrm>
          <a:prstGeom prst="rect">
            <a:avLst/>
          </a:prstGeom>
          <a:noFill/>
          <a:ln/>
        </p:spPr>
        <p:txBody>
          <a:bodyPr wrap="square" lIns="0" tIns="0" rIns="0" bIns="34036" rtlCol="0" anchor="ctr">
            <a:spAutoFit/>
          </a:bodyPr>
          <a:lstStyle/>
          <a:p>
            <a:pPr indent="0" marL="0">
              <a:buNone/>
            </a:pPr>
            <a:r>
              <a:rPr lang="en-US" sz="990" b="1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Detection Technologies</a:t>
            </a:r>
            <a:endParaRPr lang="en-US" sz="990" dirty="0"/>
          </a:p>
        </p:txBody>
      </p:sp>
      <p:sp>
        <p:nvSpPr>
          <p:cNvPr id="52" name="Shape 45"/>
          <p:cNvSpPr/>
          <p:nvPr/>
        </p:nvSpPr>
        <p:spPr>
          <a:xfrm>
            <a:off x="6131709" y="2487532"/>
            <a:ext cx="2512228" cy="516052"/>
          </a:xfrm>
          <a:prstGeom prst="rect">
            <a:avLst/>
          </a:prstGeom>
          <a:solidFill>
            <a:srgbClr val="F0FFF4"/>
          </a:solidFill>
          <a:ln w="198">
            <a:solidFill>
              <a:srgbClr val="38A169"/>
            </a:solidFill>
            <a:prstDash val="solid"/>
          </a:ln>
        </p:spPr>
      </p:sp>
      <p:pic>
        <p:nvPicPr>
          <p:cNvPr id="53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7434" y="2598958"/>
            <a:ext cx="116086" cy="102859"/>
          </a:xfrm>
          <a:prstGeom prst="rect">
            <a:avLst/>
          </a:prstGeom>
        </p:spPr>
      </p:pic>
      <p:sp>
        <p:nvSpPr>
          <p:cNvPr id="54" name="Text 46"/>
          <p:cNvSpPr/>
          <p:nvPr/>
        </p:nvSpPr>
        <p:spPr>
          <a:xfrm>
            <a:off x="6362095" y="2573257"/>
            <a:ext cx="925171" cy="15428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10" b="1" dirty="0">
                <a:solidFill>
                  <a:srgbClr val="38A169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Computer Vision</a:t>
            </a:r>
            <a:endParaRPr lang="en-US" sz="810" dirty="0"/>
          </a:p>
        </p:txBody>
      </p:sp>
      <p:sp>
        <p:nvSpPr>
          <p:cNvPr id="55" name="Text 47"/>
          <p:cNvSpPr/>
          <p:nvPr/>
        </p:nvSpPr>
        <p:spPr>
          <a:xfrm>
            <a:off x="6217434" y="2770408"/>
            <a:ext cx="2412216" cy="11887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720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Object detection and suspicious item identification</a:t>
            </a:r>
            <a:endParaRPr lang="en-US" sz="720" dirty="0"/>
          </a:p>
        </p:txBody>
      </p:sp>
      <p:sp>
        <p:nvSpPr>
          <p:cNvPr id="56" name="Shape 48"/>
          <p:cNvSpPr/>
          <p:nvPr/>
        </p:nvSpPr>
        <p:spPr>
          <a:xfrm>
            <a:off x="6131709" y="3060734"/>
            <a:ext cx="2512228" cy="516052"/>
          </a:xfrm>
          <a:prstGeom prst="rect">
            <a:avLst/>
          </a:prstGeom>
          <a:solidFill>
            <a:srgbClr val="F0FFF4"/>
          </a:solidFill>
          <a:ln w="198">
            <a:solidFill>
              <a:srgbClr val="38A169"/>
            </a:solidFill>
            <a:prstDash val="solid"/>
          </a:ln>
        </p:spPr>
      </p:sp>
      <p:pic>
        <p:nvPicPr>
          <p:cNvPr id="57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7434" y="3172160"/>
            <a:ext cx="128588" cy="102859"/>
          </a:xfrm>
          <a:prstGeom prst="rect">
            <a:avLst/>
          </a:prstGeom>
        </p:spPr>
      </p:pic>
      <p:sp>
        <p:nvSpPr>
          <p:cNvPr id="58" name="Text 49"/>
          <p:cNvSpPr/>
          <p:nvPr/>
        </p:nvSpPr>
        <p:spPr>
          <a:xfrm>
            <a:off x="6374597" y="3146459"/>
            <a:ext cx="1011064" cy="15428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10" b="1" dirty="0">
                <a:solidFill>
                  <a:srgbClr val="38A169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Facial Recognition</a:t>
            </a:r>
            <a:endParaRPr lang="en-US" sz="810" dirty="0"/>
          </a:p>
        </p:txBody>
      </p:sp>
      <p:sp>
        <p:nvSpPr>
          <p:cNvPr id="59" name="Text 50"/>
          <p:cNvSpPr/>
          <p:nvPr/>
        </p:nvSpPr>
        <p:spPr>
          <a:xfrm>
            <a:off x="6217434" y="3343610"/>
            <a:ext cx="2412216" cy="11887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720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Real-time identity verification against databases</a:t>
            </a:r>
            <a:endParaRPr lang="en-US" sz="720" dirty="0"/>
          </a:p>
        </p:txBody>
      </p:sp>
      <p:sp>
        <p:nvSpPr>
          <p:cNvPr id="60" name="Shape 51"/>
          <p:cNvSpPr/>
          <p:nvPr/>
        </p:nvSpPr>
        <p:spPr>
          <a:xfrm>
            <a:off x="6131709" y="3633936"/>
            <a:ext cx="2512228" cy="516052"/>
          </a:xfrm>
          <a:prstGeom prst="rect">
            <a:avLst/>
          </a:prstGeom>
          <a:solidFill>
            <a:srgbClr val="F0FFF4"/>
          </a:solidFill>
          <a:ln w="198">
            <a:solidFill>
              <a:srgbClr val="38A169"/>
            </a:solidFill>
            <a:prstDash val="solid"/>
          </a:ln>
        </p:spPr>
      </p:sp>
      <p:pic>
        <p:nvPicPr>
          <p:cNvPr id="61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7434" y="3745362"/>
            <a:ext cx="103584" cy="102859"/>
          </a:xfrm>
          <a:prstGeom prst="rect">
            <a:avLst/>
          </a:prstGeom>
        </p:spPr>
      </p:pic>
      <p:sp>
        <p:nvSpPr>
          <p:cNvPr id="62" name="Text 52"/>
          <p:cNvSpPr/>
          <p:nvPr/>
        </p:nvSpPr>
        <p:spPr>
          <a:xfrm>
            <a:off x="6349594" y="3719661"/>
            <a:ext cx="696320" cy="15428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10" b="1" dirty="0">
                <a:solidFill>
                  <a:srgbClr val="38A169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Risk Scoring</a:t>
            </a:r>
            <a:endParaRPr lang="en-US" sz="810" dirty="0"/>
          </a:p>
        </p:txBody>
      </p:sp>
      <p:sp>
        <p:nvSpPr>
          <p:cNvPr id="63" name="Text 53"/>
          <p:cNvSpPr/>
          <p:nvPr/>
        </p:nvSpPr>
        <p:spPr>
          <a:xfrm>
            <a:off x="6217434" y="3916812"/>
            <a:ext cx="2412216" cy="11887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720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AI-powered multi-factor threat assessment</a:t>
            </a:r>
            <a:endParaRPr lang="en-US" sz="720" dirty="0"/>
          </a:p>
        </p:txBody>
      </p:sp>
      <p:sp>
        <p:nvSpPr>
          <p:cNvPr id="64" name="Shape 54"/>
          <p:cNvSpPr/>
          <p:nvPr/>
        </p:nvSpPr>
        <p:spPr>
          <a:xfrm>
            <a:off x="6131709" y="4207139"/>
            <a:ext cx="2512228" cy="516052"/>
          </a:xfrm>
          <a:prstGeom prst="rect">
            <a:avLst/>
          </a:prstGeom>
          <a:solidFill>
            <a:srgbClr val="F0FFF4"/>
          </a:solidFill>
          <a:ln w="198">
            <a:solidFill>
              <a:srgbClr val="38A169"/>
            </a:solidFill>
            <a:prstDash val="solid"/>
          </a:ln>
        </p:spPr>
      </p:sp>
      <p:pic>
        <p:nvPicPr>
          <p:cNvPr id="65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17434" y="4318564"/>
            <a:ext cx="76795" cy="102859"/>
          </a:xfrm>
          <a:prstGeom prst="rect">
            <a:avLst/>
          </a:prstGeom>
        </p:spPr>
      </p:pic>
      <p:sp>
        <p:nvSpPr>
          <p:cNvPr id="66" name="Text 55"/>
          <p:cNvSpPr/>
          <p:nvPr/>
        </p:nvSpPr>
        <p:spPr>
          <a:xfrm>
            <a:off x="6322805" y="4292864"/>
            <a:ext cx="799681" cy="15428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10" b="1" dirty="0">
                <a:solidFill>
                  <a:srgbClr val="38A169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Handheld SOP</a:t>
            </a:r>
            <a:endParaRPr lang="en-US" sz="810" dirty="0"/>
          </a:p>
        </p:txBody>
      </p:sp>
      <p:sp>
        <p:nvSpPr>
          <p:cNvPr id="67" name="Text 56"/>
          <p:cNvSpPr/>
          <p:nvPr/>
        </p:nvSpPr>
        <p:spPr>
          <a:xfrm>
            <a:off x="6217434" y="4490014"/>
            <a:ext cx="2412216" cy="11887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720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Mobile guidance for standard procedures</a:t>
            </a:r>
            <a:endParaRPr lang="en-US" sz="720" dirty="0"/>
          </a:p>
        </p:txBody>
      </p:sp>
      <p:sp>
        <p:nvSpPr>
          <p:cNvPr id="68" name="Text 57"/>
          <p:cNvSpPr/>
          <p:nvPr/>
        </p:nvSpPr>
        <p:spPr>
          <a:xfrm>
            <a:off x="6131709" y="4780341"/>
            <a:ext cx="2583666" cy="231474"/>
          </a:xfrm>
          <a:prstGeom prst="rect">
            <a:avLst/>
          </a:prstGeom>
          <a:noFill/>
          <a:ln/>
        </p:spPr>
        <p:txBody>
          <a:bodyPr wrap="square" lIns="0" tIns="0" rIns="0" bIns="34036" rtlCol="0" anchor="ctr">
            <a:spAutoFit/>
          </a:bodyPr>
          <a:lstStyle/>
          <a:p>
            <a:pPr indent="0" marL="0">
              <a:buNone/>
            </a:pPr>
            <a:r>
              <a:rPr lang="en-US" sz="990" b="1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Technology Partners</a:t>
            </a:r>
            <a:endParaRPr lang="en-US" sz="990" dirty="0"/>
          </a:p>
        </p:txBody>
      </p:sp>
      <p:sp>
        <p:nvSpPr>
          <p:cNvPr id="69" name="Shape 58"/>
          <p:cNvSpPr/>
          <p:nvPr/>
        </p:nvSpPr>
        <p:spPr>
          <a:xfrm>
            <a:off x="6145997" y="5111828"/>
            <a:ext cx="561147" cy="185738"/>
          </a:xfrm>
          <a:prstGeom prst="roundRect">
            <a:avLst/>
          </a:prstGeom>
          <a:solidFill>
            <a:srgbClr val="38A169"/>
          </a:solidFill>
          <a:ln/>
        </p:spPr>
      </p:sp>
      <p:sp>
        <p:nvSpPr>
          <p:cNvPr id="70" name="Text 59"/>
          <p:cNvSpPr/>
          <p:nvPr/>
        </p:nvSpPr>
        <p:spPr>
          <a:xfrm>
            <a:off x="6145997" y="5111828"/>
            <a:ext cx="632585" cy="185738"/>
          </a:xfrm>
          <a:prstGeom prst="rect">
            <a:avLst/>
          </a:prstGeom>
          <a:noFill/>
          <a:ln/>
        </p:spPr>
        <p:txBody>
          <a:bodyPr wrap="none" lIns="85090" tIns="34036" rIns="85090" bIns="34036" rtlCol="0" anchor="ctr">
            <a:spAutoFit/>
          </a:bodyPr>
          <a:lstStyle/>
          <a:p>
            <a:pPr indent="0" marL="0">
              <a:buNone/>
            </a:pPr>
            <a:r>
              <a:rPr lang="en-US" sz="675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RapidScan</a:t>
            </a:r>
            <a:endParaRPr lang="en-US" sz="675" dirty="0"/>
          </a:p>
        </p:txBody>
      </p:sp>
      <p:sp>
        <p:nvSpPr>
          <p:cNvPr id="71" name="Shape 60"/>
          <p:cNvSpPr/>
          <p:nvPr/>
        </p:nvSpPr>
        <p:spPr>
          <a:xfrm>
            <a:off x="6765438" y="5111828"/>
            <a:ext cx="403147" cy="185738"/>
          </a:xfrm>
          <a:prstGeom prst="roundRect">
            <a:avLst/>
          </a:prstGeom>
          <a:solidFill>
            <a:srgbClr val="38A169"/>
          </a:solidFill>
          <a:ln/>
        </p:spPr>
      </p:sp>
      <p:sp>
        <p:nvSpPr>
          <p:cNvPr id="72" name="Text 61"/>
          <p:cNvSpPr/>
          <p:nvPr/>
        </p:nvSpPr>
        <p:spPr>
          <a:xfrm>
            <a:off x="6765438" y="5111828"/>
            <a:ext cx="474585" cy="185738"/>
          </a:xfrm>
          <a:prstGeom prst="rect">
            <a:avLst/>
          </a:prstGeom>
          <a:noFill/>
          <a:ln/>
        </p:spPr>
        <p:txBody>
          <a:bodyPr wrap="none" lIns="85090" tIns="34036" rIns="85090" bIns="34036" rtlCol="0" anchor="ctr">
            <a:spAutoFit/>
          </a:bodyPr>
          <a:lstStyle/>
          <a:p>
            <a:pPr indent="0" marL="0">
              <a:buNone/>
            </a:pPr>
            <a:r>
              <a:rPr lang="en-US" sz="675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Thales</a:t>
            </a:r>
            <a:endParaRPr lang="en-US" sz="675" dirty="0"/>
          </a:p>
        </p:txBody>
      </p:sp>
      <p:sp>
        <p:nvSpPr>
          <p:cNvPr id="73" name="Shape 62"/>
          <p:cNvSpPr/>
          <p:nvPr/>
        </p:nvSpPr>
        <p:spPr>
          <a:xfrm>
            <a:off x="7226880" y="5111828"/>
            <a:ext cx="438810" cy="185738"/>
          </a:xfrm>
          <a:prstGeom prst="roundRect">
            <a:avLst/>
          </a:prstGeom>
          <a:solidFill>
            <a:srgbClr val="38A169"/>
          </a:solidFill>
          <a:ln/>
        </p:spPr>
      </p:sp>
      <p:sp>
        <p:nvSpPr>
          <p:cNvPr id="74" name="Text 63"/>
          <p:cNvSpPr/>
          <p:nvPr/>
        </p:nvSpPr>
        <p:spPr>
          <a:xfrm>
            <a:off x="7226880" y="5111828"/>
            <a:ext cx="510248" cy="185738"/>
          </a:xfrm>
          <a:prstGeom prst="rect">
            <a:avLst/>
          </a:prstGeom>
          <a:noFill/>
          <a:ln/>
        </p:spPr>
        <p:txBody>
          <a:bodyPr wrap="none" lIns="85090" tIns="34036" rIns="85090" bIns="34036" rtlCol="0" anchor="ctr">
            <a:spAutoFit/>
          </a:bodyPr>
          <a:lstStyle/>
          <a:p>
            <a:pPr indent="0" marL="0">
              <a:buNone/>
            </a:pPr>
            <a:r>
              <a:rPr lang="en-US" sz="675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Equinix</a:t>
            </a:r>
            <a:endParaRPr lang="en-US" sz="675" dirty="0"/>
          </a:p>
        </p:txBody>
      </p:sp>
      <p:sp>
        <p:nvSpPr>
          <p:cNvPr id="75" name="Shape 64"/>
          <p:cNvSpPr/>
          <p:nvPr/>
        </p:nvSpPr>
        <p:spPr>
          <a:xfrm>
            <a:off x="7723984" y="5111828"/>
            <a:ext cx="554115" cy="185738"/>
          </a:xfrm>
          <a:prstGeom prst="roundRect">
            <a:avLst/>
          </a:prstGeom>
          <a:solidFill>
            <a:srgbClr val="38A169"/>
          </a:solidFill>
          <a:ln/>
        </p:spPr>
      </p:sp>
      <p:sp>
        <p:nvSpPr>
          <p:cNvPr id="76" name="Text 65"/>
          <p:cNvSpPr/>
          <p:nvPr/>
        </p:nvSpPr>
        <p:spPr>
          <a:xfrm>
            <a:off x="7723984" y="5111828"/>
            <a:ext cx="625553" cy="185738"/>
          </a:xfrm>
          <a:prstGeom prst="rect">
            <a:avLst/>
          </a:prstGeom>
          <a:noFill/>
          <a:ln/>
        </p:spPr>
        <p:txBody>
          <a:bodyPr wrap="none" lIns="85090" tIns="34036" rIns="85090" bIns="34036" rtlCol="0" anchor="ctr">
            <a:spAutoFit/>
          </a:bodyPr>
          <a:lstStyle/>
          <a:p>
            <a:pPr indent="0" marL="0">
              <a:buNone/>
            </a:pPr>
            <a:r>
              <a:rPr lang="en-US" sz="675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Salesforce</a:t>
            </a:r>
            <a:endParaRPr lang="en-US" sz="67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738412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57188" y="357188"/>
            <a:ext cx="8501063" cy="39432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2070" b="1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Use Case 4.2: Historical &amp; Geographical Pattern Analysis</a:t>
            </a:r>
            <a:endParaRPr lang="en-US" sz="2070" dirty="0"/>
          </a:p>
        </p:txBody>
      </p:sp>
      <p:sp>
        <p:nvSpPr>
          <p:cNvPr id="4" name="Shape 1"/>
          <p:cNvSpPr/>
          <p:nvPr/>
        </p:nvSpPr>
        <p:spPr>
          <a:xfrm>
            <a:off x="357188" y="1833907"/>
            <a:ext cx="4800600" cy="4324955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" name="Text 2"/>
          <p:cNvSpPr/>
          <p:nvPr/>
        </p:nvSpPr>
        <p:spPr>
          <a:xfrm>
            <a:off x="571500" y="2048219"/>
            <a:ext cx="4443413" cy="272886"/>
          </a:xfrm>
          <a:prstGeom prst="rect">
            <a:avLst/>
          </a:prstGeom>
          <a:noFill/>
          <a:ln/>
        </p:spPr>
        <p:txBody>
          <a:bodyPr wrap="square" lIns="0" tIns="0" rIns="0" bIns="42545" rtlCol="0" anchor="ctr">
            <a:spAutoFit/>
          </a:bodyPr>
          <a:lstStyle/>
          <a:p>
            <a:pPr indent="0" marL="0">
              <a:buNone/>
            </a:pPr>
            <a:r>
              <a:rPr lang="en-US" sz="1170" b="1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Intelligence Analysis Workflow</a:t>
            </a:r>
            <a:endParaRPr lang="en-US" sz="1170" dirty="0"/>
          </a:p>
        </p:txBody>
      </p:sp>
      <p:sp>
        <p:nvSpPr>
          <p:cNvPr id="6" name="Shape 3"/>
          <p:cNvSpPr/>
          <p:nvPr/>
        </p:nvSpPr>
        <p:spPr>
          <a:xfrm>
            <a:off x="571500" y="2428261"/>
            <a:ext cx="4371975" cy="561175"/>
          </a:xfrm>
          <a:prstGeom prst="rect">
            <a:avLst/>
          </a:prstGeom>
          <a:solidFill>
            <a:srgbClr val="EDF2F7"/>
          </a:solidFill>
          <a:ln/>
        </p:spPr>
      </p:sp>
      <p:sp>
        <p:nvSpPr>
          <p:cNvPr id="7" name="Shape 4"/>
          <p:cNvSpPr/>
          <p:nvPr/>
        </p:nvSpPr>
        <p:spPr>
          <a:xfrm>
            <a:off x="571500" y="2428261"/>
            <a:ext cx="28575" cy="561175"/>
          </a:xfrm>
          <a:prstGeom prst="rect">
            <a:avLst/>
          </a:prstGeom>
          <a:solidFill>
            <a:srgbClr val="4299E1"/>
          </a:solidFill>
          <a:ln/>
        </p:spPr>
      </p:sp>
      <p:sp>
        <p:nvSpPr>
          <p:cNvPr id="8" name="Shape 5"/>
          <p:cNvSpPr/>
          <p:nvPr/>
        </p:nvSpPr>
        <p:spPr>
          <a:xfrm>
            <a:off x="700088" y="2594549"/>
            <a:ext cx="228600" cy="228600"/>
          </a:xfrm>
          <a:prstGeom prst="ellipse">
            <a:avLst/>
          </a:prstGeom>
          <a:solidFill>
            <a:srgbClr val="4299E1"/>
          </a:solidFill>
          <a:ln/>
        </p:spPr>
      </p:sp>
      <p:sp>
        <p:nvSpPr>
          <p:cNvPr id="9" name="Text 6"/>
          <p:cNvSpPr/>
          <p:nvPr/>
        </p:nvSpPr>
        <p:spPr>
          <a:xfrm>
            <a:off x="700088" y="2594549"/>
            <a:ext cx="300038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1</a:t>
            </a:r>
            <a:endParaRPr lang="en-US" sz="900" dirty="0"/>
          </a:p>
        </p:txBody>
      </p:sp>
      <p:sp>
        <p:nvSpPr>
          <p:cNvPr id="10" name="Text 7"/>
          <p:cNvSpPr/>
          <p:nvPr/>
        </p:nvSpPr>
        <p:spPr>
          <a:xfrm>
            <a:off x="1035844" y="2556849"/>
            <a:ext cx="3850481" cy="30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55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AI system analyzes historical crossing data using temporal analysis algorithms</a:t>
            </a:r>
            <a:endParaRPr lang="en-US" sz="855" dirty="0"/>
          </a:p>
        </p:txBody>
      </p:sp>
      <p:sp>
        <p:nvSpPr>
          <p:cNvPr id="11" name="Shape 8"/>
          <p:cNvSpPr/>
          <p:nvPr/>
        </p:nvSpPr>
        <p:spPr>
          <a:xfrm>
            <a:off x="571500" y="3146599"/>
            <a:ext cx="4371975" cy="561175"/>
          </a:xfrm>
          <a:prstGeom prst="rect">
            <a:avLst/>
          </a:prstGeom>
          <a:solidFill>
            <a:srgbClr val="EDF2F7"/>
          </a:solidFill>
          <a:ln/>
        </p:spPr>
      </p:sp>
      <p:sp>
        <p:nvSpPr>
          <p:cNvPr id="12" name="Shape 9"/>
          <p:cNvSpPr/>
          <p:nvPr/>
        </p:nvSpPr>
        <p:spPr>
          <a:xfrm>
            <a:off x="571500" y="3146599"/>
            <a:ext cx="28575" cy="561175"/>
          </a:xfrm>
          <a:prstGeom prst="rect">
            <a:avLst/>
          </a:prstGeom>
          <a:solidFill>
            <a:srgbClr val="4299E1"/>
          </a:solidFill>
          <a:ln/>
        </p:spPr>
      </p:sp>
      <p:sp>
        <p:nvSpPr>
          <p:cNvPr id="13" name="Shape 10"/>
          <p:cNvSpPr/>
          <p:nvPr/>
        </p:nvSpPr>
        <p:spPr>
          <a:xfrm>
            <a:off x="700088" y="3312886"/>
            <a:ext cx="228600" cy="228600"/>
          </a:xfrm>
          <a:prstGeom prst="ellipse">
            <a:avLst/>
          </a:prstGeom>
          <a:solidFill>
            <a:srgbClr val="4299E1"/>
          </a:solidFill>
          <a:ln/>
        </p:spPr>
      </p:sp>
      <p:sp>
        <p:nvSpPr>
          <p:cNvPr id="14" name="Text 11"/>
          <p:cNvSpPr/>
          <p:nvPr/>
        </p:nvSpPr>
        <p:spPr>
          <a:xfrm>
            <a:off x="700088" y="3312886"/>
            <a:ext cx="300038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2</a:t>
            </a:r>
            <a:endParaRPr lang="en-US" sz="900" dirty="0"/>
          </a:p>
        </p:txBody>
      </p:sp>
      <p:sp>
        <p:nvSpPr>
          <p:cNvPr id="15" name="Text 12"/>
          <p:cNvSpPr/>
          <p:nvPr/>
        </p:nvSpPr>
        <p:spPr>
          <a:xfrm>
            <a:off x="1035844" y="3275186"/>
            <a:ext cx="3850481" cy="30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55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AI detects patterns in time and location using geospatial clustering techniques</a:t>
            </a:r>
            <a:endParaRPr lang="en-US" sz="855" dirty="0"/>
          </a:p>
        </p:txBody>
      </p:sp>
      <p:sp>
        <p:nvSpPr>
          <p:cNvPr id="16" name="Shape 13"/>
          <p:cNvSpPr/>
          <p:nvPr/>
        </p:nvSpPr>
        <p:spPr>
          <a:xfrm>
            <a:off x="571500" y="3864936"/>
            <a:ext cx="4371975" cy="561175"/>
          </a:xfrm>
          <a:prstGeom prst="rect">
            <a:avLst/>
          </a:prstGeom>
          <a:solidFill>
            <a:srgbClr val="EDF2F7"/>
          </a:solidFill>
          <a:ln/>
        </p:spPr>
      </p:sp>
      <p:sp>
        <p:nvSpPr>
          <p:cNvPr id="17" name="Shape 14"/>
          <p:cNvSpPr/>
          <p:nvPr/>
        </p:nvSpPr>
        <p:spPr>
          <a:xfrm>
            <a:off x="571500" y="3864936"/>
            <a:ext cx="28575" cy="561175"/>
          </a:xfrm>
          <a:prstGeom prst="rect">
            <a:avLst/>
          </a:prstGeom>
          <a:solidFill>
            <a:srgbClr val="4299E1"/>
          </a:solidFill>
          <a:ln/>
        </p:spPr>
      </p:sp>
      <p:sp>
        <p:nvSpPr>
          <p:cNvPr id="18" name="Shape 15"/>
          <p:cNvSpPr/>
          <p:nvPr/>
        </p:nvSpPr>
        <p:spPr>
          <a:xfrm>
            <a:off x="700088" y="4031224"/>
            <a:ext cx="228600" cy="228600"/>
          </a:xfrm>
          <a:prstGeom prst="ellipse">
            <a:avLst/>
          </a:prstGeom>
          <a:solidFill>
            <a:srgbClr val="4299E1"/>
          </a:solidFill>
          <a:ln/>
        </p:spPr>
      </p:sp>
      <p:sp>
        <p:nvSpPr>
          <p:cNvPr id="19" name="Text 16"/>
          <p:cNvSpPr/>
          <p:nvPr/>
        </p:nvSpPr>
        <p:spPr>
          <a:xfrm>
            <a:off x="700088" y="4031224"/>
            <a:ext cx="300038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3</a:t>
            </a:r>
            <a:endParaRPr lang="en-US" sz="900" dirty="0"/>
          </a:p>
        </p:txBody>
      </p:sp>
      <p:sp>
        <p:nvSpPr>
          <p:cNvPr id="20" name="Text 17"/>
          <p:cNvSpPr/>
          <p:nvPr/>
        </p:nvSpPr>
        <p:spPr>
          <a:xfrm>
            <a:off x="1035844" y="3993524"/>
            <a:ext cx="3850481" cy="30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55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System correlates findings with external intelligence sources through network analysis</a:t>
            </a:r>
            <a:endParaRPr lang="en-US" sz="855" dirty="0"/>
          </a:p>
        </p:txBody>
      </p:sp>
      <p:sp>
        <p:nvSpPr>
          <p:cNvPr id="21" name="Shape 18"/>
          <p:cNvSpPr/>
          <p:nvPr/>
        </p:nvSpPr>
        <p:spPr>
          <a:xfrm>
            <a:off x="571500" y="4583274"/>
            <a:ext cx="4371975" cy="485775"/>
          </a:xfrm>
          <a:prstGeom prst="rect">
            <a:avLst/>
          </a:prstGeom>
          <a:solidFill>
            <a:srgbClr val="EDF2F7"/>
          </a:solidFill>
          <a:ln/>
        </p:spPr>
      </p:sp>
      <p:sp>
        <p:nvSpPr>
          <p:cNvPr id="22" name="Shape 19"/>
          <p:cNvSpPr/>
          <p:nvPr/>
        </p:nvSpPr>
        <p:spPr>
          <a:xfrm>
            <a:off x="571500" y="4583274"/>
            <a:ext cx="28575" cy="485775"/>
          </a:xfrm>
          <a:prstGeom prst="rect">
            <a:avLst/>
          </a:prstGeom>
          <a:solidFill>
            <a:srgbClr val="4299E1"/>
          </a:solidFill>
          <a:ln/>
        </p:spPr>
      </p:sp>
      <p:sp>
        <p:nvSpPr>
          <p:cNvPr id="23" name="Shape 20"/>
          <p:cNvSpPr/>
          <p:nvPr/>
        </p:nvSpPr>
        <p:spPr>
          <a:xfrm>
            <a:off x="700088" y="4711861"/>
            <a:ext cx="228600" cy="228600"/>
          </a:xfrm>
          <a:prstGeom prst="ellipse">
            <a:avLst/>
          </a:prstGeom>
          <a:solidFill>
            <a:srgbClr val="4299E1"/>
          </a:solidFill>
          <a:ln/>
        </p:spPr>
      </p:sp>
      <p:sp>
        <p:nvSpPr>
          <p:cNvPr id="24" name="Text 21"/>
          <p:cNvSpPr/>
          <p:nvPr/>
        </p:nvSpPr>
        <p:spPr>
          <a:xfrm>
            <a:off x="700088" y="4711861"/>
            <a:ext cx="300038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4</a:t>
            </a:r>
            <a:endParaRPr lang="en-US" sz="900" dirty="0"/>
          </a:p>
        </p:txBody>
      </p:sp>
      <p:sp>
        <p:nvSpPr>
          <p:cNvPr id="25" name="Text 22"/>
          <p:cNvSpPr/>
          <p:nvPr/>
        </p:nvSpPr>
        <p:spPr>
          <a:xfrm>
            <a:off x="1035844" y="4750147"/>
            <a:ext cx="3749911" cy="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55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System triggers alerts for coordinated threats using predictive modeling</a:t>
            </a:r>
            <a:endParaRPr lang="en-US" sz="855" dirty="0"/>
          </a:p>
        </p:txBody>
      </p:sp>
      <p:sp>
        <p:nvSpPr>
          <p:cNvPr id="26" name="Shape 23"/>
          <p:cNvSpPr/>
          <p:nvPr/>
        </p:nvSpPr>
        <p:spPr>
          <a:xfrm>
            <a:off x="571500" y="5226211"/>
            <a:ext cx="4371975" cy="561175"/>
          </a:xfrm>
          <a:prstGeom prst="rect">
            <a:avLst/>
          </a:prstGeom>
          <a:solidFill>
            <a:srgbClr val="EDF2F7"/>
          </a:solidFill>
          <a:ln/>
        </p:spPr>
      </p:sp>
      <p:sp>
        <p:nvSpPr>
          <p:cNvPr id="27" name="Shape 24"/>
          <p:cNvSpPr/>
          <p:nvPr/>
        </p:nvSpPr>
        <p:spPr>
          <a:xfrm>
            <a:off x="571500" y="5226211"/>
            <a:ext cx="28575" cy="561175"/>
          </a:xfrm>
          <a:prstGeom prst="rect">
            <a:avLst/>
          </a:prstGeom>
          <a:solidFill>
            <a:srgbClr val="4299E1"/>
          </a:solidFill>
          <a:ln/>
        </p:spPr>
      </p:sp>
      <p:sp>
        <p:nvSpPr>
          <p:cNvPr id="28" name="Shape 25"/>
          <p:cNvSpPr/>
          <p:nvPr/>
        </p:nvSpPr>
        <p:spPr>
          <a:xfrm>
            <a:off x="700088" y="5392499"/>
            <a:ext cx="228600" cy="228600"/>
          </a:xfrm>
          <a:prstGeom prst="ellipse">
            <a:avLst/>
          </a:prstGeom>
          <a:solidFill>
            <a:srgbClr val="4299E1"/>
          </a:solidFill>
          <a:ln/>
        </p:spPr>
      </p:sp>
      <p:sp>
        <p:nvSpPr>
          <p:cNvPr id="29" name="Text 26"/>
          <p:cNvSpPr/>
          <p:nvPr/>
        </p:nvSpPr>
        <p:spPr>
          <a:xfrm>
            <a:off x="700088" y="5392499"/>
            <a:ext cx="300038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5</a:t>
            </a:r>
            <a:endParaRPr lang="en-US" sz="900" dirty="0"/>
          </a:p>
        </p:txBody>
      </p:sp>
      <p:sp>
        <p:nvSpPr>
          <p:cNvPr id="30" name="Text 27"/>
          <p:cNvSpPr/>
          <p:nvPr/>
        </p:nvSpPr>
        <p:spPr>
          <a:xfrm>
            <a:off x="1035844" y="5354799"/>
            <a:ext cx="3850481" cy="30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55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Intelligence analysts share findings across border posts via intelligence dashboard</a:t>
            </a:r>
            <a:endParaRPr lang="en-US" sz="855" dirty="0"/>
          </a:p>
        </p:txBody>
      </p:sp>
      <p:sp>
        <p:nvSpPr>
          <p:cNvPr id="31" name="Shape 28"/>
          <p:cNvSpPr/>
          <p:nvPr/>
        </p:nvSpPr>
        <p:spPr>
          <a:xfrm>
            <a:off x="5443538" y="965829"/>
            <a:ext cx="3343275" cy="6061109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32" name="Text 29"/>
          <p:cNvSpPr/>
          <p:nvPr/>
        </p:nvSpPr>
        <p:spPr>
          <a:xfrm>
            <a:off x="5657850" y="1180142"/>
            <a:ext cx="2986088" cy="272886"/>
          </a:xfrm>
          <a:prstGeom prst="rect">
            <a:avLst/>
          </a:prstGeom>
          <a:noFill/>
          <a:ln/>
        </p:spPr>
        <p:txBody>
          <a:bodyPr wrap="square" lIns="0" tIns="0" rIns="0" bIns="42545" rtlCol="0" anchor="ctr">
            <a:spAutoFit/>
          </a:bodyPr>
          <a:lstStyle/>
          <a:p>
            <a:pPr indent="0" marL="0">
              <a:buNone/>
            </a:pPr>
            <a:r>
              <a:rPr lang="en-US" sz="1170" b="1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Analysis Capabilities</a:t>
            </a:r>
            <a:endParaRPr lang="en-US" sz="1170" dirty="0"/>
          </a:p>
        </p:txBody>
      </p:sp>
      <p:sp>
        <p:nvSpPr>
          <p:cNvPr id="33" name="Shape 30"/>
          <p:cNvSpPr/>
          <p:nvPr/>
        </p:nvSpPr>
        <p:spPr>
          <a:xfrm>
            <a:off x="5657850" y="1560184"/>
            <a:ext cx="2914650" cy="759470"/>
          </a:xfrm>
          <a:prstGeom prst="rect">
            <a:avLst/>
          </a:prstGeom>
          <a:solidFill>
            <a:srgbClr val="EBF8FF"/>
          </a:solidFill>
          <a:ln w="198">
            <a:solidFill>
              <a:srgbClr val="4299E1"/>
            </a:solidFill>
            <a:prstDash val="solid"/>
          </a:ln>
        </p:spPr>
      </p:sp>
      <p:pic>
        <p:nvPicPr>
          <p:cNvPr id="3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006" y="1695915"/>
            <a:ext cx="114300" cy="114300"/>
          </a:xfrm>
          <a:prstGeom prst="rect">
            <a:avLst/>
          </a:prstGeom>
        </p:spPr>
      </p:pic>
      <p:sp>
        <p:nvSpPr>
          <p:cNvPr id="35" name="Text 31"/>
          <p:cNvSpPr/>
          <p:nvPr/>
        </p:nvSpPr>
        <p:spPr>
          <a:xfrm>
            <a:off x="5936456" y="1667340"/>
            <a:ext cx="1107114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00" b="1" dirty="0">
                <a:solidFill>
                  <a:srgbClr val="4299E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Temporal Analysis</a:t>
            </a:r>
            <a:endParaRPr lang="en-US" sz="900" dirty="0"/>
          </a:p>
        </p:txBody>
      </p:sp>
      <p:sp>
        <p:nvSpPr>
          <p:cNvPr id="36" name="Text 32"/>
          <p:cNvSpPr/>
          <p:nvPr/>
        </p:nvSpPr>
        <p:spPr>
          <a:xfrm>
            <a:off x="5765006" y="1895940"/>
            <a:ext cx="2771775" cy="28798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10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Identifies time-based patterns and seasonal trends in border crossings</a:t>
            </a:r>
            <a:endParaRPr lang="en-US" sz="810" dirty="0"/>
          </a:p>
        </p:txBody>
      </p:sp>
      <p:sp>
        <p:nvSpPr>
          <p:cNvPr id="37" name="Shape 33"/>
          <p:cNvSpPr/>
          <p:nvPr/>
        </p:nvSpPr>
        <p:spPr>
          <a:xfrm>
            <a:off x="5657850" y="2398235"/>
            <a:ext cx="2914650" cy="759470"/>
          </a:xfrm>
          <a:prstGeom prst="rect">
            <a:avLst/>
          </a:prstGeom>
          <a:solidFill>
            <a:srgbClr val="EBF8FF"/>
          </a:solidFill>
          <a:ln w="198">
            <a:solidFill>
              <a:srgbClr val="4299E1"/>
            </a:solidFill>
            <a:prstDash val="solid"/>
          </a:ln>
        </p:spPr>
      </p:sp>
      <p:pic>
        <p:nvPicPr>
          <p:cNvPr id="3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006" y="2533966"/>
            <a:ext cx="128588" cy="114300"/>
          </a:xfrm>
          <a:prstGeom prst="rect">
            <a:avLst/>
          </a:prstGeom>
        </p:spPr>
      </p:pic>
      <p:sp>
        <p:nvSpPr>
          <p:cNvPr id="39" name="Text 34"/>
          <p:cNvSpPr/>
          <p:nvPr/>
        </p:nvSpPr>
        <p:spPr>
          <a:xfrm>
            <a:off x="5950744" y="2505391"/>
            <a:ext cx="1299716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00" b="1" dirty="0">
                <a:solidFill>
                  <a:srgbClr val="4299E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Geospatial Clustering</a:t>
            </a:r>
            <a:endParaRPr lang="en-US" sz="900" dirty="0"/>
          </a:p>
        </p:txBody>
      </p:sp>
      <p:sp>
        <p:nvSpPr>
          <p:cNvPr id="40" name="Text 35"/>
          <p:cNvSpPr/>
          <p:nvPr/>
        </p:nvSpPr>
        <p:spPr>
          <a:xfrm>
            <a:off x="5765006" y="2733991"/>
            <a:ext cx="2771775" cy="28798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10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Maps geographical patterns and identifies high-risk crossing areas</a:t>
            </a:r>
            <a:endParaRPr lang="en-US" sz="810" dirty="0"/>
          </a:p>
        </p:txBody>
      </p:sp>
      <p:sp>
        <p:nvSpPr>
          <p:cNvPr id="41" name="Shape 36"/>
          <p:cNvSpPr/>
          <p:nvPr/>
        </p:nvSpPr>
        <p:spPr>
          <a:xfrm>
            <a:off x="5657850" y="3236286"/>
            <a:ext cx="2914650" cy="759470"/>
          </a:xfrm>
          <a:prstGeom prst="rect">
            <a:avLst/>
          </a:prstGeom>
          <a:solidFill>
            <a:srgbClr val="EBF8FF"/>
          </a:solidFill>
          <a:ln w="198">
            <a:solidFill>
              <a:srgbClr val="4299E1"/>
            </a:solidFill>
            <a:prstDash val="solid"/>
          </a:ln>
        </p:spPr>
      </p:sp>
      <p:pic>
        <p:nvPicPr>
          <p:cNvPr id="42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5006" y="3372017"/>
            <a:ext cx="128588" cy="114300"/>
          </a:xfrm>
          <a:prstGeom prst="rect">
            <a:avLst/>
          </a:prstGeom>
        </p:spPr>
      </p:pic>
      <p:sp>
        <p:nvSpPr>
          <p:cNvPr id="43" name="Text 37"/>
          <p:cNvSpPr/>
          <p:nvPr/>
        </p:nvSpPr>
        <p:spPr>
          <a:xfrm>
            <a:off x="5950744" y="3343442"/>
            <a:ext cx="1073962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00" b="1" dirty="0">
                <a:solidFill>
                  <a:srgbClr val="4299E1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Network Analysis</a:t>
            </a:r>
            <a:endParaRPr lang="en-US" sz="900" dirty="0"/>
          </a:p>
        </p:txBody>
      </p:sp>
      <p:sp>
        <p:nvSpPr>
          <p:cNvPr id="44" name="Text 38"/>
          <p:cNvSpPr/>
          <p:nvPr/>
        </p:nvSpPr>
        <p:spPr>
          <a:xfrm>
            <a:off x="5765006" y="3572042"/>
            <a:ext cx="2771775" cy="28798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10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Correlates data with external intelligence for comprehensive threat assessment</a:t>
            </a:r>
            <a:endParaRPr lang="en-US" sz="810" dirty="0"/>
          </a:p>
        </p:txBody>
      </p:sp>
      <p:sp>
        <p:nvSpPr>
          <p:cNvPr id="45" name="Text 39"/>
          <p:cNvSpPr/>
          <p:nvPr/>
        </p:nvSpPr>
        <p:spPr>
          <a:xfrm>
            <a:off x="5657850" y="4081481"/>
            <a:ext cx="2986088" cy="272886"/>
          </a:xfrm>
          <a:prstGeom prst="rect">
            <a:avLst/>
          </a:prstGeom>
          <a:noFill/>
          <a:ln/>
        </p:spPr>
        <p:txBody>
          <a:bodyPr wrap="square" lIns="0" tIns="0" rIns="0" bIns="42545" rtlCol="0" anchor="ctr">
            <a:spAutoFit/>
          </a:bodyPr>
          <a:lstStyle/>
          <a:p>
            <a:pPr indent="0" marL="0">
              <a:buNone/>
            </a:pPr>
            <a:r>
              <a:rPr lang="en-US" sz="1170" b="1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Pattern Types</a:t>
            </a:r>
            <a:endParaRPr lang="en-US" sz="1170" dirty="0"/>
          </a:p>
        </p:txBody>
      </p:sp>
      <p:sp>
        <p:nvSpPr>
          <p:cNvPr id="46" name="Shape 40"/>
          <p:cNvSpPr/>
          <p:nvPr/>
        </p:nvSpPr>
        <p:spPr>
          <a:xfrm>
            <a:off x="5657850" y="4461523"/>
            <a:ext cx="2914650" cy="458902"/>
          </a:xfrm>
          <a:prstGeom prst="rect">
            <a:avLst/>
          </a:prstGeom>
          <a:solidFill>
            <a:srgbClr val="F7FAFC"/>
          </a:solidFill>
          <a:ln w="99">
            <a:solidFill>
              <a:srgbClr val="E2E8F0"/>
            </a:solidFill>
            <a:prstDash val="solid"/>
          </a:ln>
        </p:spPr>
      </p:sp>
      <p:sp>
        <p:nvSpPr>
          <p:cNvPr id="47" name="Text 41"/>
          <p:cNvSpPr/>
          <p:nvPr/>
        </p:nvSpPr>
        <p:spPr>
          <a:xfrm>
            <a:off x="5729288" y="4532961"/>
            <a:ext cx="2843213" cy="1542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10" b="1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Coordinated Movements</a:t>
            </a:r>
            <a:endParaRPr lang="en-US" sz="810" dirty="0"/>
          </a:p>
        </p:txBody>
      </p:sp>
      <p:sp>
        <p:nvSpPr>
          <p:cNvPr id="48" name="Text 42"/>
          <p:cNvSpPr/>
          <p:nvPr/>
        </p:nvSpPr>
        <p:spPr>
          <a:xfrm>
            <a:off x="5729288" y="4715824"/>
            <a:ext cx="2843213" cy="11887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720" dirty="0">
                <a:solidFill>
                  <a:srgbClr val="71809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Multiple individuals crossing at similar times/locations</a:t>
            </a:r>
            <a:endParaRPr lang="en-US" sz="720" dirty="0"/>
          </a:p>
        </p:txBody>
      </p:sp>
      <p:sp>
        <p:nvSpPr>
          <p:cNvPr id="49" name="Shape 43"/>
          <p:cNvSpPr/>
          <p:nvPr/>
        </p:nvSpPr>
        <p:spPr>
          <a:xfrm>
            <a:off x="5657850" y="4977575"/>
            <a:ext cx="2914650" cy="458902"/>
          </a:xfrm>
          <a:prstGeom prst="rect">
            <a:avLst/>
          </a:prstGeom>
          <a:solidFill>
            <a:srgbClr val="F7FAFC"/>
          </a:solidFill>
          <a:ln w="99">
            <a:solidFill>
              <a:srgbClr val="E2E8F0"/>
            </a:solidFill>
            <a:prstDash val="solid"/>
          </a:ln>
        </p:spPr>
      </p:sp>
      <p:sp>
        <p:nvSpPr>
          <p:cNvPr id="50" name="Text 44"/>
          <p:cNvSpPr/>
          <p:nvPr/>
        </p:nvSpPr>
        <p:spPr>
          <a:xfrm>
            <a:off x="5729288" y="5049013"/>
            <a:ext cx="2843213" cy="1542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10" b="1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Seasonal Trends</a:t>
            </a:r>
            <a:endParaRPr lang="en-US" sz="810" dirty="0"/>
          </a:p>
        </p:txBody>
      </p:sp>
      <p:sp>
        <p:nvSpPr>
          <p:cNvPr id="51" name="Text 45"/>
          <p:cNvSpPr/>
          <p:nvPr/>
        </p:nvSpPr>
        <p:spPr>
          <a:xfrm>
            <a:off x="5729288" y="5231876"/>
            <a:ext cx="2843213" cy="11887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720" dirty="0">
                <a:solidFill>
                  <a:srgbClr val="71809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Time-based patterns indicating organized activities</a:t>
            </a:r>
            <a:endParaRPr lang="en-US" sz="720" dirty="0"/>
          </a:p>
        </p:txBody>
      </p:sp>
      <p:sp>
        <p:nvSpPr>
          <p:cNvPr id="52" name="Shape 46"/>
          <p:cNvSpPr/>
          <p:nvPr/>
        </p:nvSpPr>
        <p:spPr>
          <a:xfrm>
            <a:off x="5657850" y="5493627"/>
            <a:ext cx="2914650" cy="458902"/>
          </a:xfrm>
          <a:prstGeom prst="rect">
            <a:avLst/>
          </a:prstGeom>
          <a:solidFill>
            <a:srgbClr val="F7FAFC"/>
          </a:solidFill>
          <a:ln w="99">
            <a:solidFill>
              <a:srgbClr val="E2E8F0"/>
            </a:solidFill>
            <a:prstDash val="solid"/>
          </a:ln>
        </p:spPr>
      </p:sp>
      <p:sp>
        <p:nvSpPr>
          <p:cNvPr id="53" name="Text 47"/>
          <p:cNvSpPr/>
          <p:nvPr/>
        </p:nvSpPr>
        <p:spPr>
          <a:xfrm>
            <a:off x="5729288" y="5565065"/>
            <a:ext cx="2843213" cy="1542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810" b="1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Route Preferences</a:t>
            </a:r>
            <a:endParaRPr lang="en-US" sz="810" dirty="0"/>
          </a:p>
        </p:txBody>
      </p:sp>
      <p:sp>
        <p:nvSpPr>
          <p:cNvPr id="54" name="Text 48"/>
          <p:cNvSpPr/>
          <p:nvPr/>
        </p:nvSpPr>
        <p:spPr>
          <a:xfrm>
            <a:off x="5729288" y="5747928"/>
            <a:ext cx="2843213" cy="11887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720" dirty="0">
                <a:solidFill>
                  <a:srgbClr val="718096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Geographical clustering of suspicious crossings</a:t>
            </a:r>
            <a:endParaRPr lang="en-US" sz="720" dirty="0"/>
          </a:p>
        </p:txBody>
      </p:sp>
      <p:sp>
        <p:nvSpPr>
          <p:cNvPr id="55" name="Text 49"/>
          <p:cNvSpPr/>
          <p:nvPr/>
        </p:nvSpPr>
        <p:spPr>
          <a:xfrm>
            <a:off x="5657850" y="6052542"/>
            <a:ext cx="2986088" cy="272886"/>
          </a:xfrm>
          <a:prstGeom prst="rect">
            <a:avLst/>
          </a:prstGeom>
          <a:noFill/>
          <a:ln/>
        </p:spPr>
        <p:txBody>
          <a:bodyPr wrap="square" lIns="0" tIns="0" rIns="0" bIns="42545" rtlCol="0" anchor="ctr">
            <a:spAutoFit/>
          </a:bodyPr>
          <a:lstStyle/>
          <a:p>
            <a:pPr indent="0" marL="0">
              <a:buNone/>
            </a:pPr>
            <a:r>
              <a:rPr lang="en-US" sz="1170" b="1" dirty="0">
                <a:solidFill>
                  <a:srgbClr val="2D3748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Technology Partners</a:t>
            </a:r>
            <a:endParaRPr lang="en-US" sz="1170" dirty="0"/>
          </a:p>
        </p:txBody>
      </p:sp>
      <p:sp>
        <p:nvSpPr>
          <p:cNvPr id="56" name="Shape 50"/>
          <p:cNvSpPr/>
          <p:nvPr/>
        </p:nvSpPr>
        <p:spPr>
          <a:xfrm>
            <a:off x="5679281" y="6454015"/>
            <a:ext cx="487031" cy="208592"/>
          </a:xfrm>
          <a:prstGeom prst="roundRect">
            <a:avLst/>
          </a:prstGeom>
          <a:solidFill>
            <a:srgbClr val="4299E1"/>
          </a:solidFill>
          <a:ln/>
        </p:spPr>
      </p:sp>
      <p:sp>
        <p:nvSpPr>
          <p:cNvPr id="57" name="Text 51"/>
          <p:cNvSpPr/>
          <p:nvPr/>
        </p:nvSpPr>
        <p:spPr>
          <a:xfrm>
            <a:off x="5679281" y="6454015"/>
            <a:ext cx="558468" cy="208592"/>
          </a:xfrm>
          <a:prstGeom prst="rect">
            <a:avLst/>
          </a:prstGeom>
          <a:noFill/>
          <a:ln/>
        </p:spPr>
        <p:txBody>
          <a:bodyPr wrap="none" lIns="102108" tIns="42545" rIns="102108" bIns="42545" rtlCol="0" anchor="ctr">
            <a:spAutoFit/>
          </a:bodyPr>
          <a:lstStyle/>
          <a:p>
            <a:pPr indent="0" marL="0">
              <a:buNone/>
            </a:pPr>
            <a:r>
              <a:rPr lang="en-US" sz="720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Equinix</a:t>
            </a:r>
            <a:endParaRPr lang="en-US" sz="720" dirty="0"/>
          </a:p>
        </p:txBody>
      </p:sp>
      <p:sp>
        <p:nvSpPr>
          <p:cNvPr id="58" name="Shape 52"/>
          <p:cNvSpPr/>
          <p:nvPr/>
        </p:nvSpPr>
        <p:spPr>
          <a:xfrm>
            <a:off x="6238894" y="6454015"/>
            <a:ext cx="609981" cy="208592"/>
          </a:xfrm>
          <a:prstGeom prst="roundRect">
            <a:avLst/>
          </a:prstGeom>
          <a:solidFill>
            <a:srgbClr val="4299E1"/>
          </a:solidFill>
          <a:ln/>
        </p:spPr>
      </p:sp>
      <p:sp>
        <p:nvSpPr>
          <p:cNvPr id="59" name="Text 53"/>
          <p:cNvSpPr/>
          <p:nvPr/>
        </p:nvSpPr>
        <p:spPr>
          <a:xfrm>
            <a:off x="6238894" y="6454015"/>
            <a:ext cx="681419" cy="208592"/>
          </a:xfrm>
          <a:prstGeom prst="rect">
            <a:avLst/>
          </a:prstGeom>
          <a:noFill/>
          <a:ln/>
        </p:spPr>
        <p:txBody>
          <a:bodyPr wrap="none" lIns="102108" tIns="42545" rIns="102108" bIns="42545" rtlCol="0" anchor="ctr">
            <a:spAutoFit/>
          </a:bodyPr>
          <a:lstStyle/>
          <a:p>
            <a:pPr indent="0" marL="0">
              <a:buNone/>
            </a:pPr>
            <a:r>
              <a:rPr lang="en-US" sz="720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Salesforce</a:t>
            </a:r>
            <a:endParaRPr lang="en-US" sz="72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2025-06-12T16:27:26Z</dcterms:created>
  <dcterms:modified xsi:type="dcterms:W3CDTF">2025-06-12T16:27:26Z</dcterms:modified>
</cp:coreProperties>
</file>