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7" d="100"/>
          <a:sy n="97" d="100"/>
        </p:scale>
        <p:origin x="1122" y="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628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57250" y="857250"/>
            <a:ext cx="4286250" cy="26402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62" b="1" kern="0" spc="1" dirty="0">
                <a:solidFill>
                  <a:srgbClr val="FFFFFF"/>
                </a:solidFill>
              </a:rPr>
              <a:t>Kenya Comprehensive Border Control &amp; Technology Investment Initiative</a:t>
            </a:r>
            <a:endParaRPr lang="en-US" sz="2862" dirty="0"/>
          </a:p>
        </p:txBody>
      </p:sp>
      <p:sp>
        <p:nvSpPr>
          <p:cNvPr id="4" name="Text 1"/>
          <p:cNvSpPr/>
          <p:nvPr/>
        </p:nvSpPr>
        <p:spPr>
          <a:xfrm>
            <a:off x="857250" y="3640355"/>
            <a:ext cx="4286250" cy="312539"/>
          </a:xfrm>
          <a:prstGeom prst="rect">
            <a:avLst/>
          </a:prstGeom>
          <a:noFill/>
          <a:ln/>
        </p:spPr>
        <p:txBody>
          <a:bodyPr wrap="none" lIns="170053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2" b="1" kern="0" spc="2" dirty="0">
                <a:solidFill>
                  <a:srgbClr val="D93025"/>
                </a:solidFill>
              </a:rPr>
              <a:t>A Focus on Deterrence</a:t>
            </a:r>
            <a:endParaRPr lang="en-US" sz="1602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0" y="4404736"/>
            <a:ext cx="112514" cy="12858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41202" y="4381519"/>
            <a:ext cx="953244" cy="17502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42" dirty="0">
                <a:solidFill>
                  <a:srgbClr val="E0E0E0"/>
                </a:solidFill>
              </a:rPr>
              <a:t>December 2025</a:t>
            </a:r>
            <a:endParaRPr lang="en-US" sz="942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0196" y="4404736"/>
            <a:ext cx="128588" cy="12858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480221" y="4381519"/>
            <a:ext cx="1626124" cy="17502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42" dirty="0">
                <a:solidFill>
                  <a:srgbClr val="E0E0E0"/>
                </a:solidFill>
              </a:rPr>
              <a:t>Strategic Defense Proposal</a:t>
            </a:r>
            <a:endParaRPr lang="en-US" sz="942" dirty="0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800" y="0"/>
            <a:ext cx="5029200" cy="5143500"/>
          </a:xfrm>
          <a:prstGeom prst="rect">
            <a:avLst/>
          </a:prstGeom>
        </p:spPr>
      </p:pic>
      <p:sp>
        <p:nvSpPr>
          <p:cNvPr id="10" name="Shape 4"/>
          <p:cNvSpPr/>
          <p:nvPr/>
        </p:nvSpPr>
        <p:spPr>
          <a:xfrm>
            <a:off x="8201025" y="4200525"/>
            <a:ext cx="728663" cy="728663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5"/>
          <p:cNvSpPr/>
          <p:nvPr/>
        </p:nvSpPr>
        <p:spPr>
          <a:xfrm>
            <a:off x="8915400" y="4200525"/>
            <a:ext cx="14288" cy="728663"/>
          </a:xfrm>
          <a:prstGeom prst="rect">
            <a:avLst/>
          </a:prstGeom>
          <a:solidFill>
            <a:srgbClr val="D9302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6"/>
          <p:cNvSpPr/>
          <p:nvPr/>
        </p:nvSpPr>
        <p:spPr>
          <a:xfrm>
            <a:off x="8201025" y="4914900"/>
            <a:ext cx="728663" cy="14288"/>
          </a:xfrm>
          <a:prstGeom prst="rect">
            <a:avLst/>
          </a:prstGeom>
          <a:solidFill>
            <a:srgbClr val="D9302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7"/>
          <p:cNvSpPr/>
          <p:nvPr/>
        </p:nvSpPr>
        <p:spPr>
          <a:xfrm>
            <a:off x="8786813" y="4786313"/>
            <a:ext cx="142875" cy="142875"/>
          </a:xfrm>
          <a:prstGeom prst="rect">
            <a:avLst/>
          </a:prstGeom>
          <a:solidFill>
            <a:srgbClr val="D93025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28625" y="357188"/>
            <a:ext cx="4633671" cy="560784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1"/>
          <p:cNvSpPr/>
          <p:nvPr/>
        </p:nvSpPr>
        <p:spPr>
          <a:xfrm>
            <a:off x="428625" y="357188"/>
            <a:ext cx="35719" cy="560784"/>
          </a:xfrm>
          <a:prstGeom prst="rect">
            <a:avLst/>
          </a:prstGeom>
          <a:solidFill>
            <a:srgbClr val="D9302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571500" y="357188"/>
            <a:ext cx="4455077" cy="35004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808" b="1" kern="0" spc="1" dirty="0">
                <a:solidFill>
                  <a:srgbClr val="D93025"/>
                </a:solidFill>
              </a:rPr>
              <a:t>The Human Element: Training</a:t>
            </a:r>
            <a:endParaRPr lang="en-US" sz="1808" dirty="0"/>
          </a:p>
        </p:txBody>
      </p:sp>
      <p:sp>
        <p:nvSpPr>
          <p:cNvPr id="6" name="Text 3"/>
          <p:cNvSpPr/>
          <p:nvPr/>
        </p:nvSpPr>
        <p:spPr>
          <a:xfrm>
            <a:off x="571500" y="742950"/>
            <a:ext cx="4455077" cy="17502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42" dirty="0">
                <a:solidFill>
                  <a:srgbClr val="E0E0E0"/>
                </a:solidFill>
              </a:rPr>
              <a:t>Capacity Building &amp; Operational Readiness</a:t>
            </a:r>
            <a:endParaRPr lang="en-US" sz="942" dirty="0"/>
          </a:p>
        </p:txBody>
      </p:sp>
      <p:sp>
        <p:nvSpPr>
          <p:cNvPr id="7" name="Shape 4"/>
          <p:cNvSpPr/>
          <p:nvPr/>
        </p:nvSpPr>
        <p:spPr>
          <a:xfrm>
            <a:off x="428625" y="1285875"/>
            <a:ext cx="2571750" cy="3214688"/>
          </a:xfrm>
          <a:prstGeom prst="rect">
            <a:avLst/>
          </a:prstGeom>
          <a:solidFill>
            <a:srgbClr val="FFFFFF">
              <a:alpha val="2000"/>
            </a:srgbClr>
          </a:solidFill>
          <a:ln w="9144">
            <a:solidFill>
              <a:srgbClr val="FFFFFF">
                <a:alpha val="1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5"/>
          <p:cNvSpPr/>
          <p:nvPr/>
        </p:nvSpPr>
        <p:spPr>
          <a:xfrm>
            <a:off x="428625" y="1285875"/>
            <a:ext cx="2557463" cy="28575"/>
          </a:xfrm>
          <a:prstGeom prst="rect">
            <a:avLst/>
          </a:prstGeom>
          <a:solidFill>
            <a:srgbClr val="D9302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1843283" y="1428750"/>
            <a:ext cx="1004701" cy="8572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6800"/>
              </a:lnSpc>
              <a:buNone/>
            </a:pPr>
            <a:r>
              <a:rPr lang="en-US" sz="6218" b="1" dirty="0">
                <a:solidFill>
                  <a:srgbClr val="FFFFFF">
                    <a:alpha val="3000"/>
                  </a:srgbClr>
                </a:solidFill>
              </a:rPr>
              <a:t>01</a:t>
            </a:r>
            <a:endParaRPr lang="en-US" sz="6218" dirty="0"/>
          </a:p>
        </p:txBody>
      </p:sp>
      <p:sp>
        <p:nvSpPr>
          <p:cNvPr id="10" name="Shape 7"/>
          <p:cNvSpPr/>
          <p:nvPr/>
        </p:nvSpPr>
        <p:spPr>
          <a:xfrm>
            <a:off x="1409691" y="1571625"/>
            <a:ext cx="600075" cy="600075"/>
          </a:xfrm>
          <a:prstGeom prst="rect">
            <a:avLst/>
          </a:prstGeom>
          <a:solidFill>
            <a:srgbClr val="1A2530">
              <a:alpha val="80000"/>
            </a:srgbClr>
          </a:solidFill>
          <a:ln w="18288">
            <a:solidFill>
              <a:srgbClr val="D9302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141" y="1728788"/>
            <a:ext cx="257175" cy="257175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816369" y="2357438"/>
            <a:ext cx="1786747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090" b="1" kern="0" spc="1" dirty="0">
                <a:solidFill>
                  <a:srgbClr val="FFFFFF"/>
                </a:solidFill>
              </a:rPr>
              <a:t>Operator Training</a:t>
            </a:r>
            <a:endParaRPr lang="en-US" sz="1090" dirty="0"/>
          </a:p>
        </p:txBody>
      </p:sp>
      <p:sp>
        <p:nvSpPr>
          <p:cNvPr id="13" name="Text 9"/>
          <p:cNvSpPr/>
          <p:nvPr/>
        </p:nvSpPr>
        <p:spPr>
          <a:xfrm>
            <a:off x="642938" y="2714625"/>
            <a:ext cx="2133609" cy="73145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400"/>
              </a:lnSpc>
              <a:buNone/>
            </a:pPr>
            <a:r>
              <a:rPr lang="en-US" sz="834" dirty="0">
                <a:solidFill>
                  <a:srgbClr val="E0E0E0"/>
                </a:solidFill>
              </a:rPr>
              <a:t>Comprehensive certification programs for personnel on all new radar, UAS, and C4I systems to ensure maximum operational proficiency.</a:t>
            </a:r>
            <a:endParaRPr lang="en-US" sz="834" dirty="0"/>
          </a:p>
        </p:txBody>
      </p:sp>
      <p:sp>
        <p:nvSpPr>
          <p:cNvPr id="14" name="Shape 10"/>
          <p:cNvSpPr/>
          <p:nvPr/>
        </p:nvSpPr>
        <p:spPr>
          <a:xfrm>
            <a:off x="3276609" y="1285875"/>
            <a:ext cx="2576522" cy="3214688"/>
          </a:xfrm>
          <a:prstGeom prst="rect">
            <a:avLst/>
          </a:prstGeom>
          <a:solidFill>
            <a:srgbClr val="FFFFFF">
              <a:alpha val="2000"/>
            </a:srgbClr>
          </a:solidFill>
          <a:ln w="9144">
            <a:solidFill>
              <a:srgbClr val="FFFFFF">
                <a:alpha val="1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1"/>
          <p:cNvSpPr/>
          <p:nvPr/>
        </p:nvSpPr>
        <p:spPr>
          <a:xfrm>
            <a:off x="3281353" y="1285875"/>
            <a:ext cx="2557463" cy="28575"/>
          </a:xfrm>
          <a:prstGeom prst="rect">
            <a:avLst/>
          </a:prstGeom>
          <a:solidFill>
            <a:srgbClr val="D9302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2"/>
          <p:cNvSpPr/>
          <p:nvPr/>
        </p:nvSpPr>
        <p:spPr>
          <a:xfrm>
            <a:off x="4700755" y="1428750"/>
            <a:ext cx="1004701" cy="8572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6800"/>
              </a:lnSpc>
              <a:buNone/>
            </a:pPr>
            <a:r>
              <a:rPr lang="en-US" sz="6218" b="1" dirty="0">
                <a:solidFill>
                  <a:srgbClr val="FFFFFF">
                    <a:alpha val="3000"/>
                  </a:srgbClr>
                </a:solidFill>
              </a:rPr>
              <a:t>02</a:t>
            </a:r>
            <a:endParaRPr lang="en-US" sz="6218" dirty="0"/>
          </a:p>
        </p:txBody>
      </p:sp>
      <p:sp>
        <p:nvSpPr>
          <p:cNvPr id="17" name="Shape 13"/>
          <p:cNvSpPr/>
          <p:nvPr/>
        </p:nvSpPr>
        <p:spPr>
          <a:xfrm>
            <a:off x="4264791" y="1571625"/>
            <a:ext cx="600075" cy="600075"/>
          </a:xfrm>
          <a:prstGeom prst="rect">
            <a:avLst/>
          </a:prstGeom>
          <a:solidFill>
            <a:srgbClr val="1A2530">
              <a:alpha val="80000"/>
            </a:srgbClr>
          </a:solidFill>
          <a:ln w="18288">
            <a:solidFill>
              <a:srgbClr val="D9302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6241" y="1728788"/>
            <a:ext cx="257175" cy="257175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3526864" y="2357438"/>
            <a:ext cx="2075929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090" b="1" kern="0" spc="1" dirty="0">
                <a:solidFill>
                  <a:srgbClr val="FFFFFF"/>
                </a:solidFill>
              </a:rPr>
              <a:t>Maintenance Support</a:t>
            </a:r>
            <a:endParaRPr lang="en-US" sz="1090" dirty="0"/>
          </a:p>
        </p:txBody>
      </p:sp>
      <p:sp>
        <p:nvSpPr>
          <p:cNvPr id="20" name="Text 15"/>
          <p:cNvSpPr/>
          <p:nvPr/>
        </p:nvSpPr>
        <p:spPr>
          <a:xfrm>
            <a:off x="3495666" y="2714625"/>
            <a:ext cx="2138353" cy="73145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400"/>
              </a:lnSpc>
              <a:buNone/>
            </a:pPr>
            <a:r>
              <a:rPr lang="en-US" sz="834" dirty="0">
                <a:solidFill>
                  <a:srgbClr val="E0E0E0"/>
                </a:solidFill>
              </a:rPr>
              <a:t>Establishing local technical capabilities and supply chains to guarantee long-term system sustainability and rapid repair.</a:t>
            </a:r>
            <a:endParaRPr lang="en-US" sz="834" dirty="0"/>
          </a:p>
        </p:txBody>
      </p:sp>
      <p:sp>
        <p:nvSpPr>
          <p:cNvPr id="21" name="Shape 16"/>
          <p:cNvSpPr/>
          <p:nvPr/>
        </p:nvSpPr>
        <p:spPr>
          <a:xfrm>
            <a:off x="6134081" y="1285875"/>
            <a:ext cx="2581266" cy="3214688"/>
          </a:xfrm>
          <a:prstGeom prst="rect">
            <a:avLst/>
          </a:prstGeom>
          <a:solidFill>
            <a:srgbClr val="FFFFFF">
              <a:alpha val="2000"/>
            </a:srgbClr>
          </a:solidFill>
          <a:ln w="9144">
            <a:solidFill>
              <a:srgbClr val="FFFFFF">
                <a:alpha val="1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Shape 17"/>
          <p:cNvSpPr/>
          <p:nvPr/>
        </p:nvSpPr>
        <p:spPr>
          <a:xfrm>
            <a:off x="6143625" y="1285875"/>
            <a:ext cx="2557463" cy="28575"/>
          </a:xfrm>
          <a:prstGeom prst="rect">
            <a:avLst/>
          </a:prstGeom>
          <a:solidFill>
            <a:srgbClr val="D9302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3" name="Text 18"/>
          <p:cNvSpPr/>
          <p:nvPr/>
        </p:nvSpPr>
        <p:spPr>
          <a:xfrm>
            <a:off x="7567799" y="1428750"/>
            <a:ext cx="1004701" cy="85725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6800"/>
              </a:lnSpc>
              <a:buNone/>
            </a:pPr>
            <a:r>
              <a:rPr lang="en-US" sz="6218" b="1" dirty="0">
                <a:solidFill>
                  <a:srgbClr val="FFFFFF">
                    <a:alpha val="3000"/>
                  </a:srgbClr>
                </a:solidFill>
              </a:rPr>
              <a:t>03</a:t>
            </a:r>
            <a:endParaRPr lang="en-US" sz="6218" dirty="0"/>
          </a:p>
        </p:txBody>
      </p:sp>
      <p:sp>
        <p:nvSpPr>
          <p:cNvPr id="24" name="Shape 19"/>
          <p:cNvSpPr/>
          <p:nvPr/>
        </p:nvSpPr>
        <p:spPr>
          <a:xfrm>
            <a:off x="7129463" y="1571625"/>
            <a:ext cx="600075" cy="600075"/>
          </a:xfrm>
          <a:prstGeom prst="rect">
            <a:avLst/>
          </a:prstGeom>
          <a:solidFill>
            <a:srgbClr val="1A2530">
              <a:alpha val="80000"/>
            </a:srgbClr>
          </a:solidFill>
          <a:ln w="18288">
            <a:solidFill>
              <a:srgbClr val="D9302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2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6986" y="1728788"/>
            <a:ext cx="225028" cy="257175"/>
          </a:xfrm>
          <a:prstGeom prst="rect">
            <a:avLst/>
          </a:prstGeom>
        </p:spPr>
      </p:pic>
      <p:sp>
        <p:nvSpPr>
          <p:cNvPr id="26" name="Text 20"/>
          <p:cNvSpPr/>
          <p:nvPr/>
        </p:nvSpPr>
        <p:spPr>
          <a:xfrm>
            <a:off x="6373425" y="2357438"/>
            <a:ext cx="2112150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090" b="1" kern="0" spc="1" dirty="0">
                <a:solidFill>
                  <a:srgbClr val="FFFFFF"/>
                </a:solidFill>
              </a:rPr>
              <a:t>Operational Doctrine</a:t>
            </a:r>
            <a:endParaRPr lang="en-US" sz="1090" dirty="0"/>
          </a:p>
        </p:txBody>
      </p:sp>
      <p:sp>
        <p:nvSpPr>
          <p:cNvPr id="27" name="Text 21"/>
          <p:cNvSpPr/>
          <p:nvPr/>
        </p:nvSpPr>
        <p:spPr>
          <a:xfrm>
            <a:off x="6357938" y="2714625"/>
            <a:ext cx="2143125" cy="9143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400"/>
              </a:lnSpc>
              <a:buNone/>
            </a:pPr>
            <a:r>
              <a:rPr lang="en-US" sz="834" dirty="0">
                <a:solidFill>
                  <a:srgbClr val="E0E0E0"/>
                </a:solidFill>
              </a:rPr>
              <a:t>Developing tailored Standard Operating Procedures (SOPs) and tactical frameworks to integrate new technology into border security missions.</a:t>
            </a:r>
            <a:endParaRPr lang="en-US" sz="834" dirty="0"/>
          </a:p>
        </p:txBody>
      </p:sp>
      <p:sp>
        <p:nvSpPr>
          <p:cNvPr id="28" name="Shape 22"/>
          <p:cNvSpPr/>
          <p:nvPr/>
        </p:nvSpPr>
        <p:spPr>
          <a:xfrm>
            <a:off x="428625" y="4572000"/>
            <a:ext cx="8286750" cy="28575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9" name="Shape 23"/>
          <p:cNvSpPr/>
          <p:nvPr/>
        </p:nvSpPr>
        <p:spPr>
          <a:xfrm>
            <a:off x="428625" y="4572000"/>
            <a:ext cx="8286750" cy="7144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0" name="Text 24"/>
          <p:cNvSpPr/>
          <p:nvPr/>
        </p:nvSpPr>
        <p:spPr>
          <a:xfrm>
            <a:off x="428625" y="4722019"/>
            <a:ext cx="1586973" cy="13573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683" b="1" kern="0" spc="1" dirty="0">
                <a:solidFill>
                  <a:srgbClr val="D93025"/>
                </a:solidFill>
              </a:rPr>
              <a:t>Target: Full Autonomy</a:t>
            </a:r>
            <a:endParaRPr lang="en-US" sz="683" dirty="0"/>
          </a:p>
        </p:txBody>
      </p:sp>
      <p:sp>
        <p:nvSpPr>
          <p:cNvPr id="31" name="Text 25"/>
          <p:cNvSpPr/>
          <p:nvPr/>
        </p:nvSpPr>
        <p:spPr>
          <a:xfrm>
            <a:off x="4106987" y="4722019"/>
            <a:ext cx="1305074" cy="13573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683" b="1" kern="0" spc="1" dirty="0">
                <a:solidFill>
                  <a:srgbClr val="D93025"/>
                </a:solidFill>
              </a:rPr>
              <a:t>Timeline: Phase 1-3</a:t>
            </a:r>
            <a:endParaRPr lang="en-US" sz="683" dirty="0"/>
          </a:p>
        </p:txBody>
      </p:sp>
      <p:sp>
        <p:nvSpPr>
          <p:cNvPr id="32" name="Text 26"/>
          <p:cNvSpPr/>
          <p:nvPr/>
        </p:nvSpPr>
        <p:spPr>
          <a:xfrm>
            <a:off x="7503449" y="4722019"/>
            <a:ext cx="1211926" cy="13573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683" b="1" kern="0" spc="1" dirty="0">
                <a:solidFill>
                  <a:srgbClr val="D93025"/>
                </a:solidFill>
              </a:rPr>
              <a:t>Status: Planning</a:t>
            </a:r>
            <a:endParaRPr lang="en-US" sz="683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28625" y="357188"/>
            <a:ext cx="7354379" cy="560784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1"/>
          <p:cNvSpPr/>
          <p:nvPr/>
        </p:nvSpPr>
        <p:spPr>
          <a:xfrm>
            <a:off x="428625" y="357188"/>
            <a:ext cx="35719" cy="560784"/>
          </a:xfrm>
          <a:prstGeom prst="rect">
            <a:avLst/>
          </a:prstGeom>
          <a:solidFill>
            <a:srgbClr val="D9302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571500" y="357188"/>
            <a:ext cx="7175785" cy="35004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808" b="1" kern="0" spc="1" dirty="0">
                <a:solidFill>
                  <a:srgbClr val="D93025"/>
                </a:solidFill>
              </a:rPr>
              <a:t>The Economic Benefits of Enhanced Deterrence</a:t>
            </a:r>
            <a:endParaRPr lang="en-US" sz="1808" dirty="0"/>
          </a:p>
        </p:txBody>
      </p:sp>
      <p:sp>
        <p:nvSpPr>
          <p:cNvPr id="6" name="Text 3"/>
          <p:cNvSpPr/>
          <p:nvPr/>
        </p:nvSpPr>
        <p:spPr>
          <a:xfrm>
            <a:off x="571500" y="742950"/>
            <a:ext cx="7175785" cy="17502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42" dirty="0">
                <a:solidFill>
                  <a:srgbClr val="E0E0E0"/>
                </a:solidFill>
              </a:rPr>
              <a:t>Security as a Catalyst for Growth</a:t>
            </a:r>
            <a:endParaRPr lang="en-US" sz="942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1646634"/>
            <a:ext cx="144661" cy="12858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87598" y="1613595"/>
            <a:ext cx="1002720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FFFFFF"/>
                </a:solidFill>
              </a:rPr>
              <a:t>Trade Velocity</a:t>
            </a:r>
            <a:endParaRPr lang="en-US" sz="987" dirty="0"/>
          </a:p>
        </p:txBody>
      </p:sp>
      <p:sp>
        <p:nvSpPr>
          <p:cNvPr id="9" name="Text 5"/>
          <p:cNvSpPr/>
          <p:nvPr/>
        </p:nvSpPr>
        <p:spPr>
          <a:xfrm>
            <a:off x="571500" y="1865412"/>
            <a:ext cx="2757488" cy="48220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780" dirty="0">
                <a:solidFill>
                  <a:srgbClr val="E0E0E0"/>
                </a:solidFill>
              </a:rPr>
              <a:t>Secure borders reduce processing times and eliminate bottlenecks, facilitating the rapid movement of goods and lowering logistics costs.</a:t>
            </a:r>
            <a:endParaRPr lang="en-US" sz="78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" y="2594967"/>
            <a:ext cx="128588" cy="12858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71525" y="2561927"/>
            <a:ext cx="1437484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FFFFFF"/>
                </a:solidFill>
              </a:rPr>
              <a:t>Investor Confidence</a:t>
            </a:r>
            <a:endParaRPr lang="en-US" sz="987" dirty="0"/>
          </a:p>
        </p:txBody>
      </p:sp>
      <p:sp>
        <p:nvSpPr>
          <p:cNvPr id="12" name="Text 7"/>
          <p:cNvSpPr/>
          <p:nvPr/>
        </p:nvSpPr>
        <p:spPr>
          <a:xfrm>
            <a:off x="571500" y="2813745"/>
            <a:ext cx="2757488" cy="48220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780" dirty="0">
                <a:solidFill>
                  <a:srgbClr val="E0E0E0"/>
                </a:solidFill>
              </a:rPr>
              <a:t>A robust security environment signals stability, attracting Foreign Direct Investment (FDI) and fostering long-term economic partnerships.</a:t>
            </a:r>
            <a:endParaRPr lang="en-US" sz="78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" y="3543300"/>
            <a:ext cx="128588" cy="128588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71525" y="3510260"/>
            <a:ext cx="1385469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FFFFFF"/>
                </a:solidFill>
              </a:rPr>
              <a:t>Revenue Assurance</a:t>
            </a:r>
            <a:endParaRPr lang="en-US" sz="987" dirty="0"/>
          </a:p>
        </p:txBody>
      </p:sp>
      <p:sp>
        <p:nvSpPr>
          <p:cNvPr id="15" name="Text 9"/>
          <p:cNvSpPr/>
          <p:nvPr/>
        </p:nvSpPr>
        <p:spPr>
          <a:xfrm>
            <a:off x="571500" y="3762077"/>
            <a:ext cx="2757488" cy="48220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780" dirty="0">
                <a:solidFill>
                  <a:srgbClr val="E0E0E0"/>
                </a:solidFill>
              </a:rPr>
              <a:t>Advanced monitoring eliminates smuggling and illicit trade, ensuring full customs revenue collection for national development.</a:t>
            </a:r>
            <a:endParaRPr lang="en-US" sz="780" dirty="0"/>
          </a:p>
        </p:txBody>
      </p:sp>
      <p:sp>
        <p:nvSpPr>
          <p:cNvPr id="16" name="Shape 10"/>
          <p:cNvSpPr/>
          <p:nvPr/>
        </p:nvSpPr>
        <p:spPr>
          <a:xfrm>
            <a:off x="3686175" y="1143000"/>
            <a:ext cx="5029200" cy="3571875"/>
          </a:xfrm>
          <a:prstGeom prst="rect">
            <a:avLst/>
          </a:prstGeom>
          <a:solidFill>
            <a:srgbClr val="000000"/>
          </a:solidFill>
          <a:ln w="9144">
            <a:solidFill>
              <a:srgbClr val="FFFFFF">
                <a:alpha val="1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>
            <a:alphaModFix amt="70000"/>
          </a:blip>
          <a:stretch>
            <a:fillRect/>
          </a:stretch>
        </p:blipFill>
        <p:spPr>
          <a:xfrm>
            <a:off x="3686175" y="1143000"/>
            <a:ext cx="5029200" cy="3571875"/>
          </a:xfrm>
          <a:prstGeom prst="rect">
            <a:avLst/>
          </a:prstGeom>
        </p:spPr>
      </p:pic>
      <p:sp>
        <p:nvSpPr>
          <p:cNvPr id="18" name="Shape 11"/>
          <p:cNvSpPr/>
          <p:nvPr/>
        </p:nvSpPr>
        <p:spPr>
          <a:xfrm>
            <a:off x="7086405" y="1285875"/>
            <a:ext cx="1486095" cy="642938"/>
          </a:xfrm>
          <a:prstGeom prst="rect">
            <a:avLst/>
          </a:prstGeom>
          <a:solidFill>
            <a:srgbClr val="D93025">
              <a:alpha val="90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Text 12"/>
          <p:cNvSpPr/>
          <p:nvPr/>
        </p:nvSpPr>
        <p:spPr>
          <a:xfrm>
            <a:off x="7264998" y="1393031"/>
            <a:ext cx="1128908" cy="27324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397" b="1" dirty="0">
                <a:solidFill>
                  <a:srgbClr val="FFFFFF"/>
                </a:solidFill>
              </a:rPr>
              <a:t>+15%</a:t>
            </a:r>
            <a:endParaRPr lang="en-US" sz="1397" dirty="0"/>
          </a:p>
        </p:txBody>
      </p:sp>
      <p:sp>
        <p:nvSpPr>
          <p:cNvPr id="20" name="Text 13"/>
          <p:cNvSpPr/>
          <p:nvPr/>
        </p:nvSpPr>
        <p:spPr>
          <a:xfrm>
            <a:off x="7264998" y="1698427"/>
            <a:ext cx="1128908" cy="11608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ctr">
              <a:lnSpc>
                <a:spcPts val="800"/>
              </a:lnSpc>
              <a:buNone/>
            </a:pPr>
            <a:r>
              <a:rPr lang="en-US" sz="621" kern="0" spc="1" dirty="0">
                <a:solidFill>
                  <a:srgbClr val="FFFFFF"/>
                </a:solidFill>
              </a:rPr>
              <a:t>Projected GDP Impact</a:t>
            </a:r>
            <a:endParaRPr lang="en-US" sz="621" dirty="0"/>
          </a:p>
        </p:txBody>
      </p:sp>
      <p:sp>
        <p:nvSpPr>
          <p:cNvPr id="21" name="Shape 14"/>
          <p:cNvSpPr/>
          <p:nvPr/>
        </p:nvSpPr>
        <p:spPr>
          <a:xfrm>
            <a:off x="4043363" y="3271838"/>
            <a:ext cx="4314825" cy="108585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Shape 15"/>
          <p:cNvSpPr/>
          <p:nvPr/>
        </p:nvSpPr>
        <p:spPr>
          <a:xfrm>
            <a:off x="4043363" y="4343400"/>
            <a:ext cx="4314825" cy="14288"/>
          </a:xfrm>
          <a:prstGeom prst="rect">
            <a:avLst/>
          </a:prstGeom>
          <a:solidFill>
            <a:srgbClr val="E0E0E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3" name="Shape 16"/>
          <p:cNvSpPr/>
          <p:nvPr/>
        </p:nvSpPr>
        <p:spPr>
          <a:xfrm>
            <a:off x="4043363" y="3271838"/>
            <a:ext cx="14288" cy="1085850"/>
          </a:xfrm>
          <a:prstGeom prst="rect">
            <a:avLst/>
          </a:prstGeom>
          <a:solidFill>
            <a:srgbClr val="E0E0E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Text 17"/>
          <p:cNvSpPr/>
          <p:nvPr/>
        </p:nvSpPr>
        <p:spPr>
          <a:xfrm>
            <a:off x="6554167" y="3357563"/>
            <a:ext cx="1804020" cy="2339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D93025"/>
                </a:solidFill>
              </a:rPr>
              <a:t>ECONOMIC GROWTH</a:t>
            </a:r>
            <a:endParaRPr lang="en-US" sz="1193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28625" y="357188"/>
            <a:ext cx="7802873" cy="639366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1"/>
          <p:cNvSpPr/>
          <p:nvPr/>
        </p:nvSpPr>
        <p:spPr>
          <a:xfrm>
            <a:off x="428625" y="357188"/>
            <a:ext cx="35719" cy="639366"/>
          </a:xfrm>
          <a:prstGeom prst="rect">
            <a:avLst/>
          </a:prstGeom>
          <a:solidFill>
            <a:srgbClr val="D9302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571500" y="357188"/>
            <a:ext cx="7624279" cy="40898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121" b="1" dirty="0">
                <a:solidFill>
                  <a:srgbClr val="D93025"/>
                </a:solidFill>
              </a:rPr>
              <a:t>Conclusion: A Secure and Prosperous Future</a:t>
            </a:r>
            <a:endParaRPr lang="en-US" sz="2121" dirty="0"/>
          </a:p>
        </p:txBody>
      </p:sp>
      <p:sp>
        <p:nvSpPr>
          <p:cNvPr id="6" name="Text 3"/>
          <p:cNvSpPr/>
          <p:nvPr/>
        </p:nvSpPr>
        <p:spPr>
          <a:xfrm>
            <a:off x="571500" y="801886"/>
            <a:ext cx="7624279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kern="0" spc="1" dirty="0">
                <a:solidFill>
                  <a:srgbClr val="E0E0E0"/>
                </a:solidFill>
              </a:rPr>
              <a:t>Vision for 2030 and Beyond</a:t>
            </a:r>
            <a:endParaRPr lang="en-US" sz="1050" dirty="0"/>
          </a:p>
        </p:txBody>
      </p:sp>
      <p:sp>
        <p:nvSpPr>
          <p:cNvPr id="7" name="Text 4"/>
          <p:cNvSpPr/>
          <p:nvPr/>
        </p:nvSpPr>
        <p:spPr>
          <a:xfrm>
            <a:off x="428625" y="1528595"/>
            <a:ext cx="4365613" cy="112011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97" b="1" dirty="0">
                <a:solidFill>
                  <a:srgbClr val="FFFFFF"/>
                </a:solidFill>
              </a:rPr>
              <a:t>The Kenya Comprehensive Border Control &amp; Technology Investment Initiative will create a secure environment that drives economic growth and national prosperity.</a:t>
            </a:r>
            <a:endParaRPr lang="en-US" sz="1397" dirty="0"/>
          </a:p>
        </p:txBody>
      </p:sp>
      <p:sp>
        <p:nvSpPr>
          <p:cNvPr id="8" name="Text 5"/>
          <p:cNvSpPr/>
          <p:nvPr/>
        </p:nvSpPr>
        <p:spPr>
          <a:xfrm>
            <a:off x="285750" y="1242845"/>
            <a:ext cx="285750" cy="80010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6300"/>
              </a:lnSpc>
              <a:buNone/>
            </a:pPr>
            <a:r>
              <a:rPr lang="en-US" sz="4145" b="1" dirty="0">
                <a:solidFill>
                  <a:srgbClr val="D93025">
                    <a:alpha val="20000"/>
                  </a:srgbClr>
                </a:solidFill>
              </a:rPr>
              <a:t>“</a:t>
            </a:r>
            <a:endParaRPr lang="en-US" sz="4145" dirty="0"/>
          </a:p>
        </p:txBody>
      </p:sp>
      <p:sp>
        <p:nvSpPr>
          <p:cNvPr id="9" name="Shape 6"/>
          <p:cNvSpPr/>
          <p:nvPr/>
        </p:nvSpPr>
        <p:spPr>
          <a:xfrm>
            <a:off x="428625" y="2863025"/>
            <a:ext cx="4365613" cy="369689"/>
          </a:xfrm>
          <a:prstGeom prst="rect">
            <a:avLst/>
          </a:prstGeom>
          <a:solidFill>
            <a:srgbClr val="FFFFFF">
              <a:alpha val="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7"/>
          <p:cNvSpPr/>
          <p:nvPr/>
        </p:nvSpPr>
        <p:spPr>
          <a:xfrm>
            <a:off x="428625" y="2863025"/>
            <a:ext cx="21431" cy="369689"/>
          </a:xfrm>
          <a:prstGeom prst="rect">
            <a:avLst/>
          </a:prstGeom>
          <a:solidFill>
            <a:srgbClr val="D9302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81" y="2976432"/>
            <a:ext cx="142875" cy="142875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85813" y="2970181"/>
            <a:ext cx="1914888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784" b="1" dirty="0">
                <a:solidFill>
                  <a:srgbClr val="E0E0E0"/>
                </a:solidFill>
              </a:rPr>
              <a:t>Uncompromised National Security</a:t>
            </a:r>
            <a:endParaRPr lang="en-US" sz="784" dirty="0"/>
          </a:p>
        </p:txBody>
      </p:sp>
      <p:sp>
        <p:nvSpPr>
          <p:cNvPr id="13" name="Shape 9"/>
          <p:cNvSpPr/>
          <p:nvPr/>
        </p:nvSpPr>
        <p:spPr>
          <a:xfrm>
            <a:off x="428625" y="3375589"/>
            <a:ext cx="4365613" cy="369689"/>
          </a:xfrm>
          <a:prstGeom prst="rect">
            <a:avLst/>
          </a:prstGeom>
          <a:solidFill>
            <a:srgbClr val="FFFFFF">
              <a:alpha val="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Shape 10"/>
          <p:cNvSpPr/>
          <p:nvPr/>
        </p:nvSpPr>
        <p:spPr>
          <a:xfrm>
            <a:off x="428625" y="3375589"/>
            <a:ext cx="21431" cy="369689"/>
          </a:xfrm>
          <a:prstGeom prst="rect">
            <a:avLst/>
          </a:prstGeom>
          <a:solidFill>
            <a:srgbClr val="D9302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781" y="3488996"/>
            <a:ext cx="142875" cy="142875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785813" y="3482746"/>
            <a:ext cx="1998771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784" b="1" dirty="0">
                <a:solidFill>
                  <a:srgbClr val="E0E0E0"/>
                </a:solidFill>
              </a:rPr>
              <a:t>Accelerated Economic Development</a:t>
            </a:r>
            <a:endParaRPr lang="en-US" sz="784" dirty="0"/>
          </a:p>
        </p:txBody>
      </p:sp>
      <p:sp>
        <p:nvSpPr>
          <p:cNvPr id="17" name="Shape 12"/>
          <p:cNvSpPr/>
          <p:nvPr/>
        </p:nvSpPr>
        <p:spPr>
          <a:xfrm>
            <a:off x="428625" y="3888153"/>
            <a:ext cx="4365613" cy="369689"/>
          </a:xfrm>
          <a:prstGeom prst="rect">
            <a:avLst/>
          </a:prstGeom>
          <a:solidFill>
            <a:srgbClr val="FFFFFF">
              <a:alpha val="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Shape 13"/>
          <p:cNvSpPr/>
          <p:nvPr/>
        </p:nvSpPr>
        <p:spPr>
          <a:xfrm>
            <a:off x="428625" y="3888153"/>
            <a:ext cx="21431" cy="369689"/>
          </a:xfrm>
          <a:prstGeom prst="rect">
            <a:avLst/>
          </a:prstGeom>
          <a:solidFill>
            <a:srgbClr val="D9302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781" y="4001560"/>
            <a:ext cx="178594" cy="142875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821531" y="3995310"/>
            <a:ext cx="1574025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784" b="1" dirty="0">
                <a:solidFill>
                  <a:srgbClr val="E0E0E0"/>
                </a:solidFill>
              </a:rPr>
              <a:t>Strategic Global Partnership</a:t>
            </a:r>
            <a:endParaRPr lang="en-US" sz="784" dirty="0"/>
          </a:p>
        </p:txBody>
      </p:sp>
      <p:sp>
        <p:nvSpPr>
          <p:cNvPr id="21" name="Shape 15"/>
          <p:cNvSpPr/>
          <p:nvPr/>
        </p:nvSpPr>
        <p:spPr>
          <a:xfrm>
            <a:off x="5222863" y="1876044"/>
            <a:ext cx="3492512" cy="2034350"/>
          </a:xfrm>
          <a:prstGeom prst="rect">
            <a:avLst/>
          </a:prstGeom>
          <a:solidFill>
            <a:srgbClr val="000000">
              <a:alpha val="30000"/>
            </a:srgbClr>
          </a:solidFill>
          <a:ln w="9144">
            <a:solidFill>
              <a:srgbClr val="FFFFFF">
                <a:alpha val="2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4300" y="1950607"/>
            <a:ext cx="3349637" cy="1885224"/>
          </a:xfrm>
          <a:prstGeom prst="rect">
            <a:avLst/>
          </a:prstGeom>
        </p:spPr>
      </p:pic>
      <p:sp>
        <p:nvSpPr>
          <p:cNvPr id="23" name="Shape 16"/>
          <p:cNvSpPr/>
          <p:nvPr/>
        </p:nvSpPr>
        <p:spPr>
          <a:xfrm>
            <a:off x="7442113" y="3826901"/>
            <a:ext cx="1130387" cy="187523"/>
          </a:xfrm>
          <a:prstGeom prst="rect">
            <a:avLst/>
          </a:prstGeom>
          <a:solidFill>
            <a:srgbClr val="D9302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Text 17"/>
          <p:cNvSpPr/>
          <p:nvPr/>
        </p:nvSpPr>
        <p:spPr>
          <a:xfrm>
            <a:off x="7442113" y="3826901"/>
            <a:ext cx="1130387" cy="187523"/>
          </a:xfrm>
          <a:prstGeom prst="rect">
            <a:avLst/>
          </a:prstGeom>
          <a:noFill/>
          <a:ln/>
        </p:spPr>
        <p:txBody>
          <a:bodyPr wrap="square" lIns="127508" tIns="42545" rIns="127508" bIns="42545" rtlCol="0" anchor="t">
            <a:spAutoFit/>
          </a:bodyPr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584" b="1" dirty="0">
                <a:solidFill>
                  <a:srgbClr val="FFFFFF"/>
                </a:solidFill>
              </a:rPr>
              <a:t>Strategic Roadmap</a:t>
            </a:r>
            <a:endParaRPr lang="en-US" sz="584" dirty="0"/>
          </a:p>
        </p:txBody>
      </p:sp>
      <p:sp>
        <p:nvSpPr>
          <p:cNvPr id="25" name="Shape 18"/>
          <p:cNvSpPr/>
          <p:nvPr/>
        </p:nvSpPr>
        <p:spPr>
          <a:xfrm>
            <a:off x="0" y="4714875"/>
            <a:ext cx="9144000" cy="428625"/>
          </a:xfrm>
          <a:prstGeom prst="rect">
            <a:avLst/>
          </a:prstGeom>
          <a:solidFill>
            <a:srgbClr val="000000">
              <a:alpha val="50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6" name="Shape 19"/>
          <p:cNvSpPr/>
          <p:nvPr/>
        </p:nvSpPr>
        <p:spPr>
          <a:xfrm>
            <a:off x="0" y="4714875"/>
            <a:ext cx="9144000" cy="7144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625" y="4864894"/>
            <a:ext cx="128588" cy="128588"/>
          </a:xfrm>
          <a:prstGeom prst="rect">
            <a:avLst/>
          </a:prstGeom>
        </p:spPr>
      </p:pic>
      <p:sp>
        <p:nvSpPr>
          <p:cNvPr id="28" name="Text 20"/>
          <p:cNvSpPr/>
          <p:nvPr/>
        </p:nvSpPr>
        <p:spPr>
          <a:xfrm>
            <a:off x="628650" y="4841677"/>
            <a:ext cx="888671" cy="17502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85" b="1" dirty="0">
                <a:solidFill>
                  <a:srgbClr val="FFFFFF"/>
                </a:solidFill>
              </a:rPr>
              <a:t>Atlas Systems</a:t>
            </a:r>
            <a:endParaRPr lang="en-US" sz="885" dirty="0"/>
          </a:p>
        </p:txBody>
      </p:sp>
      <p:sp>
        <p:nvSpPr>
          <p:cNvPr id="29" name="Text 21"/>
          <p:cNvSpPr/>
          <p:nvPr/>
        </p:nvSpPr>
        <p:spPr>
          <a:xfrm>
            <a:off x="6859423" y="4861322"/>
            <a:ext cx="1855952" cy="135731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27" dirty="0">
                <a:solidFill>
                  <a:srgbClr val="B0B0B0"/>
                </a:solidFill>
              </a:rPr>
              <a:t>Confidential Proposal | December 2025</a:t>
            </a:r>
            <a:endParaRPr lang="en-US" sz="727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28625" y="357188"/>
            <a:ext cx="8286750" cy="987623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1"/>
          <p:cNvSpPr/>
          <p:nvPr/>
        </p:nvSpPr>
        <p:spPr>
          <a:xfrm>
            <a:off x="428625" y="1330523"/>
            <a:ext cx="8286750" cy="14288"/>
          </a:xfrm>
          <a:prstGeom prst="rect">
            <a:avLst/>
          </a:prstGeom>
          <a:solidFill>
            <a:srgbClr val="D9302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428625" y="357188"/>
            <a:ext cx="8286750" cy="40898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121" b="1" dirty="0">
                <a:solidFill>
                  <a:srgbClr val="D93025"/>
                </a:solidFill>
              </a:rPr>
              <a:t>The Case for Modernization</a:t>
            </a:r>
            <a:endParaRPr lang="en-US" sz="2121" dirty="0"/>
          </a:p>
        </p:txBody>
      </p:sp>
      <p:sp>
        <p:nvSpPr>
          <p:cNvPr id="6" name="Text 3"/>
          <p:cNvSpPr/>
          <p:nvPr/>
        </p:nvSpPr>
        <p:spPr>
          <a:xfrm>
            <a:off x="428625" y="837605"/>
            <a:ext cx="5715000" cy="350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42" dirty="0">
                <a:solidFill>
                  <a:srgbClr val="E0E0E0"/>
                </a:solidFill>
              </a:rPr>
              <a:t>Manual processes limit potential. Modernization establishes real-time command, deterrence, and revenue assurance.</a:t>
            </a:r>
            <a:endParaRPr lang="en-US" sz="942" dirty="0"/>
          </a:p>
        </p:txBody>
      </p:sp>
      <p:sp>
        <p:nvSpPr>
          <p:cNvPr id="7" name="Shape 4"/>
          <p:cNvSpPr/>
          <p:nvPr/>
        </p:nvSpPr>
        <p:spPr>
          <a:xfrm>
            <a:off x="428625" y="1285875"/>
            <a:ext cx="2571750" cy="3228975"/>
          </a:xfrm>
          <a:prstGeom prst="rect">
            <a:avLst/>
          </a:prstGeom>
          <a:solidFill>
            <a:srgbClr val="FFFFFF">
              <a:alpha val="5000"/>
            </a:srgbClr>
          </a:solidFill>
          <a:ln w="9144">
            <a:solidFill>
              <a:srgbClr val="FFFFFF">
                <a:alpha val="1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5"/>
          <p:cNvSpPr/>
          <p:nvPr/>
        </p:nvSpPr>
        <p:spPr>
          <a:xfrm>
            <a:off x="428625" y="1285875"/>
            <a:ext cx="2562234" cy="408980"/>
          </a:xfrm>
          <a:prstGeom prst="rect">
            <a:avLst/>
          </a:prstGeom>
          <a:solidFill>
            <a:srgbClr val="D9302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428625" y="1285875"/>
            <a:ext cx="2562234" cy="408980"/>
          </a:xfrm>
          <a:prstGeom prst="rect">
            <a:avLst/>
          </a:prstGeom>
          <a:noFill/>
          <a:ln/>
        </p:spPr>
        <p:txBody>
          <a:bodyPr wrap="square" lIns="127508" tIns="127508" rIns="127508" bIns="127508" rtlCol="0" anchor="t">
            <a:spAutoFit/>
          </a:bodyPr>
          <a:lstStyle/>
          <a:p>
            <a:pPr marL="0" indent="0" algn="ctr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FFFFFF"/>
                </a:solidFill>
              </a:rPr>
              <a:t>Security &amp; Deterrence</a:t>
            </a:r>
            <a:endParaRPr lang="en-US" sz="987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1694855"/>
            <a:ext cx="2562234" cy="142875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71500" y="3287911"/>
            <a:ext cx="53578" cy="11999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584" b="1" dirty="0">
                <a:solidFill>
                  <a:srgbClr val="D93025"/>
                </a:solidFill>
              </a:rPr>
              <a:t></a:t>
            </a:r>
            <a:endParaRPr lang="en-US" sz="584" dirty="0"/>
          </a:p>
        </p:txBody>
      </p:sp>
      <p:sp>
        <p:nvSpPr>
          <p:cNvPr id="12" name="Text 8"/>
          <p:cNvSpPr/>
          <p:nvPr/>
        </p:nvSpPr>
        <p:spPr>
          <a:xfrm>
            <a:off x="750094" y="3275409"/>
            <a:ext cx="1962327" cy="31538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834" dirty="0">
                <a:solidFill>
                  <a:srgbClr val="E0E0E0"/>
                </a:solidFill>
              </a:rPr>
              <a:t>Integrate advanced security systems for operational efficiency.</a:t>
            </a:r>
            <a:endParaRPr lang="en-US" sz="834" dirty="0"/>
          </a:p>
        </p:txBody>
      </p:sp>
      <p:sp>
        <p:nvSpPr>
          <p:cNvPr id="13" name="Text 9"/>
          <p:cNvSpPr/>
          <p:nvPr/>
        </p:nvSpPr>
        <p:spPr>
          <a:xfrm>
            <a:off x="571500" y="3715085"/>
            <a:ext cx="53578" cy="11999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584" b="1" dirty="0">
                <a:solidFill>
                  <a:srgbClr val="D93025"/>
                </a:solidFill>
              </a:rPr>
              <a:t></a:t>
            </a:r>
            <a:endParaRPr lang="en-US" sz="584" dirty="0"/>
          </a:p>
        </p:txBody>
      </p:sp>
      <p:sp>
        <p:nvSpPr>
          <p:cNvPr id="14" name="Text 10"/>
          <p:cNvSpPr/>
          <p:nvPr/>
        </p:nvSpPr>
        <p:spPr>
          <a:xfrm>
            <a:off x="750094" y="3702583"/>
            <a:ext cx="1797267" cy="31538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834" dirty="0">
                <a:solidFill>
                  <a:srgbClr val="E0E0E0"/>
                </a:solidFill>
              </a:rPr>
              <a:t>Establish real-time command and control capabilities.</a:t>
            </a:r>
            <a:endParaRPr lang="en-US" sz="834" dirty="0"/>
          </a:p>
        </p:txBody>
      </p:sp>
      <p:sp>
        <p:nvSpPr>
          <p:cNvPr id="15" name="Text 11"/>
          <p:cNvSpPr/>
          <p:nvPr/>
        </p:nvSpPr>
        <p:spPr>
          <a:xfrm>
            <a:off x="571500" y="4142259"/>
            <a:ext cx="53578" cy="11999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584" b="1" dirty="0">
                <a:solidFill>
                  <a:srgbClr val="D93025"/>
                </a:solidFill>
              </a:rPr>
              <a:t></a:t>
            </a:r>
            <a:endParaRPr lang="en-US" sz="584" dirty="0"/>
          </a:p>
        </p:txBody>
      </p:sp>
      <p:sp>
        <p:nvSpPr>
          <p:cNvPr id="16" name="Text 12"/>
          <p:cNvSpPr/>
          <p:nvPr/>
        </p:nvSpPr>
        <p:spPr>
          <a:xfrm>
            <a:off x="750094" y="4129757"/>
            <a:ext cx="1859328" cy="31538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834" dirty="0">
                <a:solidFill>
                  <a:srgbClr val="E0E0E0"/>
                </a:solidFill>
              </a:rPr>
              <a:t>Deploy visible deterrence assets to prevent threats.</a:t>
            </a:r>
            <a:endParaRPr lang="en-US" sz="834" dirty="0"/>
          </a:p>
        </p:txBody>
      </p:sp>
      <p:sp>
        <p:nvSpPr>
          <p:cNvPr id="17" name="Shape 13"/>
          <p:cNvSpPr/>
          <p:nvPr/>
        </p:nvSpPr>
        <p:spPr>
          <a:xfrm>
            <a:off x="3276609" y="1285875"/>
            <a:ext cx="2576522" cy="3228975"/>
          </a:xfrm>
          <a:prstGeom prst="rect">
            <a:avLst/>
          </a:prstGeom>
          <a:solidFill>
            <a:srgbClr val="FFFFFF">
              <a:alpha val="5000"/>
            </a:srgbClr>
          </a:solidFill>
          <a:ln w="9144">
            <a:solidFill>
              <a:srgbClr val="FFFFFF">
                <a:alpha val="1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Shape 14"/>
          <p:cNvSpPr/>
          <p:nvPr/>
        </p:nvSpPr>
        <p:spPr>
          <a:xfrm>
            <a:off x="3281353" y="1285875"/>
            <a:ext cx="2566978" cy="408980"/>
          </a:xfrm>
          <a:prstGeom prst="rect">
            <a:avLst/>
          </a:prstGeom>
          <a:solidFill>
            <a:srgbClr val="D9302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Text 15"/>
          <p:cNvSpPr/>
          <p:nvPr/>
        </p:nvSpPr>
        <p:spPr>
          <a:xfrm>
            <a:off x="3281353" y="1285875"/>
            <a:ext cx="2566978" cy="408980"/>
          </a:xfrm>
          <a:prstGeom prst="rect">
            <a:avLst/>
          </a:prstGeom>
          <a:noFill/>
          <a:ln/>
        </p:spPr>
        <p:txBody>
          <a:bodyPr wrap="square" lIns="127508" tIns="127508" rIns="127508" bIns="127508" rtlCol="0" anchor="t">
            <a:spAutoFit/>
          </a:bodyPr>
          <a:lstStyle/>
          <a:p>
            <a:pPr marL="0" indent="0" algn="ctr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FFFFFF"/>
                </a:solidFill>
              </a:rPr>
              <a:t>Travel &amp; Technology</a:t>
            </a:r>
            <a:endParaRPr lang="en-US" sz="987" dirty="0"/>
          </a:p>
        </p:txBody>
      </p:sp>
      <p:pic>
        <p:nvPicPr>
          <p:cNvPr id="2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1353" y="1694855"/>
            <a:ext cx="2566978" cy="1428750"/>
          </a:xfrm>
          <a:prstGeom prst="rect">
            <a:avLst/>
          </a:prstGeom>
        </p:spPr>
      </p:pic>
      <p:sp>
        <p:nvSpPr>
          <p:cNvPr id="21" name="Text 16"/>
          <p:cNvSpPr/>
          <p:nvPr/>
        </p:nvSpPr>
        <p:spPr>
          <a:xfrm>
            <a:off x="3424228" y="3287911"/>
            <a:ext cx="53578" cy="11999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584" b="1" dirty="0">
                <a:solidFill>
                  <a:srgbClr val="D93025"/>
                </a:solidFill>
              </a:rPr>
              <a:t></a:t>
            </a:r>
            <a:endParaRPr lang="en-US" sz="584" dirty="0"/>
          </a:p>
        </p:txBody>
      </p:sp>
      <p:sp>
        <p:nvSpPr>
          <p:cNvPr id="22" name="Text 17"/>
          <p:cNvSpPr/>
          <p:nvPr/>
        </p:nvSpPr>
        <p:spPr>
          <a:xfrm>
            <a:off x="3602822" y="3275409"/>
            <a:ext cx="1876713" cy="31538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834" dirty="0">
                <a:solidFill>
                  <a:srgbClr val="E0E0E0"/>
                </a:solidFill>
              </a:rPr>
              <a:t>Drive investment through strategic technology partnerships.</a:t>
            </a:r>
            <a:endParaRPr lang="en-US" sz="834" dirty="0"/>
          </a:p>
        </p:txBody>
      </p:sp>
      <p:sp>
        <p:nvSpPr>
          <p:cNvPr id="23" name="Text 18"/>
          <p:cNvSpPr/>
          <p:nvPr/>
        </p:nvSpPr>
        <p:spPr>
          <a:xfrm>
            <a:off x="3424228" y="3715085"/>
            <a:ext cx="53578" cy="11999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584" b="1" dirty="0">
                <a:solidFill>
                  <a:srgbClr val="D93025"/>
                </a:solidFill>
              </a:rPr>
              <a:t></a:t>
            </a:r>
            <a:endParaRPr lang="en-US" sz="584" dirty="0"/>
          </a:p>
        </p:txBody>
      </p:sp>
      <p:sp>
        <p:nvSpPr>
          <p:cNvPr id="24" name="Text 19"/>
          <p:cNvSpPr/>
          <p:nvPr/>
        </p:nvSpPr>
        <p:spPr>
          <a:xfrm>
            <a:off x="3602822" y="3702583"/>
            <a:ext cx="1865272" cy="31538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834" dirty="0">
                <a:solidFill>
                  <a:srgbClr val="E0E0E0"/>
                </a:solidFill>
              </a:rPr>
              <a:t>Implement automated systems for revenue assurance.</a:t>
            </a:r>
            <a:endParaRPr lang="en-US" sz="834" dirty="0"/>
          </a:p>
        </p:txBody>
      </p:sp>
      <p:sp>
        <p:nvSpPr>
          <p:cNvPr id="25" name="Text 20"/>
          <p:cNvSpPr/>
          <p:nvPr/>
        </p:nvSpPr>
        <p:spPr>
          <a:xfrm>
            <a:off x="3424228" y="4142259"/>
            <a:ext cx="53578" cy="11999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584" b="1" dirty="0">
                <a:solidFill>
                  <a:srgbClr val="D93025"/>
                </a:solidFill>
              </a:rPr>
              <a:t></a:t>
            </a:r>
            <a:endParaRPr lang="en-US" sz="584" dirty="0"/>
          </a:p>
        </p:txBody>
      </p:sp>
      <p:sp>
        <p:nvSpPr>
          <p:cNvPr id="26" name="Text 21"/>
          <p:cNvSpPr/>
          <p:nvPr/>
        </p:nvSpPr>
        <p:spPr>
          <a:xfrm>
            <a:off x="3602822" y="4129757"/>
            <a:ext cx="2050089" cy="31538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834" dirty="0">
                <a:solidFill>
                  <a:srgbClr val="E0E0E0"/>
                </a:solidFill>
              </a:rPr>
              <a:t>Modernize infrastructure for seamless border processing.</a:t>
            </a:r>
            <a:endParaRPr lang="en-US" sz="834" dirty="0"/>
          </a:p>
        </p:txBody>
      </p:sp>
      <p:sp>
        <p:nvSpPr>
          <p:cNvPr id="27" name="Shape 22"/>
          <p:cNvSpPr/>
          <p:nvPr/>
        </p:nvSpPr>
        <p:spPr>
          <a:xfrm>
            <a:off x="6134081" y="1285875"/>
            <a:ext cx="2581266" cy="3228975"/>
          </a:xfrm>
          <a:prstGeom prst="rect">
            <a:avLst/>
          </a:prstGeom>
          <a:solidFill>
            <a:srgbClr val="FFFFFF">
              <a:alpha val="5000"/>
            </a:srgbClr>
          </a:solidFill>
          <a:ln w="9144">
            <a:solidFill>
              <a:srgbClr val="FFFFFF">
                <a:alpha val="1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8" name="Shape 23"/>
          <p:cNvSpPr/>
          <p:nvPr/>
        </p:nvSpPr>
        <p:spPr>
          <a:xfrm>
            <a:off x="6143625" y="1285875"/>
            <a:ext cx="2571750" cy="408980"/>
          </a:xfrm>
          <a:prstGeom prst="rect">
            <a:avLst/>
          </a:prstGeom>
          <a:solidFill>
            <a:srgbClr val="D9302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9" name="Text 24"/>
          <p:cNvSpPr/>
          <p:nvPr/>
        </p:nvSpPr>
        <p:spPr>
          <a:xfrm>
            <a:off x="6143625" y="1285875"/>
            <a:ext cx="2571750" cy="408980"/>
          </a:xfrm>
          <a:prstGeom prst="rect">
            <a:avLst/>
          </a:prstGeom>
          <a:noFill/>
          <a:ln/>
        </p:spPr>
        <p:txBody>
          <a:bodyPr wrap="square" lIns="127508" tIns="127508" rIns="127508" bIns="127508" rtlCol="0" anchor="t">
            <a:spAutoFit/>
          </a:bodyPr>
          <a:lstStyle/>
          <a:p>
            <a:pPr marL="0" indent="0" algn="ctr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FFFFFF"/>
                </a:solidFill>
              </a:rPr>
              <a:t>National Prosperity</a:t>
            </a:r>
            <a:endParaRPr lang="en-US" sz="987" dirty="0"/>
          </a:p>
        </p:txBody>
      </p:sp>
      <p:sp>
        <p:nvSpPr>
          <p:cNvPr id="30" name="Shape 25"/>
          <p:cNvSpPr/>
          <p:nvPr/>
        </p:nvSpPr>
        <p:spPr>
          <a:xfrm>
            <a:off x="6143625" y="1694855"/>
            <a:ext cx="2571750" cy="1435894"/>
          </a:xfrm>
          <a:prstGeom prst="rect">
            <a:avLst/>
          </a:prstGeom>
          <a:solidFill>
            <a:srgbClr val="2C3E5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1" name="Shape 26"/>
          <p:cNvSpPr/>
          <p:nvPr/>
        </p:nvSpPr>
        <p:spPr>
          <a:xfrm>
            <a:off x="6143625" y="3123605"/>
            <a:ext cx="2571750" cy="7144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3750" y="2123480"/>
            <a:ext cx="571500" cy="571500"/>
          </a:xfrm>
          <a:prstGeom prst="rect">
            <a:avLst/>
          </a:prstGeom>
        </p:spPr>
      </p:pic>
      <p:sp>
        <p:nvSpPr>
          <p:cNvPr id="33" name="Text 27"/>
          <p:cNvSpPr/>
          <p:nvPr/>
        </p:nvSpPr>
        <p:spPr>
          <a:xfrm>
            <a:off x="6286500" y="3280767"/>
            <a:ext cx="53578" cy="11999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584" b="1" dirty="0">
                <a:solidFill>
                  <a:srgbClr val="D93025"/>
                </a:solidFill>
              </a:rPr>
              <a:t></a:t>
            </a:r>
            <a:endParaRPr lang="en-US" sz="584" dirty="0"/>
          </a:p>
        </p:txBody>
      </p:sp>
      <p:sp>
        <p:nvSpPr>
          <p:cNvPr id="34" name="Text 28"/>
          <p:cNvSpPr/>
          <p:nvPr/>
        </p:nvSpPr>
        <p:spPr>
          <a:xfrm>
            <a:off x="6465094" y="3268266"/>
            <a:ext cx="2091361" cy="31538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834" dirty="0">
                <a:solidFill>
                  <a:srgbClr val="E0E0E0"/>
                </a:solidFill>
              </a:rPr>
              <a:t>Enable borders to become catalysts for trade and tourism.</a:t>
            </a:r>
            <a:endParaRPr lang="en-US" sz="834" dirty="0"/>
          </a:p>
        </p:txBody>
      </p:sp>
      <p:sp>
        <p:nvSpPr>
          <p:cNvPr id="35" name="Text 29"/>
          <p:cNvSpPr/>
          <p:nvPr/>
        </p:nvSpPr>
        <p:spPr>
          <a:xfrm>
            <a:off x="6286500" y="3707941"/>
            <a:ext cx="53578" cy="11999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584" b="1" dirty="0">
                <a:solidFill>
                  <a:srgbClr val="D93025"/>
                </a:solidFill>
              </a:rPr>
              <a:t></a:t>
            </a:r>
            <a:endParaRPr lang="en-US" sz="584" dirty="0"/>
          </a:p>
        </p:txBody>
      </p:sp>
      <p:sp>
        <p:nvSpPr>
          <p:cNvPr id="36" name="Text 30"/>
          <p:cNvSpPr/>
          <p:nvPr/>
        </p:nvSpPr>
        <p:spPr>
          <a:xfrm>
            <a:off x="6465094" y="3695440"/>
            <a:ext cx="1895103" cy="31538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834" dirty="0">
                <a:solidFill>
                  <a:srgbClr val="E0E0E0"/>
                </a:solidFill>
              </a:rPr>
              <a:t>Unlock economic potential through secure environments.</a:t>
            </a:r>
            <a:endParaRPr lang="en-US" sz="834" dirty="0"/>
          </a:p>
        </p:txBody>
      </p:sp>
      <p:sp>
        <p:nvSpPr>
          <p:cNvPr id="37" name="Text 31"/>
          <p:cNvSpPr/>
          <p:nvPr/>
        </p:nvSpPr>
        <p:spPr>
          <a:xfrm>
            <a:off x="6286500" y="4135115"/>
            <a:ext cx="53578" cy="11999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584" b="1" dirty="0">
                <a:solidFill>
                  <a:srgbClr val="D93025"/>
                </a:solidFill>
              </a:rPr>
              <a:t></a:t>
            </a:r>
            <a:endParaRPr lang="en-US" sz="584" dirty="0"/>
          </a:p>
        </p:txBody>
      </p:sp>
      <p:sp>
        <p:nvSpPr>
          <p:cNvPr id="38" name="Text 32"/>
          <p:cNvSpPr/>
          <p:nvPr/>
        </p:nvSpPr>
        <p:spPr>
          <a:xfrm>
            <a:off x="6465094" y="4122613"/>
            <a:ext cx="2083826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834" dirty="0">
                <a:solidFill>
                  <a:srgbClr val="E0E0E0"/>
                </a:solidFill>
              </a:rPr>
              <a:t>Foster innovation and national growth.</a:t>
            </a:r>
            <a:endParaRPr lang="en-US" sz="834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4171950" cy="5143500"/>
          </a:xfrm>
          <a:prstGeom prst="rect">
            <a:avLst/>
          </a:prstGeom>
          <a:solidFill>
            <a:srgbClr val="1A2530">
              <a:alpha val="80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428625" y="357188"/>
            <a:ext cx="2787960" cy="40898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121" b="1" dirty="0">
                <a:solidFill>
                  <a:srgbClr val="D93025"/>
                </a:solidFill>
              </a:rPr>
              <a:t>A Modern Shield</a:t>
            </a:r>
            <a:endParaRPr lang="en-US" sz="2121" dirty="0"/>
          </a:p>
        </p:txBody>
      </p:sp>
      <p:sp>
        <p:nvSpPr>
          <p:cNvPr id="5" name="Text 2"/>
          <p:cNvSpPr/>
          <p:nvPr/>
        </p:nvSpPr>
        <p:spPr>
          <a:xfrm>
            <a:off x="428625" y="837605"/>
            <a:ext cx="2787960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E0E0E0"/>
                </a:solidFill>
              </a:rPr>
              <a:t>Deterrence &amp; Response System</a:t>
            </a:r>
            <a:endParaRPr lang="en-US" sz="987" dirty="0"/>
          </a:p>
        </p:txBody>
      </p:sp>
      <p:sp>
        <p:nvSpPr>
          <p:cNvPr id="6" name="Shape 3"/>
          <p:cNvSpPr/>
          <p:nvPr/>
        </p:nvSpPr>
        <p:spPr>
          <a:xfrm>
            <a:off x="428625" y="1285875"/>
            <a:ext cx="3314700" cy="614363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4"/>
          <p:cNvSpPr/>
          <p:nvPr/>
        </p:nvSpPr>
        <p:spPr>
          <a:xfrm>
            <a:off x="428625" y="1285875"/>
            <a:ext cx="28575" cy="614363"/>
          </a:xfrm>
          <a:prstGeom prst="rect">
            <a:avLst/>
          </a:prstGeom>
          <a:solidFill>
            <a:srgbClr val="D9302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1328738"/>
            <a:ext cx="144661" cy="12858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87598" y="1285875"/>
            <a:ext cx="1738387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FFFFFF"/>
                </a:solidFill>
              </a:rPr>
              <a:t>Proactive Surveillance</a:t>
            </a:r>
            <a:endParaRPr lang="en-US" sz="1090" dirty="0"/>
          </a:p>
        </p:txBody>
      </p:sp>
      <p:sp>
        <p:nvSpPr>
          <p:cNvPr id="10" name="Text 6"/>
          <p:cNvSpPr/>
          <p:nvPr/>
        </p:nvSpPr>
        <p:spPr>
          <a:xfrm>
            <a:off x="571500" y="1557338"/>
            <a:ext cx="3171825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34" dirty="0">
                <a:solidFill>
                  <a:srgbClr val="E0E0E0"/>
                </a:solidFill>
              </a:rPr>
              <a:t>Advanced intelligence gathering to anticipate threats before they materialize.</a:t>
            </a:r>
            <a:endParaRPr lang="en-US" sz="834" dirty="0"/>
          </a:p>
        </p:txBody>
      </p:sp>
      <p:sp>
        <p:nvSpPr>
          <p:cNvPr id="11" name="Shape 7"/>
          <p:cNvSpPr/>
          <p:nvPr/>
        </p:nvSpPr>
        <p:spPr>
          <a:xfrm>
            <a:off x="428625" y="2185988"/>
            <a:ext cx="3314700" cy="614363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8"/>
          <p:cNvSpPr/>
          <p:nvPr/>
        </p:nvSpPr>
        <p:spPr>
          <a:xfrm>
            <a:off x="428625" y="2185988"/>
            <a:ext cx="28575" cy="614363"/>
          </a:xfrm>
          <a:prstGeom prst="rect">
            <a:avLst/>
          </a:prstGeom>
          <a:solidFill>
            <a:srgbClr val="D9302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" y="2228850"/>
            <a:ext cx="128588" cy="12858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71525" y="2185988"/>
            <a:ext cx="1265002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FFFFFF"/>
                </a:solidFill>
              </a:rPr>
              <a:t>Visible Presence</a:t>
            </a:r>
            <a:endParaRPr lang="en-US" sz="1090" dirty="0"/>
          </a:p>
        </p:txBody>
      </p:sp>
      <p:sp>
        <p:nvSpPr>
          <p:cNvPr id="15" name="Text 10"/>
          <p:cNvSpPr/>
          <p:nvPr/>
        </p:nvSpPr>
        <p:spPr>
          <a:xfrm>
            <a:off x="571500" y="2457450"/>
            <a:ext cx="3171825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34" dirty="0">
                <a:solidFill>
                  <a:srgbClr val="E0E0E0"/>
                </a:solidFill>
              </a:rPr>
              <a:t>Robust physical and technological assets deployed to discourage illegal activity.</a:t>
            </a:r>
            <a:endParaRPr lang="en-US" sz="834" dirty="0"/>
          </a:p>
        </p:txBody>
      </p:sp>
      <p:sp>
        <p:nvSpPr>
          <p:cNvPr id="16" name="Shape 11"/>
          <p:cNvSpPr/>
          <p:nvPr/>
        </p:nvSpPr>
        <p:spPr>
          <a:xfrm>
            <a:off x="428625" y="3086100"/>
            <a:ext cx="3314700" cy="614363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2"/>
          <p:cNvSpPr/>
          <p:nvPr/>
        </p:nvSpPr>
        <p:spPr>
          <a:xfrm>
            <a:off x="428625" y="3086100"/>
            <a:ext cx="28575" cy="614363"/>
          </a:xfrm>
          <a:prstGeom prst="rect">
            <a:avLst/>
          </a:prstGeom>
          <a:solidFill>
            <a:srgbClr val="D9302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" y="3128963"/>
            <a:ext cx="96441" cy="128588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739378" y="3086100"/>
            <a:ext cx="1232157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FFFFFF"/>
                </a:solidFill>
              </a:rPr>
              <a:t>Rapid Response</a:t>
            </a:r>
            <a:endParaRPr lang="en-US" sz="1090" dirty="0"/>
          </a:p>
        </p:txBody>
      </p:sp>
      <p:sp>
        <p:nvSpPr>
          <p:cNvPr id="20" name="Text 14"/>
          <p:cNvSpPr/>
          <p:nvPr/>
        </p:nvSpPr>
        <p:spPr>
          <a:xfrm>
            <a:off x="571500" y="3357563"/>
            <a:ext cx="3171825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34" dirty="0">
                <a:solidFill>
                  <a:srgbClr val="E0E0E0"/>
                </a:solidFill>
              </a:rPr>
              <a:t>Integrated command systems enabling immediate and effective reaction to incidents.</a:t>
            </a:r>
            <a:endParaRPr lang="en-US" sz="834" dirty="0"/>
          </a:p>
        </p:txBody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1950" y="0"/>
            <a:ext cx="497205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28625" y="357188"/>
            <a:ext cx="5518100" cy="639366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1"/>
          <p:cNvSpPr/>
          <p:nvPr/>
        </p:nvSpPr>
        <p:spPr>
          <a:xfrm>
            <a:off x="428625" y="357188"/>
            <a:ext cx="35719" cy="639366"/>
          </a:xfrm>
          <a:prstGeom prst="rect">
            <a:avLst/>
          </a:prstGeom>
          <a:solidFill>
            <a:srgbClr val="D9302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571500" y="357188"/>
            <a:ext cx="3160352" cy="341119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121" b="1" dirty="0">
                <a:solidFill>
                  <a:srgbClr val="D93025"/>
                </a:solidFill>
              </a:rPr>
              <a:t>AIS: A Partner in Deterrence</a:t>
            </a:r>
            <a:endParaRPr lang="en-US" sz="2121" dirty="0"/>
          </a:p>
        </p:txBody>
      </p:sp>
      <p:sp>
        <p:nvSpPr>
          <p:cNvPr id="6" name="Text 3"/>
          <p:cNvSpPr/>
          <p:nvPr/>
        </p:nvSpPr>
        <p:spPr>
          <a:xfrm>
            <a:off x="571500" y="801886"/>
            <a:ext cx="5339507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kern="0" spc="1" dirty="0">
                <a:solidFill>
                  <a:srgbClr val="E0E0E0"/>
                </a:solidFill>
              </a:rPr>
              <a:t>Global Expertise. Local Security.</a:t>
            </a:r>
            <a:endParaRPr lang="en-US" sz="10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1285875"/>
            <a:ext cx="285750" cy="28575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21531" y="1311771"/>
            <a:ext cx="1920608" cy="2339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FFFFFF"/>
                </a:solidFill>
              </a:rPr>
              <a:t>Global Defense Leader</a:t>
            </a:r>
            <a:endParaRPr lang="en-US" sz="1193" dirty="0"/>
          </a:p>
        </p:txBody>
      </p:sp>
      <p:sp>
        <p:nvSpPr>
          <p:cNvPr id="9" name="Text 5"/>
          <p:cNvSpPr/>
          <p:nvPr/>
        </p:nvSpPr>
        <p:spPr>
          <a:xfrm>
            <a:off x="428625" y="1643063"/>
            <a:ext cx="3314700" cy="365727"/>
          </a:xfrm>
          <a:prstGeom prst="rect">
            <a:avLst/>
          </a:prstGeom>
          <a:noFill/>
          <a:ln/>
        </p:spPr>
        <p:txBody>
          <a:bodyPr wrap="square" lIns="425196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34" dirty="0">
                <a:solidFill>
                  <a:srgbClr val="E0E0E0"/>
                </a:solidFill>
              </a:rPr>
              <a:t>Leveraging decades of experience in delivering mission-critical systems to armed forces worldwide.</a:t>
            </a:r>
            <a:endParaRPr lang="en-US" sz="834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25" y="2294539"/>
            <a:ext cx="321469" cy="28575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857250" y="2320435"/>
            <a:ext cx="1855784" cy="2339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FFFFFF"/>
                </a:solidFill>
              </a:rPr>
              <a:t>Advanced Technology</a:t>
            </a:r>
            <a:endParaRPr lang="en-US" sz="1193" dirty="0"/>
          </a:p>
        </p:txBody>
      </p:sp>
      <p:sp>
        <p:nvSpPr>
          <p:cNvPr id="12" name="Text 7"/>
          <p:cNvSpPr/>
          <p:nvPr/>
        </p:nvSpPr>
        <p:spPr>
          <a:xfrm>
            <a:off x="428625" y="2651727"/>
            <a:ext cx="3314700" cy="548590"/>
          </a:xfrm>
          <a:prstGeom prst="rect">
            <a:avLst/>
          </a:prstGeom>
          <a:noFill/>
          <a:ln/>
        </p:spPr>
        <p:txBody>
          <a:bodyPr wrap="square" lIns="425196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34" dirty="0">
                <a:solidFill>
                  <a:srgbClr val="E0E0E0"/>
                </a:solidFill>
              </a:rPr>
              <a:t>From the Ground Master 400 Alpha radar to rapid response vehicles, providing cutting-edge deterrence capabilities.</a:t>
            </a:r>
            <a:endParaRPr lang="en-US" sz="834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625" y="3486066"/>
            <a:ext cx="321469" cy="28575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857250" y="3511962"/>
            <a:ext cx="1830084" cy="2339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FFFFFF"/>
                </a:solidFill>
              </a:rPr>
              <a:t>Strategic Partnership</a:t>
            </a:r>
            <a:endParaRPr lang="en-US" sz="1193" dirty="0"/>
          </a:p>
        </p:txBody>
      </p:sp>
      <p:sp>
        <p:nvSpPr>
          <p:cNvPr id="15" name="Text 9"/>
          <p:cNvSpPr/>
          <p:nvPr/>
        </p:nvSpPr>
        <p:spPr>
          <a:xfrm>
            <a:off x="428625" y="3843254"/>
            <a:ext cx="3314700" cy="365727"/>
          </a:xfrm>
          <a:prstGeom prst="rect">
            <a:avLst/>
          </a:prstGeom>
          <a:noFill/>
          <a:ln/>
        </p:spPr>
        <p:txBody>
          <a:bodyPr wrap="square" lIns="425196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34" dirty="0">
                <a:solidFill>
                  <a:srgbClr val="E0E0E0"/>
                </a:solidFill>
              </a:rPr>
              <a:t>Committed to building a secure future for Kenya through technology transfer and long-term support.</a:t>
            </a:r>
            <a:endParaRPr lang="en-US" sz="834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4838" y="1157288"/>
            <a:ext cx="4286250" cy="2286000"/>
          </a:xfrm>
          <a:prstGeom prst="rect">
            <a:avLst/>
          </a:prstGeom>
        </p:spPr>
      </p:pic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3363" y="2914650"/>
            <a:ext cx="2857500" cy="1785938"/>
          </a:xfrm>
          <a:prstGeom prst="rect">
            <a:avLst/>
          </a:prstGeom>
        </p:spPr>
      </p:pic>
      <p:sp>
        <p:nvSpPr>
          <p:cNvPr id="18" name="Shape 10"/>
          <p:cNvSpPr/>
          <p:nvPr/>
        </p:nvSpPr>
        <p:spPr>
          <a:xfrm>
            <a:off x="7532722" y="4007644"/>
            <a:ext cx="1039778" cy="564356"/>
          </a:xfrm>
          <a:prstGeom prst="rect">
            <a:avLst/>
          </a:prstGeom>
          <a:solidFill>
            <a:srgbClr val="000000">
              <a:alpha val="80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Shape 11"/>
          <p:cNvSpPr/>
          <p:nvPr/>
        </p:nvSpPr>
        <p:spPr>
          <a:xfrm>
            <a:off x="7532722" y="4007644"/>
            <a:ext cx="21431" cy="564356"/>
          </a:xfrm>
          <a:prstGeom prst="rect">
            <a:avLst/>
          </a:prstGeom>
          <a:solidFill>
            <a:srgbClr val="D9302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Text 12"/>
          <p:cNvSpPr/>
          <p:nvPr/>
        </p:nvSpPr>
        <p:spPr>
          <a:xfrm>
            <a:off x="7661309" y="4114800"/>
            <a:ext cx="804035" cy="233958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93" b="1" dirty="0">
                <a:solidFill>
                  <a:srgbClr val="FFFFFF"/>
                </a:solidFill>
              </a:rPr>
              <a:t>80+</a:t>
            </a:r>
            <a:endParaRPr lang="en-US" sz="1193" dirty="0"/>
          </a:p>
        </p:txBody>
      </p:sp>
      <p:sp>
        <p:nvSpPr>
          <p:cNvPr id="21" name="Text 13"/>
          <p:cNvSpPr/>
          <p:nvPr/>
        </p:nvSpPr>
        <p:spPr>
          <a:xfrm>
            <a:off x="7661309" y="4348758"/>
            <a:ext cx="804035" cy="11608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621" dirty="0">
                <a:solidFill>
                  <a:srgbClr val="E0E0E0"/>
                </a:solidFill>
              </a:rPr>
              <a:t>Countries Served</a:t>
            </a:r>
            <a:endParaRPr lang="en-US" sz="62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28625" y="357188"/>
            <a:ext cx="8286750" cy="769739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1"/>
          <p:cNvSpPr/>
          <p:nvPr/>
        </p:nvSpPr>
        <p:spPr>
          <a:xfrm>
            <a:off x="428625" y="1119783"/>
            <a:ext cx="8286750" cy="7144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428625" y="357188"/>
            <a:ext cx="8286750" cy="40898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121" b="1" dirty="0">
                <a:solidFill>
                  <a:srgbClr val="D93025"/>
                </a:solidFill>
              </a:rPr>
              <a:t>Best Practices in Border Deterrence</a:t>
            </a:r>
            <a:endParaRPr lang="en-US" sz="2121" dirty="0"/>
          </a:p>
        </p:txBody>
      </p:sp>
      <p:sp>
        <p:nvSpPr>
          <p:cNvPr id="6" name="Text 3"/>
          <p:cNvSpPr/>
          <p:nvPr/>
        </p:nvSpPr>
        <p:spPr>
          <a:xfrm>
            <a:off x="428625" y="801886"/>
            <a:ext cx="8286750" cy="17502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85" b="1" kern="0" spc="1" dirty="0">
                <a:solidFill>
                  <a:srgbClr val="E0E0E0"/>
                </a:solidFill>
              </a:rPr>
              <a:t>A Proactive Approach</a:t>
            </a:r>
            <a:endParaRPr lang="en-US" sz="885" dirty="0"/>
          </a:p>
        </p:txBody>
      </p:sp>
      <p:sp>
        <p:nvSpPr>
          <p:cNvPr id="7" name="Shape 4"/>
          <p:cNvSpPr/>
          <p:nvPr/>
        </p:nvSpPr>
        <p:spPr>
          <a:xfrm>
            <a:off x="350044" y="1728788"/>
            <a:ext cx="3300413" cy="2300288"/>
          </a:xfrm>
          <a:prstGeom prst="rect">
            <a:avLst/>
          </a:prstGeom>
          <a:solidFill>
            <a:srgbClr val="000000">
              <a:alpha val="30000"/>
            </a:srgbClr>
          </a:solidFill>
          <a:ln w="9144">
            <a:solidFill>
              <a:srgbClr val="FFFFFF">
                <a:alpha val="2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1807369"/>
            <a:ext cx="3143250" cy="2143125"/>
          </a:xfrm>
          <a:prstGeom prst="rect">
            <a:avLst/>
          </a:prstGeom>
        </p:spPr>
      </p:pic>
      <p:sp>
        <p:nvSpPr>
          <p:cNvPr id="9" name="Shape 5"/>
          <p:cNvSpPr/>
          <p:nvPr/>
        </p:nvSpPr>
        <p:spPr>
          <a:xfrm>
            <a:off x="428625" y="1807369"/>
            <a:ext cx="3143250" cy="2143125"/>
          </a:xfrm>
          <a:prstGeom prst="rect">
            <a:avLst/>
          </a:prstGeom>
          <a:solidFill>
            <a:srgbClr val="000000">
              <a:alpha val="0"/>
            </a:srgbClr>
          </a:solidFill>
          <a:ln w="9144">
            <a:solidFill>
              <a:srgbClr val="D93025">
                <a:alpha val="3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6"/>
          <p:cNvSpPr/>
          <p:nvPr/>
        </p:nvSpPr>
        <p:spPr>
          <a:xfrm>
            <a:off x="382191" y="4129088"/>
            <a:ext cx="3236119" cy="135731"/>
          </a:xfrm>
          <a:prstGeom prst="rect">
            <a:avLst/>
          </a:prstGeom>
          <a:noFill/>
          <a:ln/>
        </p:spPr>
        <p:txBody>
          <a:bodyPr wrap="none" lIns="85090" tIns="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683" b="1" kern="0" spc="1" dirty="0">
                <a:solidFill>
                  <a:srgbClr val="D93025"/>
                </a:solidFill>
              </a:rPr>
              <a:t>System Status: Active Monitoring</a:t>
            </a:r>
            <a:endParaRPr lang="en-US" sz="683" dirty="0"/>
          </a:p>
        </p:txBody>
      </p:sp>
      <p:sp>
        <p:nvSpPr>
          <p:cNvPr id="11" name="Shape 7"/>
          <p:cNvSpPr/>
          <p:nvPr/>
        </p:nvSpPr>
        <p:spPr>
          <a:xfrm>
            <a:off x="4000500" y="2100263"/>
            <a:ext cx="301405" cy="21431"/>
          </a:xfrm>
          <a:prstGeom prst="rect">
            <a:avLst/>
          </a:prstGeom>
          <a:solidFill>
            <a:srgbClr val="D9302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8"/>
          <p:cNvSpPr/>
          <p:nvPr/>
        </p:nvSpPr>
        <p:spPr>
          <a:xfrm>
            <a:off x="4000500" y="1864519"/>
            <a:ext cx="301433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808" b="1" dirty="0">
                <a:solidFill>
                  <a:srgbClr val="FFFFFF">
                    <a:alpha val="10000"/>
                  </a:srgbClr>
                </a:solidFill>
              </a:rPr>
              <a:t>01</a:t>
            </a:r>
            <a:endParaRPr lang="en-US" sz="1808" dirty="0"/>
          </a:p>
        </p:txBody>
      </p:sp>
      <p:sp>
        <p:nvSpPr>
          <p:cNvPr id="13" name="Text 9"/>
          <p:cNvSpPr/>
          <p:nvPr/>
        </p:nvSpPr>
        <p:spPr>
          <a:xfrm>
            <a:off x="4444808" y="1864519"/>
            <a:ext cx="4270567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FFFFFF"/>
                </a:solidFill>
              </a:rPr>
              <a:t>Intelligence-led Operations</a:t>
            </a:r>
            <a:endParaRPr lang="en-US" sz="1090" dirty="0"/>
          </a:p>
        </p:txBody>
      </p:sp>
      <p:sp>
        <p:nvSpPr>
          <p:cNvPr id="14" name="Text 10"/>
          <p:cNvSpPr/>
          <p:nvPr/>
        </p:nvSpPr>
        <p:spPr>
          <a:xfrm>
            <a:off x="4444808" y="2135981"/>
            <a:ext cx="4270567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34" dirty="0">
                <a:solidFill>
                  <a:srgbClr val="E0E0E0"/>
                </a:solidFill>
              </a:rPr>
              <a:t>Leveraging advanced data analytics and biometrics to anticipate threats before they reach the border, shifting from reactive to proactive security.</a:t>
            </a:r>
            <a:endParaRPr lang="en-US" sz="834" dirty="0"/>
          </a:p>
        </p:txBody>
      </p:sp>
      <p:sp>
        <p:nvSpPr>
          <p:cNvPr id="15" name="Shape 11"/>
          <p:cNvSpPr/>
          <p:nvPr/>
        </p:nvSpPr>
        <p:spPr>
          <a:xfrm>
            <a:off x="4000500" y="2928938"/>
            <a:ext cx="301405" cy="21431"/>
          </a:xfrm>
          <a:prstGeom prst="rect">
            <a:avLst/>
          </a:prstGeom>
          <a:solidFill>
            <a:srgbClr val="D9302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2"/>
          <p:cNvSpPr/>
          <p:nvPr/>
        </p:nvSpPr>
        <p:spPr>
          <a:xfrm>
            <a:off x="4000500" y="2693194"/>
            <a:ext cx="301433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808" b="1" dirty="0">
                <a:solidFill>
                  <a:srgbClr val="FFFFFF">
                    <a:alpha val="10000"/>
                  </a:srgbClr>
                </a:solidFill>
              </a:rPr>
              <a:t>02</a:t>
            </a:r>
            <a:endParaRPr lang="en-US" sz="1808" dirty="0"/>
          </a:p>
        </p:txBody>
      </p:sp>
      <p:sp>
        <p:nvSpPr>
          <p:cNvPr id="17" name="Text 13"/>
          <p:cNvSpPr/>
          <p:nvPr/>
        </p:nvSpPr>
        <p:spPr>
          <a:xfrm>
            <a:off x="4444808" y="2693194"/>
            <a:ext cx="4270567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FFFFFF"/>
                </a:solidFill>
              </a:rPr>
              <a:t>Visible Presence</a:t>
            </a:r>
            <a:endParaRPr lang="en-US" sz="1090" dirty="0"/>
          </a:p>
        </p:txBody>
      </p:sp>
      <p:sp>
        <p:nvSpPr>
          <p:cNvPr id="18" name="Text 14"/>
          <p:cNvSpPr/>
          <p:nvPr/>
        </p:nvSpPr>
        <p:spPr>
          <a:xfrm>
            <a:off x="4444808" y="2964656"/>
            <a:ext cx="4270567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34" dirty="0">
                <a:solidFill>
                  <a:srgbClr val="E0E0E0"/>
                </a:solidFill>
              </a:rPr>
              <a:t>Strategically deploying robust physical and technological assets to create a psychological barrier that discourages illegal activity.</a:t>
            </a:r>
            <a:endParaRPr lang="en-US" sz="834" dirty="0"/>
          </a:p>
        </p:txBody>
      </p:sp>
      <p:sp>
        <p:nvSpPr>
          <p:cNvPr id="19" name="Shape 15"/>
          <p:cNvSpPr/>
          <p:nvPr/>
        </p:nvSpPr>
        <p:spPr>
          <a:xfrm>
            <a:off x="4000500" y="3757613"/>
            <a:ext cx="301405" cy="21431"/>
          </a:xfrm>
          <a:prstGeom prst="rect">
            <a:avLst/>
          </a:prstGeom>
          <a:solidFill>
            <a:srgbClr val="D9302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Text 16"/>
          <p:cNvSpPr/>
          <p:nvPr/>
        </p:nvSpPr>
        <p:spPr>
          <a:xfrm>
            <a:off x="4000500" y="3521869"/>
            <a:ext cx="301433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808" b="1" dirty="0">
                <a:solidFill>
                  <a:srgbClr val="FFFFFF">
                    <a:alpha val="10000"/>
                  </a:srgbClr>
                </a:solidFill>
              </a:rPr>
              <a:t>03</a:t>
            </a:r>
            <a:endParaRPr lang="en-US" sz="1808" dirty="0"/>
          </a:p>
        </p:txBody>
      </p:sp>
      <p:sp>
        <p:nvSpPr>
          <p:cNvPr id="21" name="Text 17"/>
          <p:cNvSpPr/>
          <p:nvPr/>
        </p:nvSpPr>
        <p:spPr>
          <a:xfrm>
            <a:off x="4444808" y="3521869"/>
            <a:ext cx="4270567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90" b="1" dirty="0">
                <a:solidFill>
                  <a:srgbClr val="FFFFFF"/>
                </a:solidFill>
              </a:rPr>
              <a:t>Community Engagement</a:t>
            </a:r>
            <a:endParaRPr lang="en-US" sz="1090" dirty="0"/>
          </a:p>
        </p:txBody>
      </p:sp>
      <p:sp>
        <p:nvSpPr>
          <p:cNvPr id="22" name="Text 18"/>
          <p:cNvSpPr/>
          <p:nvPr/>
        </p:nvSpPr>
        <p:spPr>
          <a:xfrm>
            <a:off x="4444808" y="3793331"/>
            <a:ext cx="4270567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34" dirty="0">
                <a:solidFill>
                  <a:srgbClr val="E0E0E0"/>
                </a:solidFill>
              </a:rPr>
              <a:t>Building trust and cooperation with border communities to enhance intelligence gathering and foster a shared security environment.</a:t>
            </a:r>
            <a:endParaRPr lang="en-US" sz="834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4150519" cy="514350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1"/>
          <p:cNvSpPr/>
          <p:nvPr/>
        </p:nvSpPr>
        <p:spPr>
          <a:xfrm>
            <a:off x="4136231" y="0"/>
            <a:ext cx="14288" cy="5143500"/>
          </a:xfrm>
          <a:prstGeom prst="rect">
            <a:avLst/>
          </a:prstGeom>
          <a:solidFill>
            <a:srgbClr val="D9302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>
            <a:off x="0" y="0"/>
            <a:ext cx="4143375" cy="514350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85750" y="4371975"/>
            <a:ext cx="2087594" cy="485775"/>
          </a:xfrm>
          <a:prstGeom prst="rect">
            <a:avLst/>
          </a:prstGeom>
          <a:noFill/>
          <a:ln/>
        </p:spPr>
        <p:txBody>
          <a:bodyPr wrap="square" lIns="0" tIns="85090" rIns="0" bIns="0" rtlCol="0" anchor="t">
            <a:spAutoFit/>
          </a:bodyPr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683" b="1" kern="0" spc="1" dirty="0">
                <a:solidFill>
                  <a:srgbClr val="D93025"/>
                </a:solidFill>
              </a:rPr>
              <a:t>SYSTEM: GROUND MASTER 400 ALPHA
 RANGE: 515KM
 TYPE: 3D LONG-RANGE RADAR</a:t>
            </a:r>
            <a:endParaRPr lang="en-US" sz="683" dirty="0"/>
          </a:p>
        </p:txBody>
      </p:sp>
      <p:sp>
        <p:nvSpPr>
          <p:cNvPr id="7" name="Text 3"/>
          <p:cNvSpPr/>
          <p:nvPr/>
        </p:nvSpPr>
        <p:spPr>
          <a:xfrm>
            <a:off x="4786313" y="867073"/>
            <a:ext cx="3929063" cy="17502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85" b="1" kern="0" spc="2" dirty="0">
                <a:solidFill>
                  <a:srgbClr val="D93025"/>
                </a:solidFill>
              </a:rPr>
              <a:t>Core Technology</a:t>
            </a:r>
            <a:endParaRPr lang="en-US" sz="885" dirty="0"/>
          </a:p>
        </p:txBody>
      </p:sp>
      <p:sp>
        <p:nvSpPr>
          <p:cNvPr id="8" name="Text 4"/>
          <p:cNvSpPr/>
          <p:nvPr/>
        </p:nvSpPr>
        <p:spPr>
          <a:xfrm>
            <a:off x="4786313" y="1077813"/>
            <a:ext cx="3929063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16" b="1" dirty="0">
                <a:solidFill>
                  <a:srgbClr val="FFFFFF"/>
                </a:solidFill>
              </a:rPr>
              <a:t>Surveillance &amp;
Early Warning</a:t>
            </a:r>
            <a:endParaRPr lang="en-US" sz="2016" dirty="0"/>
          </a:p>
        </p:txBody>
      </p:sp>
      <p:sp>
        <p:nvSpPr>
          <p:cNvPr id="9" name="Shape 5"/>
          <p:cNvSpPr/>
          <p:nvPr/>
        </p:nvSpPr>
        <p:spPr>
          <a:xfrm>
            <a:off x="4572000" y="2063651"/>
            <a:ext cx="371475" cy="371475"/>
          </a:xfrm>
          <a:prstGeom prst="rect">
            <a:avLst/>
          </a:prstGeom>
          <a:solidFill>
            <a:srgbClr val="D93025">
              <a:alpha val="10000"/>
            </a:srgbClr>
          </a:solidFill>
          <a:ln w="9144">
            <a:solidFill>
              <a:srgbClr val="D9302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153" y="2156520"/>
            <a:ext cx="192881" cy="17145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5072063" y="2063651"/>
            <a:ext cx="3643313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FFFFFF"/>
                </a:solidFill>
              </a:rPr>
              <a:t>Ground Master 400 Series</a:t>
            </a:r>
            <a:endParaRPr lang="en-US" sz="987" dirty="0"/>
          </a:p>
        </p:txBody>
      </p:sp>
      <p:sp>
        <p:nvSpPr>
          <p:cNvPr id="12" name="Text 7"/>
          <p:cNvSpPr/>
          <p:nvPr/>
        </p:nvSpPr>
        <p:spPr>
          <a:xfrm>
            <a:off x="5072063" y="2315468"/>
            <a:ext cx="3643313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34" dirty="0">
                <a:solidFill>
                  <a:srgbClr val="E0E0E0"/>
                </a:solidFill>
              </a:rPr>
              <a:t>Long-range 3D air surveillance radars capable of detecting threats from very high to very low altitudes.</a:t>
            </a:r>
            <a:endParaRPr lang="en-US" sz="834" dirty="0"/>
          </a:p>
        </p:txBody>
      </p:sp>
      <p:sp>
        <p:nvSpPr>
          <p:cNvPr id="13" name="Shape 8"/>
          <p:cNvSpPr/>
          <p:nvPr/>
        </p:nvSpPr>
        <p:spPr>
          <a:xfrm>
            <a:off x="4572000" y="2872680"/>
            <a:ext cx="371475" cy="371475"/>
          </a:xfrm>
          <a:prstGeom prst="rect">
            <a:avLst/>
          </a:prstGeom>
          <a:solidFill>
            <a:srgbClr val="D93025">
              <a:alpha val="10000"/>
            </a:srgbClr>
          </a:solidFill>
          <a:ln w="9144">
            <a:solidFill>
              <a:srgbClr val="D9302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4153" y="2965549"/>
            <a:ext cx="192881" cy="171450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5072063" y="2872680"/>
            <a:ext cx="3643313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FFFFFF"/>
                </a:solidFill>
              </a:rPr>
              <a:t>Coastal &amp; Border Radars</a:t>
            </a:r>
            <a:endParaRPr lang="en-US" sz="987" dirty="0"/>
          </a:p>
        </p:txBody>
      </p:sp>
      <p:sp>
        <p:nvSpPr>
          <p:cNvPr id="16" name="Text 10"/>
          <p:cNvSpPr/>
          <p:nvPr/>
        </p:nvSpPr>
        <p:spPr>
          <a:xfrm>
            <a:off x="5072063" y="3124498"/>
            <a:ext cx="3643313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34" dirty="0">
                <a:solidFill>
                  <a:srgbClr val="E0E0E0"/>
                </a:solidFill>
              </a:rPr>
              <a:t>Gap-filling coverage for surface and low-level threats, ensuring comprehensive perimeter security.</a:t>
            </a:r>
            <a:endParaRPr lang="en-US" sz="834" dirty="0"/>
          </a:p>
        </p:txBody>
      </p:sp>
      <p:sp>
        <p:nvSpPr>
          <p:cNvPr id="17" name="Shape 11"/>
          <p:cNvSpPr/>
          <p:nvPr/>
        </p:nvSpPr>
        <p:spPr>
          <a:xfrm>
            <a:off x="4572000" y="3681710"/>
            <a:ext cx="371475" cy="371475"/>
          </a:xfrm>
          <a:prstGeom prst="rect">
            <a:avLst/>
          </a:prstGeom>
          <a:solidFill>
            <a:srgbClr val="D93025">
              <a:alpha val="10000"/>
            </a:srgbClr>
          </a:solidFill>
          <a:ln w="9144">
            <a:solidFill>
              <a:srgbClr val="D9302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4869" y="3774579"/>
            <a:ext cx="171450" cy="171450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5072063" y="3681710"/>
            <a:ext cx="3643313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FFFFFF"/>
                </a:solidFill>
              </a:rPr>
              <a:t>Satellite Surveillance</a:t>
            </a:r>
            <a:endParaRPr lang="en-US" sz="987" dirty="0"/>
          </a:p>
        </p:txBody>
      </p:sp>
      <p:sp>
        <p:nvSpPr>
          <p:cNvPr id="20" name="Text 13"/>
          <p:cNvSpPr/>
          <p:nvPr/>
        </p:nvSpPr>
        <p:spPr>
          <a:xfrm>
            <a:off x="5072063" y="3933527"/>
            <a:ext cx="3643313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34" dirty="0">
                <a:solidFill>
                  <a:srgbClr val="E0E0E0"/>
                </a:solidFill>
              </a:rPr>
              <a:t>Strategic partnership with Telespazio for space-based monitoring and wide-area intelligence.</a:t>
            </a:r>
            <a:endParaRPr lang="en-US" sz="834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28625" y="357188"/>
            <a:ext cx="6852084" cy="560784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1"/>
          <p:cNvSpPr/>
          <p:nvPr/>
        </p:nvSpPr>
        <p:spPr>
          <a:xfrm>
            <a:off x="428625" y="357188"/>
            <a:ext cx="35719" cy="560784"/>
          </a:xfrm>
          <a:prstGeom prst="rect">
            <a:avLst/>
          </a:prstGeom>
          <a:solidFill>
            <a:srgbClr val="D9302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571500" y="357188"/>
            <a:ext cx="6673490" cy="35004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808" b="1" kern="0" spc="1" dirty="0">
                <a:solidFill>
                  <a:srgbClr val="D93025"/>
                </a:solidFill>
              </a:rPr>
              <a:t>Core Technology: Unmanned Aerial Systems</a:t>
            </a:r>
            <a:endParaRPr lang="en-US" sz="1808" dirty="0"/>
          </a:p>
        </p:txBody>
      </p:sp>
      <p:sp>
        <p:nvSpPr>
          <p:cNvPr id="6" name="Text 3"/>
          <p:cNvSpPr/>
          <p:nvPr/>
        </p:nvSpPr>
        <p:spPr>
          <a:xfrm>
            <a:off x="571500" y="742950"/>
            <a:ext cx="6673490" cy="17502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42" dirty="0">
                <a:solidFill>
                  <a:srgbClr val="E0E0E0"/>
                </a:solidFill>
              </a:rPr>
              <a:t>Persistent Surveillance &amp; Rapid Response</a:t>
            </a:r>
            <a:endParaRPr lang="en-US" sz="942" dirty="0"/>
          </a:p>
        </p:txBody>
      </p:sp>
      <p:sp>
        <p:nvSpPr>
          <p:cNvPr id="7" name="Shape 4"/>
          <p:cNvSpPr/>
          <p:nvPr/>
        </p:nvSpPr>
        <p:spPr>
          <a:xfrm>
            <a:off x="428625" y="1115318"/>
            <a:ext cx="3314700" cy="959048"/>
          </a:xfrm>
          <a:prstGeom prst="rect">
            <a:avLst/>
          </a:prstGeom>
          <a:solidFill>
            <a:srgbClr val="FFFFFF">
              <a:alpha val="5000"/>
            </a:srgbClr>
          </a:solidFill>
          <a:ln w="9144">
            <a:solidFill>
              <a:srgbClr val="FFFFFF">
                <a:alpha val="1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5"/>
          <p:cNvSpPr/>
          <p:nvPr/>
        </p:nvSpPr>
        <p:spPr>
          <a:xfrm>
            <a:off x="428625" y="1122462"/>
            <a:ext cx="28575" cy="944761"/>
          </a:xfrm>
          <a:prstGeom prst="rect">
            <a:avLst/>
          </a:prstGeom>
          <a:solidFill>
            <a:srgbClr val="D9302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19" y="1326952"/>
            <a:ext cx="160734" cy="14287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39391" y="1301055"/>
            <a:ext cx="1636086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FFFFFF"/>
                </a:solidFill>
              </a:rPr>
              <a:t>Persistent Surveillance</a:t>
            </a:r>
            <a:endParaRPr lang="en-US" sz="987" dirty="0"/>
          </a:p>
        </p:txBody>
      </p:sp>
      <p:sp>
        <p:nvSpPr>
          <p:cNvPr id="11" name="Text 7"/>
          <p:cNvSpPr/>
          <p:nvPr/>
        </p:nvSpPr>
        <p:spPr>
          <a:xfrm>
            <a:off x="607219" y="1567160"/>
            <a:ext cx="2957513" cy="3214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780" dirty="0">
                <a:solidFill>
                  <a:srgbClr val="E0E0E0"/>
                </a:solidFill>
              </a:rPr>
              <a:t>24/7 aerial monitoring of vast and inaccessible border regions, ensuring no blind spots in the security net.</a:t>
            </a:r>
            <a:endParaRPr lang="en-US" sz="780" dirty="0"/>
          </a:p>
        </p:txBody>
      </p:sp>
      <p:sp>
        <p:nvSpPr>
          <p:cNvPr id="12" name="Shape 8"/>
          <p:cNvSpPr/>
          <p:nvPr/>
        </p:nvSpPr>
        <p:spPr>
          <a:xfrm>
            <a:off x="428625" y="2210098"/>
            <a:ext cx="3314700" cy="1119783"/>
          </a:xfrm>
          <a:prstGeom prst="rect">
            <a:avLst/>
          </a:prstGeom>
          <a:solidFill>
            <a:srgbClr val="FFFFFF">
              <a:alpha val="5000"/>
            </a:srgbClr>
          </a:solidFill>
          <a:ln w="9144">
            <a:solidFill>
              <a:srgbClr val="FFFFFF">
                <a:alpha val="1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Shape 9"/>
          <p:cNvSpPr/>
          <p:nvPr/>
        </p:nvSpPr>
        <p:spPr>
          <a:xfrm>
            <a:off x="428625" y="2217241"/>
            <a:ext cx="28575" cy="1105495"/>
          </a:xfrm>
          <a:prstGeom prst="rect">
            <a:avLst/>
          </a:prstGeom>
          <a:solidFill>
            <a:srgbClr val="D9302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219" y="2421731"/>
            <a:ext cx="142875" cy="142875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821531" y="2395835"/>
            <a:ext cx="1715365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FFFFFF"/>
                </a:solidFill>
              </a:rPr>
              <a:t>Tactical Reconnaissance</a:t>
            </a:r>
            <a:endParaRPr lang="en-US" sz="987" dirty="0"/>
          </a:p>
        </p:txBody>
      </p:sp>
      <p:sp>
        <p:nvSpPr>
          <p:cNvPr id="16" name="Text 11"/>
          <p:cNvSpPr/>
          <p:nvPr/>
        </p:nvSpPr>
        <p:spPr>
          <a:xfrm>
            <a:off x="607219" y="2661940"/>
            <a:ext cx="2957513" cy="48220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780" dirty="0">
                <a:solidFill>
                  <a:srgbClr val="E0E0E0"/>
                </a:solidFill>
              </a:rPr>
              <a:t>High-resolution optical and thermal imaging for precise target acquisition and identification in all weather conditions.</a:t>
            </a:r>
            <a:endParaRPr lang="en-US" sz="780" dirty="0"/>
          </a:p>
        </p:txBody>
      </p:sp>
      <p:sp>
        <p:nvSpPr>
          <p:cNvPr id="17" name="Shape 12"/>
          <p:cNvSpPr/>
          <p:nvPr/>
        </p:nvSpPr>
        <p:spPr>
          <a:xfrm>
            <a:off x="428625" y="3465612"/>
            <a:ext cx="3314700" cy="1119783"/>
          </a:xfrm>
          <a:prstGeom prst="rect">
            <a:avLst/>
          </a:prstGeom>
          <a:solidFill>
            <a:srgbClr val="FFFFFF">
              <a:alpha val="5000"/>
            </a:srgbClr>
          </a:solidFill>
          <a:ln w="9144">
            <a:solidFill>
              <a:srgbClr val="FFFFFF">
                <a:alpha val="1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Shape 13"/>
          <p:cNvSpPr/>
          <p:nvPr/>
        </p:nvSpPr>
        <p:spPr>
          <a:xfrm>
            <a:off x="428625" y="3472755"/>
            <a:ext cx="28575" cy="1105495"/>
          </a:xfrm>
          <a:prstGeom prst="rect">
            <a:avLst/>
          </a:prstGeom>
          <a:solidFill>
            <a:srgbClr val="D9302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219" y="3677245"/>
            <a:ext cx="178594" cy="142875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857250" y="3651349"/>
            <a:ext cx="1087999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FFFFFF"/>
                </a:solidFill>
              </a:rPr>
              <a:t>C4I Integration</a:t>
            </a:r>
            <a:endParaRPr lang="en-US" sz="987" dirty="0"/>
          </a:p>
        </p:txBody>
      </p:sp>
      <p:sp>
        <p:nvSpPr>
          <p:cNvPr id="21" name="Text 15"/>
          <p:cNvSpPr/>
          <p:nvPr/>
        </p:nvSpPr>
        <p:spPr>
          <a:xfrm>
            <a:off x="607219" y="3917454"/>
            <a:ext cx="2957513" cy="48220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780" dirty="0">
                <a:solidFill>
                  <a:srgbClr val="E0E0E0"/>
                </a:solidFill>
              </a:rPr>
              <a:t>Seamless real-time data transmission to Command &amp; Control centers for immediate threat assessment and response.</a:t>
            </a:r>
            <a:endParaRPr lang="en-US" sz="780" dirty="0"/>
          </a:p>
        </p:txBody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6219" y="1150144"/>
            <a:ext cx="4686300" cy="1700213"/>
          </a:xfrm>
          <a:prstGeom prst="rect">
            <a:avLst/>
          </a:prstGeom>
        </p:spPr>
      </p:pic>
      <p:sp>
        <p:nvSpPr>
          <p:cNvPr id="23" name="Shape 16"/>
          <p:cNvSpPr/>
          <p:nvPr/>
        </p:nvSpPr>
        <p:spPr>
          <a:xfrm>
            <a:off x="7695521" y="2609255"/>
            <a:ext cx="955560" cy="169664"/>
          </a:xfrm>
          <a:prstGeom prst="rect">
            <a:avLst/>
          </a:prstGeom>
          <a:solidFill>
            <a:srgbClr val="000000">
              <a:alpha val="70000"/>
            </a:srgbClr>
          </a:solidFill>
          <a:ln w="9144">
            <a:solidFill>
              <a:srgbClr val="D9302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 17"/>
          <p:cNvSpPr/>
          <p:nvPr/>
        </p:nvSpPr>
        <p:spPr>
          <a:xfrm>
            <a:off x="7695521" y="2609255"/>
            <a:ext cx="955560" cy="169664"/>
          </a:xfrm>
          <a:prstGeom prst="rect">
            <a:avLst/>
          </a:prstGeom>
          <a:noFill/>
          <a:ln/>
        </p:spPr>
        <p:txBody>
          <a:bodyPr wrap="square" lIns="68072" tIns="34036" rIns="68072" bIns="34036" rtlCol="0" anchor="t">
            <a:spAutoFit/>
          </a:bodyPr>
          <a:lstStyle/>
          <a:p>
            <a:pPr marL="0" indent="0" algn="l">
              <a:lnSpc>
                <a:spcPts val="700"/>
              </a:lnSpc>
              <a:buNone/>
            </a:pPr>
            <a:r>
              <a:rPr lang="en-US" sz="485" b="1" dirty="0">
                <a:solidFill>
                  <a:srgbClr val="D93025"/>
                </a:solidFill>
              </a:rPr>
              <a:t>Aerial Asset // Active</a:t>
            </a:r>
            <a:endParaRPr lang="en-US" sz="485" dirty="0"/>
          </a:p>
        </p:txBody>
      </p:sp>
      <p:pic>
        <p:nvPicPr>
          <p:cNvPr id="2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6219" y="3007519"/>
            <a:ext cx="4686300" cy="1700213"/>
          </a:xfrm>
          <a:prstGeom prst="rect">
            <a:avLst/>
          </a:prstGeom>
        </p:spPr>
      </p:pic>
      <p:sp>
        <p:nvSpPr>
          <p:cNvPr id="26" name="Shape 18"/>
          <p:cNvSpPr/>
          <p:nvPr/>
        </p:nvSpPr>
        <p:spPr>
          <a:xfrm>
            <a:off x="7786520" y="4466630"/>
            <a:ext cx="864561" cy="169664"/>
          </a:xfrm>
          <a:prstGeom prst="rect">
            <a:avLst/>
          </a:prstGeom>
          <a:solidFill>
            <a:srgbClr val="000000">
              <a:alpha val="70000"/>
            </a:srgbClr>
          </a:solidFill>
          <a:ln w="9144">
            <a:solidFill>
              <a:srgbClr val="D9302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Text 19"/>
          <p:cNvSpPr/>
          <p:nvPr/>
        </p:nvSpPr>
        <p:spPr>
          <a:xfrm>
            <a:off x="7786520" y="4466630"/>
            <a:ext cx="864561" cy="169664"/>
          </a:xfrm>
          <a:prstGeom prst="rect">
            <a:avLst/>
          </a:prstGeom>
          <a:noFill/>
          <a:ln/>
        </p:spPr>
        <p:txBody>
          <a:bodyPr wrap="square" lIns="68072" tIns="34036" rIns="68072" bIns="34036" rtlCol="0" anchor="t">
            <a:spAutoFit/>
          </a:bodyPr>
          <a:lstStyle/>
          <a:p>
            <a:pPr marL="0" indent="0" algn="l">
              <a:lnSpc>
                <a:spcPts val="700"/>
              </a:lnSpc>
              <a:buNone/>
            </a:pPr>
            <a:r>
              <a:rPr lang="en-US" sz="485" b="1" dirty="0">
                <a:solidFill>
                  <a:srgbClr val="D93025"/>
                </a:solidFill>
              </a:rPr>
              <a:t>Deployment Ready</a:t>
            </a:r>
            <a:endParaRPr lang="en-US" sz="485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28625" y="357188"/>
            <a:ext cx="4620471" cy="560784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1"/>
          <p:cNvSpPr/>
          <p:nvPr/>
        </p:nvSpPr>
        <p:spPr>
          <a:xfrm>
            <a:off x="428625" y="357188"/>
            <a:ext cx="35719" cy="560784"/>
          </a:xfrm>
          <a:prstGeom prst="rect">
            <a:avLst/>
          </a:prstGeom>
          <a:solidFill>
            <a:srgbClr val="D9302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571500" y="357188"/>
            <a:ext cx="4441878" cy="350044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808" b="1" kern="0" spc="1" dirty="0">
                <a:solidFill>
                  <a:srgbClr val="D93025"/>
                </a:solidFill>
              </a:rPr>
              <a:t>Core Technology: C4I Systems</a:t>
            </a:r>
            <a:endParaRPr lang="en-US" sz="1808" dirty="0"/>
          </a:p>
        </p:txBody>
      </p:sp>
      <p:sp>
        <p:nvSpPr>
          <p:cNvPr id="6" name="Text 3"/>
          <p:cNvSpPr/>
          <p:nvPr/>
        </p:nvSpPr>
        <p:spPr>
          <a:xfrm>
            <a:off x="571500" y="742950"/>
            <a:ext cx="4441878" cy="17502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42" dirty="0">
                <a:solidFill>
                  <a:srgbClr val="E0E0E0"/>
                </a:solidFill>
              </a:rPr>
              <a:t>Command, Control, Communications, Computers, &amp; Intelligence</a:t>
            </a:r>
            <a:endParaRPr lang="en-US" sz="942" dirty="0"/>
          </a:p>
        </p:txBody>
      </p:sp>
      <p:sp>
        <p:nvSpPr>
          <p:cNvPr id="7" name="Shape 4"/>
          <p:cNvSpPr/>
          <p:nvPr/>
        </p:nvSpPr>
        <p:spPr>
          <a:xfrm>
            <a:off x="428625" y="1226046"/>
            <a:ext cx="3571875" cy="944761"/>
          </a:xfrm>
          <a:prstGeom prst="rect">
            <a:avLst/>
          </a:prstGeom>
          <a:solidFill>
            <a:srgbClr val="FFFFFF">
              <a:alpha val="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5"/>
          <p:cNvSpPr/>
          <p:nvPr/>
        </p:nvSpPr>
        <p:spPr>
          <a:xfrm>
            <a:off x="428625" y="1226046"/>
            <a:ext cx="14288" cy="94476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6"/>
          <p:cNvSpPr/>
          <p:nvPr/>
        </p:nvSpPr>
        <p:spPr>
          <a:xfrm>
            <a:off x="414338" y="1226046"/>
            <a:ext cx="14288" cy="944761"/>
          </a:xfrm>
          <a:prstGeom prst="rect">
            <a:avLst/>
          </a:prstGeom>
          <a:solidFill>
            <a:srgbClr val="D9302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19" y="1430536"/>
            <a:ext cx="171450" cy="142875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885825" y="1404640"/>
            <a:ext cx="1718239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FFFFFF"/>
                </a:solidFill>
              </a:rPr>
              <a:t>Integrated Command</a:t>
            </a:r>
            <a:endParaRPr lang="en-US" sz="987" dirty="0"/>
          </a:p>
        </p:txBody>
      </p:sp>
      <p:sp>
        <p:nvSpPr>
          <p:cNvPr id="12" name="Text 8"/>
          <p:cNvSpPr/>
          <p:nvPr/>
        </p:nvSpPr>
        <p:spPr>
          <a:xfrm>
            <a:off x="885825" y="1670745"/>
            <a:ext cx="2936081" cy="3214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780" dirty="0">
                <a:solidFill>
                  <a:srgbClr val="B0B0B0"/>
                </a:solidFill>
              </a:rPr>
              <a:t>Centralized decision-making hubs connecting all border assets for unified operational control.</a:t>
            </a:r>
            <a:endParaRPr lang="en-US" sz="780" dirty="0"/>
          </a:p>
        </p:txBody>
      </p:sp>
      <p:sp>
        <p:nvSpPr>
          <p:cNvPr id="13" name="Shape 9"/>
          <p:cNvSpPr/>
          <p:nvPr/>
        </p:nvSpPr>
        <p:spPr>
          <a:xfrm>
            <a:off x="428625" y="2456557"/>
            <a:ext cx="3571875" cy="944761"/>
          </a:xfrm>
          <a:prstGeom prst="rect">
            <a:avLst/>
          </a:prstGeom>
          <a:solidFill>
            <a:srgbClr val="FFFFFF">
              <a:alpha val="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Shape 10"/>
          <p:cNvSpPr/>
          <p:nvPr/>
        </p:nvSpPr>
        <p:spPr>
          <a:xfrm>
            <a:off x="428625" y="2456557"/>
            <a:ext cx="14288" cy="94476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219" y="2661047"/>
            <a:ext cx="171450" cy="142875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885825" y="2635151"/>
            <a:ext cx="1946839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FFFFFF"/>
                </a:solidFill>
              </a:rPr>
              <a:t>Secure Communications</a:t>
            </a:r>
            <a:endParaRPr lang="en-US" sz="987" dirty="0"/>
          </a:p>
        </p:txBody>
      </p:sp>
      <p:sp>
        <p:nvSpPr>
          <p:cNvPr id="17" name="Text 12"/>
          <p:cNvSpPr/>
          <p:nvPr/>
        </p:nvSpPr>
        <p:spPr>
          <a:xfrm>
            <a:off x="885825" y="2901255"/>
            <a:ext cx="2936081" cy="3214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780" dirty="0">
                <a:solidFill>
                  <a:srgbClr val="B0B0B0"/>
                </a:solidFill>
              </a:rPr>
              <a:t>Encrypted, resilient networks ensuring continuous data flow between field units and HQ.</a:t>
            </a:r>
            <a:endParaRPr lang="en-US" sz="780" dirty="0"/>
          </a:p>
        </p:txBody>
      </p:sp>
      <p:sp>
        <p:nvSpPr>
          <p:cNvPr id="18" name="Shape 13"/>
          <p:cNvSpPr/>
          <p:nvPr/>
        </p:nvSpPr>
        <p:spPr>
          <a:xfrm>
            <a:off x="428625" y="3687068"/>
            <a:ext cx="3571875" cy="944761"/>
          </a:xfrm>
          <a:prstGeom prst="rect">
            <a:avLst/>
          </a:prstGeom>
          <a:solidFill>
            <a:srgbClr val="FFFFFF">
              <a:alpha val="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Shape 14"/>
          <p:cNvSpPr/>
          <p:nvPr/>
        </p:nvSpPr>
        <p:spPr>
          <a:xfrm>
            <a:off x="428625" y="3687068"/>
            <a:ext cx="14288" cy="94476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219" y="3891558"/>
            <a:ext cx="171450" cy="142875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885825" y="3865662"/>
            <a:ext cx="1213461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FFFFFF"/>
                </a:solidFill>
              </a:rPr>
              <a:t>AI Intelligence</a:t>
            </a:r>
            <a:endParaRPr lang="en-US" sz="987" dirty="0"/>
          </a:p>
        </p:txBody>
      </p:sp>
      <p:sp>
        <p:nvSpPr>
          <p:cNvPr id="22" name="Text 16"/>
          <p:cNvSpPr/>
          <p:nvPr/>
        </p:nvSpPr>
        <p:spPr>
          <a:xfrm>
            <a:off x="885825" y="4131766"/>
            <a:ext cx="2936081" cy="3214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780" dirty="0">
                <a:solidFill>
                  <a:srgbClr val="B0B0B0"/>
                </a:solidFill>
              </a:rPr>
              <a:t>Advanced data fusion and analytics to identify patterns and predict potential threats.</a:t>
            </a:r>
            <a:endParaRPr lang="en-US" sz="780" dirty="0"/>
          </a:p>
        </p:txBody>
      </p:sp>
      <p:sp>
        <p:nvSpPr>
          <p:cNvPr id="23" name="Shape 17"/>
          <p:cNvSpPr/>
          <p:nvPr/>
        </p:nvSpPr>
        <p:spPr>
          <a:xfrm>
            <a:off x="4429125" y="1421606"/>
            <a:ext cx="4286250" cy="3014663"/>
          </a:xfrm>
          <a:prstGeom prst="rect">
            <a:avLst/>
          </a:prstGeom>
          <a:solidFill>
            <a:srgbClr val="000000"/>
          </a:solidFill>
          <a:ln w="9144">
            <a:solidFill>
              <a:srgbClr val="44444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 18"/>
          <p:cNvSpPr/>
          <p:nvPr/>
        </p:nvSpPr>
        <p:spPr>
          <a:xfrm>
            <a:off x="4500563" y="1500188"/>
            <a:ext cx="1038578" cy="11608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584" b="1" dirty="0">
                <a:solidFill>
                  <a:srgbClr val="D93025"/>
                </a:solidFill>
              </a:rPr>
              <a:t>SYSTEM STATUS: ONLINE</a:t>
            </a:r>
            <a:endParaRPr lang="en-US" sz="584" dirty="0"/>
          </a:p>
        </p:txBody>
      </p:sp>
      <p:sp>
        <p:nvSpPr>
          <p:cNvPr id="25" name="Text 19"/>
          <p:cNvSpPr/>
          <p:nvPr/>
        </p:nvSpPr>
        <p:spPr>
          <a:xfrm>
            <a:off x="7510035" y="1500188"/>
            <a:ext cx="1133903" cy="116086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584" b="1" dirty="0">
                <a:solidFill>
                  <a:srgbClr val="D93025"/>
                </a:solidFill>
              </a:rPr>
              <a:t>SECURE LINK ESTABLISHED</a:t>
            </a:r>
            <a:endParaRPr lang="en-US" sz="584" dirty="0"/>
          </a:p>
        </p:txBody>
      </p:sp>
      <p:sp>
        <p:nvSpPr>
          <p:cNvPr id="26" name="Shape 20"/>
          <p:cNvSpPr/>
          <p:nvPr/>
        </p:nvSpPr>
        <p:spPr>
          <a:xfrm>
            <a:off x="4500563" y="1687711"/>
            <a:ext cx="4157663" cy="2443163"/>
          </a:xfrm>
          <a:prstGeom prst="rect">
            <a:avLst/>
          </a:prstGeom>
          <a:solidFill>
            <a:srgbClr val="111111"/>
          </a:solidFill>
          <a:ln w="9144">
            <a:solidFill>
              <a:srgbClr val="33333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27" name="Image 4" descr="preencoded.png"/>
          <p:cNvPicPr>
            <a:picLocks noChangeAspect="1"/>
          </p:cNvPicPr>
          <p:nvPr/>
        </p:nvPicPr>
        <p:blipFill>
          <a:blip r:embed="rId7">
            <a:alphaModFix amt="80000"/>
          </a:blip>
          <a:stretch>
            <a:fillRect/>
          </a:stretch>
        </p:blipFill>
        <p:spPr>
          <a:xfrm>
            <a:off x="4500563" y="1687711"/>
            <a:ext cx="4143375" cy="2428875"/>
          </a:xfrm>
          <a:prstGeom prst="rect">
            <a:avLst/>
          </a:prstGeom>
        </p:spPr>
      </p:pic>
      <p:sp>
        <p:nvSpPr>
          <p:cNvPr id="28" name="Shape 21"/>
          <p:cNvSpPr/>
          <p:nvPr/>
        </p:nvSpPr>
        <p:spPr>
          <a:xfrm>
            <a:off x="4643438" y="1830586"/>
            <a:ext cx="1453335" cy="183952"/>
          </a:xfrm>
          <a:prstGeom prst="rect">
            <a:avLst/>
          </a:prstGeom>
          <a:solidFill>
            <a:srgbClr val="000000">
              <a:alpha val="70000"/>
            </a:srgbClr>
          </a:solidFill>
          <a:ln w="9144">
            <a:solidFill>
              <a:srgbClr val="D9302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9" name="Text 22"/>
          <p:cNvSpPr/>
          <p:nvPr/>
        </p:nvSpPr>
        <p:spPr>
          <a:xfrm>
            <a:off x="4643438" y="1830586"/>
            <a:ext cx="1453335" cy="183952"/>
          </a:xfrm>
          <a:prstGeom prst="rect">
            <a:avLst/>
          </a:prstGeom>
          <a:noFill/>
          <a:ln/>
        </p:spPr>
        <p:txBody>
          <a:bodyPr wrap="square" lIns="85090" tIns="42545" rIns="85090" bIns="42545" rtlCol="0" anchor="t">
            <a:spAutoFit/>
          </a:bodyPr>
          <a:lstStyle/>
          <a:p>
            <a:pPr marL="0" indent="0" algn="l">
              <a:lnSpc>
                <a:spcPts val="700"/>
              </a:lnSpc>
              <a:buNone/>
            </a:pPr>
            <a:r>
              <a:rPr lang="en-US" sz="485" b="1" kern="0" spc="1" dirty="0">
                <a:solidFill>
                  <a:srgbClr val="D93025"/>
                </a:solidFill>
              </a:rPr>
              <a:t>LIVE FEED: CHECKPOINT ALPHA</a:t>
            </a:r>
            <a:endParaRPr lang="en-US" sz="485" dirty="0"/>
          </a:p>
        </p:txBody>
      </p:sp>
      <p:sp>
        <p:nvSpPr>
          <p:cNvPr id="30" name="Text 23"/>
          <p:cNvSpPr/>
          <p:nvPr/>
        </p:nvSpPr>
        <p:spPr>
          <a:xfrm>
            <a:off x="7792045" y="3573661"/>
            <a:ext cx="709017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ts val="800"/>
              </a:lnSpc>
              <a:buNone/>
            </a:pPr>
            <a:r>
              <a:rPr lang="en-US" sz="516" dirty="0">
                <a:solidFill>
                  <a:srgbClr val="00FF00"/>
                </a:solidFill>
              </a:rPr>
              <a:t>DATA PACKET: 8944-X
 LAT: 01.2921 S
 LON: 36.8219 E
 THREAT LEVEL: LOW</a:t>
            </a:r>
            <a:endParaRPr lang="en-US" sz="516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28625" y="357188"/>
            <a:ext cx="5617387" cy="639366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1"/>
          <p:cNvSpPr/>
          <p:nvPr/>
        </p:nvSpPr>
        <p:spPr>
          <a:xfrm>
            <a:off x="428625" y="357188"/>
            <a:ext cx="35719" cy="639366"/>
          </a:xfrm>
          <a:prstGeom prst="rect">
            <a:avLst/>
          </a:prstGeom>
          <a:solidFill>
            <a:srgbClr val="D9302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571500" y="357188"/>
            <a:ext cx="5438794" cy="40898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121" b="1" dirty="0">
                <a:solidFill>
                  <a:srgbClr val="D93025"/>
                </a:solidFill>
              </a:rPr>
              <a:t>Integrated Border Management</a:t>
            </a:r>
            <a:endParaRPr lang="en-US" sz="2121" dirty="0"/>
          </a:p>
        </p:txBody>
      </p:sp>
      <p:sp>
        <p:nvSpPr>
          <p:cNvPr id="6" name="Text 3"/>
          <p:cNvSpPr/>
          <p:nvPr/>
        </p:nvSpPr>
        <p:spPr>
          <a:xfrm>
            <a:off x="571500" y="801886"/>
            <a:ext cx="5438794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kern="0" spc="1" dirty="0">
                <a:solidFill>
                  <a:srgbClr val="E0E0E0"/>
                </a:solidFill>
              </a:rPr>
              <a:t>A Holistic Approach</a:t>
            </a:r>
            <a:endParaRPr lang="en-US" sz="1050" dirty="0"/>
          </a:p>
        </p:txBody>
      </p:sp>
      <p:sp>
        <p:nvSpPr>
          <p:cNvPr id="7" name="Shape 4"/>
          <p:cNvSpPr/>
          <p:nvPr/>
        </p:nvSpPr>
        <p:spPr>
          <a:xfrm>
            <a:off x="428625" y="1322487"/>
            <a:ext cx="4543425" cy="880467"/>
          </a:xfrm>
          <a:prstGeom prst="rect">
            <a:avLst/>
          </a:prstGeom>
          <a:solidFill>
            <a:srgbClr val="FFFFFF">
              <a:alpha val="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5"/>
          <p:cNvSpPr/>
          <p:nvPr/>
        </p:nvSpPr>
        <p:spPr>
          <a:xfrm>
            <a:off x="428625" y="1322487"/>
            <a:ext cx="14288" cy="880467"/>
          </a:xfrm>
          <a:prstGeom prst="rect">
            <a:avLst/>
          </a:prstGeom>
          <a:solidFill>
            <a:srgbClr val="D9302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6"/>
          <p:cNvSpPr/>
          <p:nvPr/>
        </p:nvSpPr>
        <p:spPr>
          <a:xfrm>
            <a:off x="571500" y="1465362"/>
            <a:ext cx="357188" cy="357188"/>
          </a:xfrm>
          <a:prstGeom prst="ellipse">
            <a:avLst/>
          </a:prstGeom>
          <a:solidFill>
            <a:srgbClr val="D93025">
              <a:alpha val="10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084" y="1558230"/>
            <a:ext cx="150019" cy="17145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071563" y="1465362"/>
            <a:ext cx="3757613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FFFFFF"/>
                </a:solidFill>
              </a:rPr>
              <a:t>Smart Border Crossings</a:t>
            </a:r>
            <a:endParaRPr lang="en-US" sz="987" dirty="0"/>
          </a:p>
        </p:txBody>
      </p:sp>
      <p:sp>
        <p:nvSpPr>
          <p:cNvPr id="12" name="Text 8"/>
          <p:cNvSpPr/>
          <p:nvPr/>
        </p:nvSpPr>
        <p:spPr>
          <a:xfrm>
            <a:off x="1071563" y="1717179"/>
            <a:ext cx="3757613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34" dirty="0">
                <a:solidFill>
                  <a:srgbClr val="E0E0E0"/>
                </a:solidFill>
              </a:rPr>
              <a:t>Implementing biometric identification and automated gates to streamline legitimate travel while securing entry points.</a:t>
            </a:r>
            <a:endParaRPr lang="en-US" sz="834" dirty="0"/>
          </a:p>
        </p:txBody>
      </p:sp>
      <p:sp>
        <p:nvSpPr>
          <p:cNvPr id="13" name="Shape 9"/>
          <p:cNvSpPr/>
          <p:nvPr/>
        </p:nvSpPr>
        <p:spPr>
          <a:xfrm>
            <a:off x="428625" y="2488704"/>
            <a:ext cx="4543425" cy="880467"/>
          </a:xfrm>
          <a:prstGeom prst="rect">
            <a:avLst/>
          </a:prstGeom>
          <a:solidFill>
            <a:srgbClr val="FFFFFF">
              <a:alpha val="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Shape 10"/>
          <p:cNvSpPr/>
          <p:nvPr/>
        </p:nvSpPr>
        <p:spPr>
          <a:xfrm>
            <a:off x="428625" y="2488704"/>
            <a:ext cx="14288" cy="880467"/>
          </a:xfrm>
          <a:prstGeom prst="rect">
            <a:avLst/>
          </a:prstGeom>
          <a:solidFill>
            <a:srgbClr val="D9302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Shape 11"/>
          <p:cNvSpPr/>
          <p:nvPr/>
        </p:nvSpPr>
        <p:spPr>
          <a:xfrm>
            <a:off x="571500" y="2631579"/>
            <a:ext cx="357188" cy="357188"/>
          </a:xfrm>
          <a:prstGeom prst="ellipse">
            <a:avLst/>
          </a:prstGeom>
          <a:solidFill>
            <a:srgbClr val="D93025">
              <a:alpha val="10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38" y="2724448"/>
            <a:ext cx="214313" cy="171450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1071563" y="2631579"/>
            <a:ext cx="3757613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FFFFFF"/>
                </a:solidFill>
              </a:rPr>
              <a:t>Mobile Patrol Units</a:t>
            </a:r>
            <a:endParaRPr lang="en-US" sz="987" dirty="0"/>
          </a:p>
        </p:txBody>
      </p:sp>
      <p:sp>
        <p:nvSpPr>
          <p:cNvPr id="18" name="Text 13"/>
          <p:cNvSpPr/>
          <p:nvPr/>
        </p:nvSpPr>
        <p:spPr>
          <a:xfrm>
            <a:off x="1071563" y="2883396"/>
            <a:ext cx="3757613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34" dirty="0">
                <a:solidFill>
                  <a:srgbClr val="E0E0E0"/>
                </a:solidFill>
              </a:rPr>
              <a:t>Equipping patrol teams with real-time data access and secure communications for effective border enforcement.</a:t>
            </a:r>
            <a:endParaRPr lang="en-US" sz="834" dirty="0"/>
          </a:p>
        </p:txBody>
      </p:sp>
      <p:sp>
        <p:nvSpPr>
          <p:cNvPr id="19" name="Shape 14"/>
          <p:cNvSpPr/>
          <p:nvPr/>
        </p:nvSpPr>
        <p:spPr>
          <a:xfrm>
            <a:off x="428625" y="3654921"/>
            <a:ext cx="4543425" cy="880467"/>
          </a:xfrm>
          <a:prstGeom prst="rect">
            <a:avLst/>
          </a:prstGeom>
          <a:solidFill>
            <a:srgbClr val="FFFFFF">
              <a:alpha val="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Shape 15"/>
          <p:cNvSpPr/>
          <p:nvPr/>
        </p:nvSpPr>
        <p:spPr>
          <a:xfrm>
            <a:off x="428625" y="3654921"/>
            <a:ext cx="14288" cy="880467"/>
          </a:xfrm>
          <a:prstGeom prst="rect">
            <a:avLst/>
          </a:prstGeom>
          <a:solidFill>
            <a:srgbClr val="D9302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Shape 16"/>
          <p:cNvSpPr/>
          <p:nvPr/>
        </p:nvSpPr>
        <p:spPr>
          <a:xfrm>
            <a:off x="571500" y="3797796"/>
            <a:ext cx="357188" cy="357188"/>
          </a:xfrm>
          <a:prstGeom prst="ellipse">
            <a:avLst/>
          </a:prstGeom>
          <a:solidFill>
            <a:srgbClr val="D93025">
              <a:alpha val="10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38" y="3890665"/>
            <a:ext cx="214313" cy="171450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1071563" y="3797796"/>
            <a:ext cx="3757613" cy="19466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87" b="1" dirty="0">
                <a:solidFill>
                  <a:srgbClr val="FFFFFF"/>
                </a:solidFill>
              </a:rPr>
              <a:t>Inter-agency Collaboration</a:t>
            </a:r>
            <a:endParaRPr lang="en-US" sz="987" dirty="0"/>
          </a:p>
        </p:txBody>
      </p:sp>
      <p:sp>
        <p:nvSpPr>
          <p:cNvPr id="24" name="Text 18"/>
          <p:cNvSpPr/>
          <p:nvPr/>
        </p:nvSpPr>
        <p:spPr>
          <a:xfrm>
            <a:off x="1071563" y="4049613"/>
            <a:ext cx="3757613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34" dirty="0">
                <a:solidFill>
                  <a:srgbClr val="E0E0E0"/>
                </a:solidFill>
              </a:rPr>
              <a:t>Fostering information sharing and joint operations between customs, immigration, and security forces.</a:t>
            </a:r>
            <a:endParaRPr lang="en-US" sz="834" dirty="0"/>
          </a:p>
        </p:txBody>
      </p:sp>
      <p:sp>
        <p:nvSpPr>
          <p:cNvPr id="25" name="Shape 19"/>
          <p:cNvSpPr/>
          <p:nvPr/>
        </p:nvSpPr>
        <p:spPr>
          <a:xfrm rot="120000">
            <a:off x="5472113" y="1143000"/>
            <a:ext cx="3171825" cy="3571875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0000">
            <a:off x="5472112" y="1143000"/>
            <a:ext cx="3171825" cy="3571875"/>
          </a:xfrm>
          <a:prstGeom prst="rect">
            <a:avLst/>
          </a:prstGeom>
        </p:spPr>
      </p:pic>
      <p:sp>
        <p:nvSpPr>
          <p:cNvPr id="27" name="Shape 20"/>
          <p:cNvSpPr/>
          <p:nvPr/>
        </p:nvSpPr>
        <p:spPr>
          <a:xfrm rot="120000">
            <a:off x="6549199" y="4759218"/>
            <a:ext cx="1956439" cy="187524"/>
          </a:xfrm>
          <a:prstGeom prst="rect">
            <a:avLst/>
          </a:prstGeom>
          <a:solidFill>
            <a:srgbClr val="D9302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8" name="Text 21"/>
          <p:cNvSpPr/>
          <p:nvPr/>
        </p:nvSpPr>
        <p:spPr>
          <a:xfrm rot="120000">
            <a:off x="6549199" y="4759218"/>
            <a:ext cx="1956439" cy="187524"/>
          </a:xfrm>
          <a:prstGeom prst="rect">
            <a:avLst/>
          </a:prstGeom>
          <a:noFill/>
          <a:ln/>
        </p:spPr>
        <p:txBody>
          <a:bodyPr wrap="square" lIns="127508" tIns="42545" rIns="127508" bIns="42545" rtlCol="0" anchor="t">
            <a:spAutoFit/>
          </a:bodyPr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584" b="1" dirty="0">
                <a:solidFill>
                  <a:srgbClr val="FFFFFF"/>
                </a:solidFill>
              </a:rPr>
              <a:t>Strategic Context: Economic Impact</a:t>
            </a:r>
            <a:endParaRPr lang="en-US" sz="584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856</Words>
  <Application>Microsoft Office PowerPoint</Application>
  <PresentationFormat>On-screen Show (16:9)</PresentationFormat>
  <Paragraphs>144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Haytham El Mardi</cp:lastModifiedBy>
  <cp:revision>2</cp:revision>
  <dcterms:created xsi:type="dcterms:W3CDTF">2025-12-03T15:09:54Z</dcterms:created>
  <dcterms:modified xsi:type="dcterms:W3CDTF">2025-12-03T15:11:25Z</dcterms:modified>
</cp:coreProperties>
</file>