
<file path=[Content_Types].xml><?xml version="1.0" encoding="utf-8"?>
<Types xmlns="http://schemas.openxmlformats.org/package/2006/content-types">
  <Default Extension="bin" ContentType="image/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65" r:id="rId16"/>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p:scale>
          <a:sx n="66" d="100"/>
          <a:sy n="66" d="100"/>
        </p:scale>
        <p:origin x="2024"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529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bin"/></Relationships>
</file>

<file path=ppt/slides/_rels/slide10.xml.rels><?xml version="1.0" encoding="UTF-8" standalone="yes"?>
<Relationships xmlns="http://schemas.openxmlformats.org/package/2006/relationships"><Relationship Id="rId8" Type="http://schemas.openxmlformats.org/officeDocument/2006/relationships/image" Target="../media/image59.bin"/><Relationship Id="rId13" Type="http://schemas.openxmlformats.org/officeDocument/2006/relationships/image" Target="../media/image64.bin"/><Relationship Id="rId3" Type="http://schemas.openxmlformats.org/officeDocument/2006/relationships/image" Target="../media/image54.bin"/><Relationship Id="rId7" Type="http://schemas.openxmlformats.org/officeDocument/2006/relationships/image" Target="../media/image58.bin"/><Relationship Id="rId12" Type="http://schemas.openxmlformats.org/officeDocument/2006/relationships/image" Target="../media/image63.bin"/><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7.bin"/><Relationship Id="rId11" Type="http://schemas.openxmlformats.org/officeDocument/2006/relationships/image" Target="../media/image62.bin"/><Relationship Id="rId5" Type="http://schemas.openxmlformats.org/officeDocument/2006/relationships/image" Target="../media/image56.bin"/><Relationship Id="rId10" Type="http://schemas.openxmlformats.org/officeDocument/2006/relationships/image" Target="../media/image61.bin"/><Relationship Id="rId4" Type="http://schemas.openxmlformats.org/officeDocument/2006/relationships/image" Target="../media/image55.bin"/><Relationship Id="rId9" Type="http://schemas.openxmlformats.org/officeDocument/2006/relationships/image" Target="../media/image60.bin"/></Relationships>
</file>

<file path=ppt/slides/_rels/slide11.xml.rels><?xml version="1.0" encoding="UTF-8" standalone="yes"?>
<Relationships xmlns="http://schemas.openxmlformats.org/package/2006/relationships"><Relationship Id="rId8" Type="http://schemas.openxmlformats.org/officeDocument/2006/relationships/image" Target="../media/image70.bin"/><Relationship Id="rId3" Type="http://schemas.openxmlformats.org/officeDocument/2006/relationships/image" Target="../media/image65.bin"/><Relationship Id="rId7" Type="http://schemas.openxmlformats.org/officeDocument/2006/relationships/image" Target="../media/image69.bin"/><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8.bin"/><Relationship Id="rId5" Type="http://schemas.openxmlformats.org/officeDocument/2006/relationships/image" Target="../media/image67.bin"/><Relationship Id="rId10" Type="http://schemas.openxmlformats.org/officeDocument/2006/relationships/image" Target="../media/image72.bin"/><Relationship Id="rId4" Type="http://schemas.openxmlformats.org/officeDocument/2006/relationships/image" Target="../media/image66.bin"/><Relationship Id="rId9" Type="http://schemas.openxmlformats.org/officeDocument/2006/relationships/image" Target="../media/image71.bin"/></Relationships>
</file>

<file path=ppt/slides/_rels/slide12.xml.rels><?xml version="1.0" encoding="UTF-8" standalone="yes"?>
<Relationships xmlns="http://schemas.openxmlformats.org/package/2006/relationships"><Relationship Id="rId8" Type="http://schemas.openxmlformats.org/officeDocument/2006/relationships/image" Target="../media/image77.bin"/><Relationship Id="rId3" Type="http://schemas.openxmlformats.org/officeDocument/2006/relationships/image" Target="../media/image73.bin"/><Relationship Id="rId7" Type="http://schemas.openxmlformats.org/officeDocument/2006/relationships/image" Target="../media/image76.bin"/><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5.bin"/><Relationship Id="rId11" Type="http://schemas.openxmlformats.org/officeDocument/2006/relationships/image" Target="../media/image80.bin"/><Relationship Id="rId5" Type="http://schemas.openxmlformats.org/officeDocument/2006/relationships/image" Target="../media/image68.bin"/><Relationship Id="rId10" Type="http://schemas.openxmlformats.org/officeDocument/2006/relationships/image" Target="../media/image79.bin"/><Relationship Id="rId4" Type="http://schemas.openxmlformats.org/officeDocument/2006/relationships/image" Target="../media/image74.bin"/><Relationship Id="rId9" Type="http://schemas.openxmlformats.org/officeDocument/2006/relationships/image" Target="../media/image78.bin"/></Relationships>
</file>

<file path=ppt/slides/_rels/slide13.xml.rels><?xml version="1.0" encoding="UTF-8" standalone="yes"?>
<Relationships xmlns="http://schemas.openxmlformats.org/package/2006/relationships"><Relationship Id="rId8" Type="http://schemas.openxmlformats.org/officeDocument/2006/relationships/image" Target="../media/image85.bin"/><Relationship Id="rId3" Type="http://schemas.openxmlformats.org/officeDocument/2006/relationships/image" Target="../media/image81.bin"/><Relationship Id="rId7" Type="http://schemas.openxmlformats.org/officeDocument/2006/relationships/image" Target="../media/image84.bin"/><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3.bin"/><Relationship Id="rId11" Type="http://schemas.openxmlformats.org/officeDocument/2006/relationships/image" Target="../media/image88.bin"/><Relationship Id="rId5" Type="http://schemas.openxmlformats.org/officeDocument/2006/relationships/image" Target="../media/image74.bin"/><Relationship Id="rId10" Type="http://schemas.openxmlformats.org/officeDocument/2006/relationships/image" Target="../media/image87.bin"/><Relationship Id="rId4" Type="http://schemas.openxmlformats.org/officeDocument/2006/relationships/image" Target="../media/image82.bin"/><Relationship Id="rId9" Type="http://schemas.openxmlformats.org/officeDocument/2006/relationships/image" Target="../media/image86.bin"/></Relationships>
</file>

<file path=ppt/slides/_rels/slide14.xml.rels><?xml version="1.0" encoding="UTF-8" standalone="yes"?>
<Relationships xmlns="http://schemas.openxmlformats.org/package/2006/relationships"><Relationship Id="rId8" Type="http://schemas.openxmlformats.org/officeDocument/2006/relationships/image" Target="../media/image94.bin"/><Relationship Id="rId3" Type="http://schemas.openxmlformats.org/officeDocument/2006/relationships/image" Target="../media/image89.bin"/><Relationship Id="rId7" Type="http://schemas.openxmlformats.org/officeDocument/2006/relationships/image" Target="../media/image93.bin"/><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2.bin"/><Relationship Id="rId5" Type="http://schemas.openxmlformats.org/officeDocument/2006/relationships/image" Target="../media/image91.bin"/><Relationship Id="rId10" Type="http://schemas.openxmlformats.org/officeDocument/2006/relationships/image" Target="../media/image96.bin"/><Relationship Id="rId4" Type="http://schemas.openxmlformats.org/officeDocument/2006/relationships/image" Target="../media/image90.bin"/><Relationship Id="rId9" Type="http://schemas.openxmlformats.org/officeDocument/2006/relationships/image" Target="../media/image95.bin"/></Relationships>
</file>

<file path=ppt/slides/_rels/slide15.xml.rels><?xml version="1.0" encoding="UTF-8" standalone="yes"?>
<Relationships xmlns="http://schemas.openxmlformats.org/package/2006/relationships"><Relationship Id="rId3" Type="http://schemas.openxmlformats.org/officeDocument/2006/relationships/image" Target="../media/image1.bin"/><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9.bin"/><Relationship Id="rId5" Type="http://schemas.openxmlformats.org/officeDocument/2006/relationships/image" Target="../media/image98.bin"/><Relationship Id="rId4" Type="http://schemas.openxmlformats.org/officeDocument/2006/relationships/image" Target="../media/image97.bin"/></Relationships>
</file>

<file path=ppt/slides/_rels/slide2.xml.rels><?xml version="1.0" encoding="UTF-8" standalone="yes"?>
<Relationships xmlns="http://schemas.openxmlformats.org/package/2006/relationships"><Relationship Id="rId8" Type="http://schemas.openxmlformats.org/officeDocument/2006/relationships/image" Target="../media/image8.bin"/><Relationship Id="rId3" Type="http://schemas.openxmlformats.org/officeDocument/2006/relationships/image" Target="../media/image3.bin"/><Relationship Id="rId7" Type="http://schemas.openxmlformats.org/officeDocument/2006/relationships/image" Target="../media/image7.bin"/><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bin"/><Relationship Id="rId5" Type="http://schemas.openxmlformats.org/officeDocument/2006/relationships/image" Target="../media/image5.bin"/><Relationship Id="rId4" Type="http://schemas.openxmlformats.org/officeDocument/2006/relationships/image" Target="../media/image4.bin"/><Relationship Id="rId9" Type="http://schemas.openxmlformats.org/officeDocument/2006/relationships/image" Target="../media/image9.bin"/></Relationships>
</file>

<file path=ppt/slides/_rels/slide3.xml.rels><?xml version="1.0" encoding="UTF-8" standalone="yes"?>
<Relationships xmlns="http://schemas.openxmlformats.org/package/2006/relationships"><Relationship Id="rId8" Type="http://schemas.openxmlformats.org/officeDocument/2006/relationships/image" Target="../media/image14.bin"/><Relationship Id="rId3" Type="http://schemas.openxmlformats.org/officeDocument/2006/relationships/image" Target="../media/image1.bin"/><Relationship Id="rId7" Type="http://schemas.openxmlformats.org/officeDocument/2006/relationships/image" Target="../media/image13.bin"/><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bin"/><Relationship Id="rId5" Type="http://schemas.openxmlformats.org/officeDocument/2006/relationships/image" Target="../media/image11.bin"/><Relationship Id="rId4" Type="http://schemas.openxmlformats.org/officeDocument/2006/relationships/image" Target="../media/image10.bin"/></Relationships>
</file>

<file path=ppt/slides/_rels/slide4.xml.rels><?xml version="1.0" encoding="UTF-8" standalone="yes"?>
<Relationships xmlns="http://schemas.openxmlformats.org/package/2006/relationships"><Relationship Id="rId3" Type="http://schemas.openxmlformats.org/officeDocument/2006/relationships/image" Target="../media/image1.bin"/><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bin"/><Relationship Id="rId4" Type="http://schemas.openxmlformats.org/officeDocument/2006/relationships/image" Target="../media/image15.bin"/></Relationships>
</file>

<file path=ppt/slides/_rels/slide5.xml.rels><?xml version="1.0" encoding="UTF-8" standalone="yes"?>
<Relationships xmlns="http://schemas.openxmlformats.org/package/2006/relationships"><Relationship Id="rId8" Type="http://schemas.openxmlformats.org/officeDocument/2006/relationships/image" Target="../media/image22.bin"/><Relationship Id="rId3" Type="http://schemas.openxmlformats.org/officeDocument/2006/relationships/image" Target="../media/image17.bin"/><Relationship Id="rId7" Type="http://schemas.openxmlformats.org/officeDocument/2006/relationships/image" Target="../media/image21.bin"/><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bin"/><Relationship Id="rId5" Type="http://schemas.openxmlformats.org/officeDocument/2006/relationships/image" Target="../media/image19.bin"/><Relationship Id="rId10" Type="http://schemas.openxmlformats.org/officeDocument/2006/relationships/image" Target="../media/image24.bin"/><Relationship Id="rId4" Type="http://schemas.openxmlformats.org/officeDocument/2006/relationships/image" Target="../media/image18.bin"/><Relationship Id="rId9" Type="http://schemas.openxmlformats.org/officeDocument/2006/relationships/image" Target="../media/image23.bin"/></Relationships>
</file>

<file path=ppt/slides/_rels/slide6.xml.rels><?xml version="1.0" encoding="UTF-8" standalone="yes"?>
<Relationships xmlns="http://schemas.openxmlformats.org/package/2006/relationships"><Relationship Id="rId8" Type="http://schemas.openxmlformats.org/officeDocument/2006/relationships/image" Target="../media/image9.bin"/><Relationship Id="rId3" Type="http://schemas.openxmlformats.org/officeDocument/2006/relationships/image" Target="../media/image25.bin"/><Relationship Id="rId7" Type="http://schemas.openxmlformats.org/officeDocument/2006/relationships/image" Target="../media/image28.bin"/><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bin"/><Relationship Id="rId5" Type="http://schemas.openxmlformats.org/officeDocument/2006/relationships/image" Target="../media/image6.bin"/><Relationship Id="rId10" Type="http://schemas.openxmlformats.org/officeDocument/2006/relationships/image" Target="../media/image30.bin"/><Relationship Id="rId4" Type="http://schemas.openxmlformats.org/officeDocument/2006/relationships/image" Target="../media/image26.bin"/><Relationship Id="rId9" Type="http://schemas.openxmlformats.org/officeDocument/2006/relationships/image" Target="../media/image29.bin"/></Relationships>
</file>

<file path=ppt/slides/_rels/slide7.xml.rels><?xml version="1.0" encoding="UTF-8" standalone="yes"?>
<Relationships xmlns="http://schemas.openxmlformats.org/package/2006/relationships"><Relationship Id="rId8" Type="http://schemas.openxmlformats.org/officeDocument/2006/relationships/image" Target="../media/image36.bin"/><Relationship Id="rId3" Type="http://schemas.openxmlformats.org/officeDocument/2006/relationships/image" Target="../media/image31.bin"/><Relationship Id="rId7" Type="http://schemas.openxmlformats.org/officeDocument/2006/relationships/image" Target="../media/image35.bin"/><Relationship Id="rId12" Type="http://schemas.openxmlformats.org/officeDocument/2006/relationships/image" Target="../media/image40.bin"/><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bin"/><Relationship Id="rId11" Type="http://schemas.openxmlformats.org/officeDocument/2006/relationships/image" Target="../media/image39.bin"/><Relationship Id="rId5" Type="http://schemas.openxmlformats.org/officeDocument/2006/relationships/image" Target="../media/image33.bin"/><Relationship Id="rId10" Type="http://schemas.openxmlformats.org/officeDocument/2006/relationships/image" Target="../media/image38.bin"/><Relationship Id="rId4" Type="http://schemas.openxmlformats.org/officeDocument/2006/relationships/image" Target="../media/image32.bin"/><Relationship Id="rId9" Type="http://schemas.openxmlformats.org/officeDocument/2006/relationships/image" Target="../media/image37.bin"/></Relationships>
</file>

<file path=ppt/slides/_rels/slide8.xml.rels><?xml version="1.0" encoding="UTF-8" standalone="yes"?>
<Relationships xmlns="http://schemas.openxmlformats.org/package/2006/relationships"><Relationship Id="rId8" Type="http://schemas.openxmlformats.org/officeDocument/2006/relationships/image" Target="../media/image46.bin"/><Relationship Id="rId3" Type="http://schemas.openxmlformats.org/officeDocument/2006/relationships/image" Target="../media/image41.bin"/><Relationship Id="rId7" Type="http://schemas.openxmlformats.org/officeDocument/2006/relationships/image" Target="../media/image45.bin"/><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4.bin"/><Relationship Id="rId5" Type="http://schemas.openxmlformats.org/officeDocument/2006/relationships/image" Target="../media/image43.bin"/><Relationship Id="rId10" Type="http://schemas.openxmlformats.org/officeDocument/2006/relationships/image" Target="../media/image48.bin"/><Relationship Id="rId4" Type="http://schemas.openxmlformats.org/officeDocument/2006/relationships/image" Target="../media/image42.bin"/><Relationship Id="rId9" Type="http://schemas.openxmlformats.org/officeDocument/2006/relationships/image" Target="../media/image47.bin"/></Relationships>
</file>

<file path=ppt/slides/_rels/slide9.xml.rels><?xml version="1.0" encoding="UTF-8" standalone="yes"?>
<Relationships xmlns="http://schemas.openxmlformats.org/package/2006/relationships"><Relationship Id="rId3" Type="http://schemas.openxmlformats.org/officeDocument/2006/relationships/image" Target="../media/image49.bin"/><Relationship Id="rId7" Type="http://schemas.openxmlformats.org/officeDocument/2006/relationships/image" Target="../media/image53.bin"/><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2.bin"/><Relationship Id="rId5" Type="http://schemas.openxmlformats.org/officeDocument/2006/relationships/image" Target="../media/image51.bin"/><Relationship Id="rId4" Type="http://schemas.openxmlformats.org/officeDocument/2006/relationships/image" Target="../media/image50.bin"/></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571500" y="1197304"/>
            <a:ext cx="4718642" cy="700088"/>
          </a:xfrm>
          <a:prstGeom prst="rect">
            <a:avLst/>
          </a:prstGeom>
          <a:noFill/>
          <a:ln/>
        </p:spPr>
        <p:txBody>
          <a:bodyPr wrap="none" lIns="0" tIns="0" rIns="0" bIns="0" rtlCol="0" anchor="ctr">
            <a:spAutoFit/>
          </a:bodyPr>
          <a:lstStyle/>
          <a:p>
            <a:pPr marL="0" indent="0">
              <a:buNone/>
            </a:pPr>
            <a:r>
              <a:rPr lang="en-US" sz="4050" b="1" dirty="0">
                <a:solidFill>
                  <a:srgbClr val="FFFFFF"/>
                </a:solidFill>
                <a:latin typeface="Noto Sans" pitchFamily="34" charset="0"/>
                <a:ea typeface="Noto Sans" pitchFamily="34" charset="-122"/>
                <a:cs typeface="Noto Sans" pitchFamily="34" charset="-120"/>
              </a:rPr>
              <a:t>BORDER CONTROL </a:t>
            </a:r>
            <a:endParaRPr lang="en-US" sz="4050" dirty="0"/>
          </a:p>
        </p:txBody>
      </p:sp>
      <p:sp>
        <p:nvSpPr>
          <p:cNvPr id="4" name="Text 1"/>
          <p:cNvSpPr/>
          <p:nvPr/>
        </p:nvSpPr>
        <p:spPr>
          <a:xfrm>
            <a:off x="571500" y="1814513"/>
            <a:ext cx="3752199" cy="700088"/>
          </a:xfrm>
          <a:prstGeom prst="rect">
            <a:avLst/>
          </a:prstGeom>
          <a:noFill/>
          <a:ln/>
        </p:spPr>
        <p:txBody>
          <a:bodyPr wrap="none" lIns="0" tIns="0" rIns="0" bIns="0" rtlCol="0" anchor="ctr">
            <a:spAutoFit/>
          </a:bodyPr>
          <a:lstStyle/>
          <a:p>
            <a:pPr marL="0" indent="0">
              <a:buNone/>
            </a:pPr>
            <a:r>
              <a:rPr lang="en-US" sz="4050" b="1" dirty="0">
                <a:solidFill>
                  <a:srgbClr val="FFFFFF"/>
                </a:solidFill>
                <a:latin typeface="Noto Sans" pitchFamily="34" charset="0"/>
                <a:ea typeface="Noto Sans" pitchFamily="34" charset="-122"/>
                <a:cs typeface="Noto Sans" pitchFamily="34" charset="-120"/>
              </a:rPr>
              <a:t>MANAGEMENT</a:t>
            </a:r>
            <a:endParaRPr lang="en-US" sz="4050" dirty="0"/>
          </a:p>
        </p:txBody>
      </p:sp>
      <p:sp>
        <p:nvSpPr>
          <p:cNvPr id="5" name="Text 2"/>
          <p:cNvSpPr/>
          <p:nvPr/>
        </p:nvSpPr>
        <p:spPr>
          <a:xfrm>
            <a:off x="571500" y="2617459"/>
            <a:ext cx="4914900" cy="771525"/>
          </a:xfrm>
          <a:prstGeom prst="rect">
            <a:avLst/>
          </a:prstGeom>
          <a:noFill/>
          <a:ln/>
        </p:spPr>
        <p:txBody>
          <a:bodyPr wrap="square" lIns="0" tIns="0" rIns="0" bIns="0" rtlCol="0" anchor="ctr">
            <a:spAutoFit/>
          </a:bodyPr>
          <a:lstStyle/>
          <a:p>
            <a:pPr marL="0" indent="0">
              <a:buNone/>
            </a:pPr>
            <a:r>
              <a:rPr lang="en-US" sz="2025" dirty="0">
                <a:solidFill>
                  <a:srgbClr val="FFFFFF"/>
                </a:solidFill>
                <a:latin typeface="Noto Sans" pitchFamily="34" charset="0"/>
                <a:ea typeface="Noto Sans" pitchFamily="34" charset="-122"/>
                <a:cs typeface="Noto Sans" pitchFamily="34" charset="-120"/>
              </a:rPr>
              <a:t>FOR THE FEDERAL DEMOCRATIC REPUBLIC OF ETHIOPIA (FDRE)</a:t>
            </a:r>
            <a:endParaRPr lang="en-US" sz="2025" dirty="0"/>
          </a:p>
        </p:txBody>
      </p:sp>
      <p:sp>
        <p:nvSpPr>
          <p:cNvPr id="6" name="Text 3"/>
          <p:cNvSpPr/>
          <p:nvPr/>
        </p:nvSpPr>
        <p:spPr>
          <a:xfrm>
            <a:off x="571500" y="3674734"/>
            <a:ext cx="4914900" cy="228600"/>
          </a:xfrm>
          <a:prstGeom prst="rect">
            <a:avLst/>
          </a:prstGeom>
          <a:noFill/>
          <a:ln/>
        </p:spPr>
        <p:txBody>
          <a:bodyPr wrap="none" lIns="0" tIns="0" rIns="0" bIns="0" rtlCol="0" anchor="ctr">
            <a:spAutoFit/>
          </a:bodyPr>
          <a:lstStyle/>
          <a:p>
            <a:pPr marL="0" indent="0">
              <a:buNone/>
            </a:pPr>
            <a:r>
              <a:rPr lang="en-US" sz="1350" dirty="0">
                <a:solidFill>
                  <a:srgbClr val="FFFFFF"/>
                </a:solidFill>
                <a:latin typeface="Noto Sans" pitchFamily="34" charset="0"/>
                <a:ea typeface="Noto Sans" pitchFamily="34" charset="-122"/>
                <a:cs typeface="Noto Sans" pitchFamily="34" charset="-120"/>
              </a:rPr>
              <a:t>A Strategic Imperative for National Development</a:t>
            </a:r>
            <a:endParaRPr lang="en-US" sz="1350" dirty="0"/>
          </a:p>
        </p:txBody>
      </p:sp>
      <p:pic>
        <p:nvPicPr>
          <p:cNvPr id="7" name="Image 1" descr="preencoded.png"/>
          <p:cNvPicPr>
            <a:picLocks noChangeAspect="1"/>
          </p:cNvPicPr>
          <p:nvPr/>
        </p:nvPicPr>
        <p:blipFill>
          <a:blip r:embed="rId4">
            <a:alphaModFix amt="70000"/>
          </a:blip>
          <a:stretch>
            <a:fillRect/>
          </a:stretch>
        </p:blipFill>
        <p:spPr>
          <a:xfrm>
            <a:off x="5486400" y="0"/>
            <a:ext cx="3657600" cy="5143500"/>
          </a:xfrm>
          <a:prstGeom prst="rect">
            <a:avLst/>
          </a:prstGeom>
        </p:spPr>
      </p:pic>
      <p:sp>
        <p:nvSpPr>
          <p:cNvPr id="8" name="Shape 4"/>
          <p:cNvSpPr/>
          <p:nvPr/>
        </p:nvSpPr>
        <p:spPr>
          <a:xfrm>
            <a:off x="7715250" y="357188"/>
            <a:ext cx="714375" cy="714375"/>
          </a:xfrm>
          <a:prstGeom prst="ellipse">
            <a:avLst/>
          </a:prstGeom>
          <a:solidFill>
            <a:srgbClr val="E74C3C">
              <a:alpha val="60000"/>
            </a:srgbClr>
          </a:solidFill>
          <a:ln/>
        </p:spPr>
        <p:txBody>
          <a:bodyPr/>
          <a:lstStyle/>
          <a:p>
            <a:endParaRPr lang="en-US"/>
          </a:p>
        </p:txBody>
      </p:sp>
      <p:sp>
        <p:nvSpPr>
          <p:cNvPr id="9" name="Shape 5"/>
          <p:cNvSpPr/>
          <p:nvPr/>
        </p:nvSpPr>
        <p:spPr>
          <a:xfrm>
            <a:off x="6643688" y="3357563"/>
            <a:ext cx="1071563" cy="1071563"/>
          </a:xfrm>
          <a:prstGeom prst="ellipse">
            <a:avLst/>
          </a:prstGeom>
          <a:solidFill>
            <a:srgbClr val="F1C40F">
              <a:alpha val="60000"/>
            </a:srgbClr>
          </a:solidFill>
          <a:ln/>
        </p:spPr>
        <p:txBody>
          <a:bodyPr/>
          <a:lstStyle/>
          <a:p>
            <a:endParaRPr lang="en-US"/>
          </a:p>
        </p:txBody>
      </p:sp>
      <p:sp>
        <p:nvSpPr>
          <p:cNvPr id="10" name="Shape 6"/>
          <p:cNvSpPr/>
          <p:nvPr/>
        </p:nvSpPr>
        <p:spPr>
          <a:xfrm>
            <a:off x="6072188" y="4214813"/>
            <a:ext cx="571500" cy="571500"/>
          </a:xfrm>
          <a:prstGeom prst="ellipse">
            <a:avLst/>
          </a:prstGeom>
          <a:solidFill>
            <a:srgbClr val="3498DB">
              <a:alpha val="60000"/>
            </a:srgbClr>
          </a:solidFill>
          <a:ln/>
        </p:spPr>
        <p:txBody>
          <a:bodyPr/>
          <a:lstStyle/>
          <a:p>
            <a:endParaRPr lang="en-US"/>
          </a:p>
        </p:txBody>
      </p:sp>
      <p:sp>
        <p:nvSpPr>
          <p:cNvPr id="11" name="Text 7"/>
          <p:cNvSpPr/>
          <p:nvPr/>
        </p:nvSpPr>
        <p:spPr>
          <a:xfrm>
            <a:off x="7480483" y="4672013"/>
            <a:ext cx="1449205" cy="200025"/>
          </a:xfrm>
          <a:prstGeom prst="rect">
            <a:avLst/>
          </a:prstGeom>
          <a:noFill/>
          <a:ln/>
        </p:spPr>
        <p:txBody>
          <a:bodyPr wrap="none" lIns="0" tIns="0" rIns="0" bIns="0" rtlCol="0" anchor="ctr">
            <a:spAutoFit/>
          </a:bodyPr>
          <a:lstStyle/>
          <a:p>
            <a:pPr marL="0" indent="0">
              <a:buNone/>
            </a:pPr>
            <a:r>
              <a:rPr lang="en-US" sz="1046" dirty="0">
                <a:solidFill>
                  <a:srgbClr val="FFFFFF"/>
                </a:solidFill>
                <a:latin typeface="Noto Sans" pitchFamily="34" charset="0"/>
                <a:ea typeface="Noto Sans" pitchFamily="34" charset="-122"/>
                <a:cs typeface="Noto Sans" pitchFamily="34" charset="-120"/>
              </a:rPr>
              <a:t>Confidential | © 2025</a:t>
            </a:r>
            <a:endParaRPr lang="en-US" sz="1046"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6" descr="preencoded.png"/>
          <p:cNvPicPr>
            <a:picLocks noChangeAspect="1"/>
          </p:cNvPicPr>
          <p:nvPr/>
        </p:nvPicPr>
        <p:blipFill>
          <a:blip r:embed="rId3"/>
          <a:stretch>
            <a:fillRect/>
          </a:stretch>
        </p:blipFill>
        <p:spPr>
          <a:xfrm>
            <a:off x="6715125" y="4043363"/>
            <a:ext cx="2428875" cy="1079500"/>
          </a:xfrm>
          <a:prstGeom prst="rect">
            <a:avLst/>
          </a:prstGeom>
        </p:spPr>
      </p:pic>
      <p:grpSp>
        <p:nvGrpSpPr>
          <p:cNvPr id="28" name="Group 27">
            <a:extLst>
              <a:ext uri="{FF2B5EF4-FFF2-40B4-BE49-F238E27FC236}">
                <a16:creationId xmlns:a16="http://schemas.microsoft.com/office/drawing/2014/main" id="{A013EEE3-A7B1-D275-CA9C-75DF61756F5B}"/>
              </a:ext>
            </a:extLst>
          </p:cNvPr>
          <p:cNvGrpSpPr/>
          <p:nvPr/>
        </p:nvGrpSpPr>
        <p:grpSpPr>
          <a:xfrm>
            <a:off x="285750" y="285750"/>
            <a:ext cx="8572500" cy="3757613"/>
            <a:chOff x="285750" y="285750"/>
            <a:chExt cx="8572500" cy="3757613"/>
          </a:xfrm>
        </p:grpSpPr>
        <p:sp>
          <p:nvSpPr>
            <p:cNvPr id="3" name="Text 0"/>
            <p:cNvSpPr/>
            <p:nvPr/>
          </p:nvSpPr>
          <p:spPr>
            <a:xfrm>
              <a:off x="285750" y="285750"/>
              <a:ext cx="8572500" cy="478631"/>
            </a:xfrm>
            <a:prstGeom prst="rect">
              <a:avLst/>
            </a:prstGeom>
            <a:noFill/>
            <a:ln/>
          </p:spPr>
          <p:txBody>
            <a:bodyPr wrap="none" lIns="0" tIns="0" rIns="0" bIns="85090" rtlCol="0" anchor="ctr">
              <a:spAutoFit/>
            </a:bodyPr>
            <a:lstStyle/>
            <a:p>
              <a:pPr marL="0" indent="0">
                <a:buNone/>
              </a:pPr>
              <a:r>
                <a:rPr lang="en-US" sz="2025" b="1" dirty="0">
                  <a:solidFill>
                    <a:srgbClr val="003366"/>
                  </a:solidFill>
                  <a:latin typeface="Noto Sans" pitchFamily="34" charset="0"/>
                  <a:ea typeface="Noto Sans" pitchFamily="34" charset="-122"/>
                  <a:cs typeface="Noto Sans" pitchFamily="34" charset="-120"/>
                </a:rPr>
                <a:t>SOCIAL AND ENVIRONMENTAL IMPACT</a:t>
              </a:r>
              <a:endParaRPr lang="en-US" sz="2025" dirty="0"/>
            </a:p>
          </p:txBody>
        </p:sp>
        <p:sp>
          <p:nvSpPr>
            <p:cNvPr id="4" name="Text 1"/>
            <p:cNvSpPr/>
            <p:nvPr/>
          </p:nvSpPr>
          <p:spPr>
            <a:xfrm>
              <a:off x="357188" y="1028700"/>
              <a:ext cx="4143375" cy="300038"/>
            </a:xfrm>
            <a:prstGeom prst="rect">
              <a:avLst/>
            </a:prstGeom>
            <a:noFill/>
            <a:ln/>
          </p:spPr>
          <p:txBody>
            <a:bodyPr wrap="none" lIns="0" tIns="0" rIns="0" bIns="0" rtlCol="0" anchor="ctr">
              <a:spAutoFit/>
            </a:bodyPr>
            <a:lstStyle/>
            <a:p>
              <a:pPr marL="0" indent="0">
                <a:buNone/>
              </a:pPr>
              <a:r>
                <a:rPr lang="en-US" sz="1575" b="1" dirty="0">
                  <a:solidFill>
                    <a:srgbClr val="003366"/>
                  </a:solidFill>
                  <a:latin typeface="Noto Sans" pitchFamily="34" charset="0"/>
                  <a:ea typeface="Noto Sans" pitchFamily="34" charset="-122"/>
                  <a:cs typeface="Noto Sans" pitchFamily="34" charset="-120"/>
                </a:rPr>
                <a:t>Social Benefits</a:t>
              </a:r>
              <a:endParaRPr lang="en-US" sz="1575" dirty="0"/>
            </a:p>
          </p:txBody>
        </p:sp>
        <p:pic>
          <p:nvPicPr>
            <p:cNvPr id="5" name="Image 1" descr="preencoded.png"/>
            <p:cNvPicPr>
              <a:picLocks noChangeAspect="1"/>
            </p:cNvPicPr>
            <p:nvPr/>
          </p:nvPicPr>
          <p:blipFill>
            <a:blip r:embed="rId4"/>
            <a:stretch>
              <a:fillRect/>
            </a:stretch>
          </p:blipFill>
          <p:spPr>
            <a:xfrm>
              <a:off x="392906" y="1682353"/>
              <a:ext cx="142875" cy="7144"/>
            </a:xfrm>
            <a:prstGeom prst="rect">
              <a:avLst/>
            </a:prstGeom>
          </p:spPr>
        </p:pic>
        <p:sp>
          <p:nvSpPr>
            <p:cNvPr id="6" name="Text 2"/>
            <p:cNvSpPr/>
            <p:nvPr/>
          </p:nvSpPr>
          <p:spPr>
            <a:xfrm>
              <a:off x="678656" y="1471613"/>
              <a:ext cx="3821906"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Enhanced community safety in border regions through reduced criminal activities</a:t>
              </a:r>
              <a:endParaRPr lang="en-US" sz="1046" dirty="0"/>
            </a:p>
          </p:txBody>
        </p:sp>
        <p:pic>
          <p:nvPicPr>
            <p:cNvPr id="7" name="Image 2" descr="preencoded.png"/>
            <p:cNvPicPr>
              <a:picLocks noChangeAspect="1"/>
            </p:cNvPicPr>
            <p:nvPr/>
          </p:nvPicPr>
          <p:blipFill>
            <a:blip r:embed="rId5"/>
            <a:stretch>
              <a:fillRect/>
            </a:stretch>
          </p:blipFill>
          <p:spPr>
            <a:xfrm>
              <a:off x="375047" y="2218134"/>
              <a:ext cx="178594" cy="7144"/>
            </a:xfrm>
            <a:prstGeom prst="rect">
              <a:avLst/>
            </a:prstGeom>
          </p:spPr>
        </p:pic>
        <p:sp>
          <p:nvSpPr>
            <p:cNvPr id="8" name="Text 3"/>
            <p:cNvSpPr/>
            <p:nvPr/>
          </p:nvSpPr>
          <p:spPr>
            <a:xfrm>
              <a:off x="678656" y="2007394"/>
              <a:ext cx="3821906"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Advanced identification systems to combat human trafficking</a:t>
              </a:r>
              <a:endParaRPr lang="en-US" sz="1046" dirty="0"/>
            </a:p>
          </p:txBody>
        </p:sp>
        <p:pic>
          <p:nvPicPr>
            <p:cNvPr id="9" name="Image 3" descr="preencoded.png"/>
            <p:cNvPicPr>
              <a:picLocks noChangeAspect="1"/>
            </p:cNvPicPr>
            <p:nvPr/>
          </p:nvPicPr>
          <p:blipFill>
            <a:blip r:embed="rId6"/>
            <a:stretch>
              <a:fillRect/>
            </a:stretch>
          </p:blipFill>
          <p:spPr>
            <a:xfrm>
              <a:off x="392906" y="2753916"/>
              <a:ext cx="142875" cy="7144"/>
            </a:xfrm>
            <a:prstGeom prst="rect">
              <a:avLst/>
            </a:prstGeom>
          </p:spPr>
        </p:pic>
        <p:sp>
          <p:nvSpPr>
            <p:cNvPr id="10" name="Text 4"/>
            <p:cNvSpPr/>
            <p:nvPr/>
          </p:nvSpPr>
          <p:spPr>
            <a:xfrm>
              <a:off x="678656" y="2543175"/>
              <a:ext cx="3821906"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Improved public health through enhanced screening capabilities</a:t>
              </a:r>
              <a:endParaRPr lang="en-US" sz="1046" dirty="0"/>
            </a:p>
          </p:txBody>
        </p:sp>
        <p:pic>
          <p:nvPicPr>
            <p:cNvPr id="11" name="Image 4" descr="preencoded.png"/>
            <p:cNvPicPr>
              <a:picLocks noChangeAspect="1"/>
            </p:cNvPicPr>
            <p:nvPr/>
          </p:nvPicPr>
          <p:blipFill>
            <a:blip r:embed="rId7"/>
            <a:stretch>
              <a:fillRect/>
            </a:stretch>
          </p:blipFill>
          <p:spPr>
            <a:xfrm>
              <a:off x="392906" y="3289697"/>
              <a:ext cx="142875" cy="7144"/>
            </a:xfrm>
            <a:prstGeom prst="rect">
              <a:avLst/>
            </a:prstGeom>
          </p:spPr>
        </p:pic>
        <p:sp>
          <p:nvSpPr>
            <p:cNvPr id="12" name="Text 5"/>
            <p:cNvSpPr/>
            <p:nvPr/>
          </p:nvSpPr>
          <p:spPr>
            <a:xfrm>
              <a:off x="678656" y="3078956"/>
              <a:ext cx="3821906"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Direct and indirect job creation in border management and related sectors</a:t>
              </a:r>
              <a:endParaRPr lang="en-US" sz="1046" dirty="0"/>
            </a:p>
          </p:txBody>
        </p:sp>
        <p:pic>
          <p:nvPicPr>
            <p:cNvPr id="13" name="Image 5" descr="preencoded.png"/>
            <p:cNvPicPr>
              <a:picLocks noChangeAspect="1"/>
            </p:cNvPicPr>
            <p:nvPr/>
          </p:nvPicPr>
          <p:blipFill>
            <a:blip r:embed="rId8"/>
            <a:stretch>
              <a:fillRect/>
            </a:stretch>
          </p:blipFill>
          <p:spPr>
            <a:xfrm>
              <a:off x="375047" y="3825478"/>
              <a:ext cx="178594" cy="7144"/>
            </a:xfrm>
            <a:prstGeom prst="rect">
              <a:avLst/>
            </a:prstGeom>
          </p:spPr>
        </p:pic>
        <p:sp>
          <p:nvSpPr>
            <p:cNvPr id="14" name="Text 6"/>
            <p:cNvSpPr/>
            <p:nvPr/>
          </p:nvSpPr>
          <p:spPr>
            <a:xfrm>
              <a:off x="678656" y="3614738"/>
              <a:ext cx="3821906"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Strengthened cross-border community relations and cultural ties</a:t>
              </a:r>
              <a:endParaRPr lang="en-US" sz="1046" dirty="0"/>
            </a:p>
          </p:txBody>
        </p:sp>
        <p:sp>
          <p:nvSpPr>
            <p:cNvPr id="16" name="Text 7"/>
            <p:cNvSpPr/>
            <p:nvPr/>
          </p:nvSpPr>
          <p:spPr>
            <a:xfrm>
              <a:off x="4643438" y="1028700"/>
              <a:ext cx="4143375" cy="300038"/>
            </a:xfrm>
            <a:prstGeom prst="rect">
              <a:avLst/>
            </a:prstGeom>
            <a:noFill/>
            <a:ln/>
          </p:spPr>
          <p:txBody>
            <a:bodyPr wrap="none" lIns="0" tIns="0" rIns="0" bIns="0" rtlCol="0" anchor="ctr">
              <a:spAutoFit/>
            </a:bodyPr>
            <a:lstStyle/>
            <a:p>
              <a:pPr marL="0" indent="0">
                <a:buNone/>
              </a:pPr>
              <a:r>
                <a:rPr lang="en-US" sz="1575" b="1" dirty="0">
                  <a:solidFill>
                    <a:srgbClr val="003366"/>
                  </a:solidFill>
                  <a:latin typeface="Noto Sans" pitchFamily="34" charset="0"/>
                  <a:ea typeface="Noto Sans" pitchFamily="34" charset="-122"/>
                  <a:cs typeface="Noto Sans" pitchFamily="34" charset="-120"/>
                </a:rPr>
                <a:t>Environmental Considerations</a:t>
              </a:r>
              <a:endParaRPr lang="en-US" sz="1575" dirty="0"/>
            </a:p>
          </p:txBody>
        </p:sp>
        <p:pic>
          <p:nvPicPr>
            <p:cNvPr id="17" name="Image 7" descr="preencoded.png"/>
            <p:cNvPicPr>
              <a:picLocks noChangeAspect="1"/>
            </p:cNvPicPr>
            <p:nvPr/>
          </p:nvPicPr>
          <p:blipFill>
            <a:blip r:embed="rId9"/>
            <a:stretch>
              <a:fillRect/>
            </a:stretch>
          </p:blipFill>
          <p:spPr>
            <a:xfrm>
              <a:off x="4697016" y="1682353"/>
              <a:ext cx="107156" cy="7144"/>
            </a:xfrm>
            <a:prstGeom prst="rect">
              <a:avLst/>
            </a:prstGeom>
          </p:spPr>
        </p:pic>
        <p:sp>
          <p:nvSpPr>
            <p:cNvPr id="18" name="Text 8"/>
            <p:cNvSpPr/>
            <p:nvPr/>
          </p:nvSpPr>
          <p:spPr>
            <a:xfrm>
              <a:off x="4964906" y="1471613"/>
              <a:ext cx="3821906"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Paperless processing significantly reduces environmental impact</a:t>
              </a:r>
              <a:endParaRPr lang="en-US" sz="1046" dirty="0"/>
            </a:p>
          </p:txBody>
        </p:sp>
        <p:pic>
          <p:nvPicPr>
            <p:cNvPr id="19" name="Image 8" descr="preencoded.png"/>
            <p:cNvPicPr>
              <a:picLocks noChangeAspect="1"/>
            </p:cNvPicPr>
            <p:nvPr/>
          </p:nvPicPr>
          <p:blipFill>
            <a:blip r:embed="rId10"/>
            <a:stretch>
              <a:fillRect/>
            </a:stretch>
          </p:blipFill>
          <p:spPr>
            <a:xfrm>
              <a:off x="4661297" y="2218134"/>
              <a:ext cx="178594" cy="7144"/>
            </a:xfrm>
            <a:prstGeom prst="rect">
              <a:avLst/>
            </a:prstGeom>
          </p:spPr>
        </p:pic>
        <p:sp>
          <p:nvSpPr>
            <p:cNvPr id="20" name="Text 9"/>
            <p:cNvSpPr/>
            <p:nvPr/>
          </p:nvSpPr>
          <p:spPr>
            <a:xfrm>
              <a:off x="4964906" y="2007394"/>
              <a:ext cx="3821906"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Energy-efficient infrastructure with renewable energy sources where feasible</a:t>
              </a:r>
              <a:endParaRPr lang="en-US" sz="1046" dirty="0"/>
            </a:p>
          </p:txBody>
        </p:sp>
        <p:pic>
          <p:nvPicPr>
            <p:cNvPr id="21" name="Image 9" descr="preencoded.png"/>
            <p:cNvPicPr>
              <a:picLocks noChangeAspect="1"/>
            </p:cNvPicPr>
            <p:nvPr/>
          </p:nvPicPr>
          <p:blipFill>
            <a:blip r:embed="rId11"/>
            <a:stretch>
              <a:fillRect/>
            </a:stretch>
          </p:blipFill>
          <p:spPr>
            <a:xfrm>
              <a:off x="4697016" y="2753916"/>
              <a:ext cx="107156" cy="7144"/>
            </a:xfrm>
            <a:prstGeom prst="rect">
              <a:avLst/>
            </a:prstGeom>
          </p:spPr>
        </p:pic>
        <p:sp>
          <p:nvSpPr>
            <p:cNvPr id="22" name="Text 10"/>
            <p:cNvSpPr/>
            <p:nvPr/>
          </p:nvSpPr>
          <p:spPr>
            <a:xfrm>
              <a:off x="4964906" y="2543175"/>
              <a:ext cx="3821906"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Environmental impact assessments for all new border infrastructure</a:t>
              </a:r>
              <a:endParaRPr lang="en-US" sz="1046" dirty="0"/>
            </a:p>
          </p:txBody>
        </p:sp>
        <p:pic>
          <p:nvPicPr>
            <p:cNvPr id="23" name="Image 10" descr="preencoded.png"/>
            <p:cNvPicPr>
              <a:picLocks noChangeAspect="1"/>
            </p:cNvPicPr>
            <p:nvPr/>
          </p:nvPicPr>
          <p:blipFill>
            <a:blip r:embed="rId12"/>
            <a:stretch>
              <a:fillRect/>
            </a:stretch>
          </p:blipFill>
          <p:spPr>
            <a:xfrm>
              <a:off x="4679156" y="3289697"/>
              <a:ext cx="142875" cy="7144"/>
            </a:xfrm>
            <a:prstGeom prst="rect">
              <a:avLst/>
            </a:prstGeom>
          </p:spPr>
        </p:pic>
        <p:sp>
          <p:nvSpPr>
            <p:cNvPr id="24" name="Text 11"/>
            <p:cNvSpPr/>
            <p:nvPr/>
          </p:nvSpPr>
          <p:spPr>
            <a:xfrm>
              <a:off x="4964906" y="3078956"/>
              <a:ext cx="3821906"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Enhanced capabilities to combat illegal wildlife trafficking</a:t>
              </a:r>
              <a:endParaRPr lang="en-US" sz="1046" dirty="0"/>
            </a:p>
          </p:txBody>
        </p:sp>
        <p:pic>
          <p:nvPicPr>
            <p:cNvPr id="25" name="Image 11" descr="preencoded.png"/>
            <p:cNvPicPr>
              <a:picLocks noChangeAspect="1"/>
            </p:cNvPicPr>
            <p:nvPr/>
          </p:nvPicPr>
          <p:blipFill>
            <a:blip r:embed="rId13"/>
            <a:stretch>
              <a:fillRect/>
            </a:stretch>
          </p:blipFill>
          <p:spPr>
            <a:xfrm>
              <a:off x="4679156" y="3825478"/>
              <a:ext cx="142875" cy="7144"/>
            </a:xfrm>
            <a:prstGeom prst="rect">
              <a:avLst/>
            </a:prstGeom>
          </p:spPr>
        </p:pic>
        <p:sp>
          <p:nvSpPr>
            <p:cNvPr id="26" name="Text 12"/>
            <p:cNvSpPr/>
            <p:nvPr/>
          </p:nvSpPr>
          <p:spPr>
            <a:xfrm>
              <a:off x="4964906" y="3614738"/>
              <a:ext cx="3821906"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Reduced vehicle congestion and emissions at border crossing points</a:t>
              </a:r>
              <a:endParaRPr lang="en-US" sz="1046" dirty="0"/>
            </a:p>
          </p:txBody>
        </p:sp>
      </p:grpSp>
      <p:sp>
        <p:nvSpPr>
          <p:cNvPr id="27" name="Text 13"/>
          <p:cNvSpPr/>
          <p:nvPr/>
        </p:nvSpPr>
        <p:spPr>
          <a:xfrm>
            <a:off x="89297" y="4857750"/>
            <a:ext cx="9144000" cy="150019"/>
          </a:xfrm>
          <a:prstGeom prst="rect">
            <a:avLst/>
          </a:prstGeom>
          <a:noFill/>
          <a:ln/>
        </p:spPr>
        <p:txBody>
          <a:bodyPr wrap="none" lIns="0" tIns="0" rIns="0" bIns="0" rtlCol="0" anchor="ctr">
            <a:spAutoFit/>
          </a:bodyPr>
          <a:lstStyle/>
          <a:p>
            <a:pPr marL="0" indent="0" algn="ctr">
              <a:buNone/>
            </a:pPr>
            <a:r>
              <a:rPr lang="en-US" sz="732" dirty="0">
                <a:solidFill>
                  <a:srgbClr val="666666"/>
                </a:solidFill>
                <a:latin typeface="Noto Sans" pitchFamily="34" charset="0"/>
                <a:ea typeface="Noto Sans" pitchFamily="34" charset="-122"/>
                <a:cs typeface="Noto Sans" pitchFamily="34" charset="-120"/>
              </a:rPr>
              <a:t>BORDER CONTROL | Confidential | © 2025</a:t>
            </a:r>
            <a:endParaRPr lang="en-US" sz="732"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5B4070B-2874-E2B0-3F07-3937824A83E5}"/>
              </a:ext>
            </a:extLst>
          </p:cNvPr>
          <p:cNvGrpSpPr/>
          <p:nvPr/>
        </p:nvGrpSpPr>
        <p:grpSpPr>
          <a:xfrm>
            <a:off x="0" y="1"/>
            <a:ext cx="9144000" cy="5143500"/>
            <a:chOff x="0" y="0"/>
            <a:chExt cx="9144000" cy="5236369"/>
          </a:xfrm>
        </p:grpSpPr>
        <p:pic>
          <p:nvPicPr>
            <p:cNvPr id="2" name="Image 0" descr="preencoded.png"/>
            <p:cNvPicPr>
              <a:picLocks noChangeAspect="1"/>
            </p:cNvPicPr>
            <p:nvPr/>
          </p:nvPicPr>
          <p:blipFill>
            <a:blip r:embed="rId3"/>
            <a:stretch>
              <a:fillRect/>
            </a:stretch>
          </p:blipFill>
          <p:spPr>
            <a:xfrm>
              <a:off x="0" y="0"/>
              <a:ext cx="9144000" cy="5236369"/>
            </a:xfrm>
            <a:prstGeom prst="rect">
              <a:avLst/>
            </a:prstGeom>
          </p:spPr>
        </p:pic>
        <p:sp>
          <p:nvSpPr>
            <p:cNvPr id="3" name="Text 0"/>
            <p:cNvSpPr/>
            <p:nvPr/>
          </p:nvSpPr>
          <p:spPr>
            <a:xfrm>
              <a:off x="285750" y="285750"/>
              <a:ext cx="8572500" cy="478631"/>
            </a:xfrm>
            <a:prstGeom prst="rect">
              <a:avLst/>
            </a:prstGeom>
            <a:noFill/>
            <a:ln/>
          </p:spPr>
          <p:txBody>
            <a:bodyPr wrap="none" lIns="0" tIns="0" rIns="0" bIns="85090" rtlCol="0" anchor="ctr">
              <a:spAutoFit/>
            </a:bodyPr>
            <a:lstStyle/>
            <a:p>
              <a:pPr marL="0" indent="0">
                <a:buNone/>
              </a:pPr>
              <a:r>
                <a:rPr lang="en-US" sz="2025" b="1" dirty="0">
                  <a:solidFill>
                    <a:srgbClr val="003366"/>
                  </a:solidFill>
                  <a:latin typeface="Noto Sans" pitchFamily="34" charset="0"/>
                  <a:ea typeface="Noto Sans" pitchFamily="34" charset="-122"/>
                  <a:cs typeface="Noto Sans" pitchFamily="34" charset="-120"/>
                </a:rPr>
                <a:t>CAPACITY BUILDING AND TRAINING</a:t>
              </a:r>
              <a:endParaRPr lang="en-US" sz="2025" dirty="0"/>
            </a:p>
          </p:txBody>
        </p:sp>
        <p:sp>
          <p:nvSpPr>
            <p:cNvPr id="4" name="Text 1"/>
            <p:cNvSpPr/>
            <p:nvPr/>
          </p:nvSpPr>
          <p:spPr>
            <a:xfrm>
              <a:off x="357188" y="957263"/>
              <a:ext cx="4143375" cy="300038"/>
            </a:xfrm>
            <a:prstGeom prst="rect">
              <a:avLst/>
            </a:prstGeom>
            <a:noFill/>
            <a:ln/>
          </p:spPr>
          <p:txBody>
            <a:bodyPr wrap="none" lIns="0" tIns="0" rIns="0" bIns="0" rtlCol="0" anchor="ctr">
              <a:spAutoFit/>
            </a:bodyPr>
            <a:lstStyle/>
            <a:p>
              <a:pPr marL="0" indent="0">
                <a:buNone/>
              </a:pPr>
              <a:r>
                <a:rPr lang="en-US" sz="1575" b="1" dirty="0">
                  <a:solidFill>
                    <a:srgbClr val="003366"/>
                  </a:solidFill>
                  <a:latin typeface="Noto Sans" pitchFamily="34" charset="0"/>
                  <a:ea typeface="Noto Sans" pitchFamily="34" charset="-122"/>
                  <a:cs typeface="Noto Sans" pitchFamily="34" charset="-120"/>
                </a:rPr>
                <a:t>Comprehensive Training Program</a:t>
              </a:r>
              <a:endParaRPr lang="en-US" sz="1575" dirty="0"/>
            </a:p>
          </p:txBody>
        </p:sp>
        <p:pic>
          <p:nvPicPr>
            <p:cNvPr id="5" name="Image 1" descr="preencoded.png"/>
            <p:cNvPicPr>
              <a:picLocks noChangeAspect="1"/>
            </p:cNvPicPr>
            <p:nvPr/>
          </p:nvPicPr>
          <p:blipFill>
            <a:blip r:embed="rId4"/>
            <a:stretch>
              <a:fillRect/>
            </a:stretch>
          </p:blipFill>
          <p:spPr>
            <a:xfrm>
              <a:off x="357188" y="1403747"/>
              <a:ext cx="196453" cy="157163"/>
            </a:xfrm>
            <a:prstGeom prst="rect">
              <a:avLst/>
            </a:prstGeom>
          </p:spPr>
        </p:pic>
        <p:sp>
          <p:nvSpPr>
            <p:cNvPr id="6" name="Text 2"/>
            <p:cNvSpPr/>
            <p:nvPr/>
          </p:nvSpPr>
          <p:spPr>
            <a:xfrm>
              <a:off x="660797" y="1364456"/>
              <a:ext cx="2271182"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Technical Skills Development </a:t>
              </a:r>
              <a:endParaRPr lang="en-US" sz="1238" dirty="0"/>
            </a:p>
          </p:txBody>
        </p:sp>
        <p:sp>
          <p:nvSpPr>
            <p:cNvPr id="7" name="Text 3"/>
            <p:cNvSpPr/>
            <p:nvPr/>
          </p:nvSpPr>
          <p:spPr>
            <a:xfrm>
              <a:off x="607219" y="1635919"/>
              <a:ext cx="3893344"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Training on biometric verification and document authentication </a:t>
              </a:r>
              <a:endParaRPr lang="en-US" sz="1046" dirty="0"/>
            </a:p>
          </p:txBody>
        </p:sp>
        <p:pic>
          <p:nvPicPr>
            <p:cNvPr id="8" name="Image 2" descr="preencoded.png"/>
            <p:cNvPicPr>
              <a:picLocks noChangeAspect="1"/>
            </p:cNvPicPr>
            <p:nvPr/>
          </p:nvPicPr>
          <p:blipFill>
            <a:blip r:embed="rId5"/>
            <a:stretch>
              <a:fillRect/>
            </a:stretch>
          </p:blipFill>
          <p:spPr>
            <a:xfrm>
              <a:off x="357188" y="2210991"/>
              <a:ext cx="157163" cy="157163"/>
            </a:xfrm>
            <a:prstGeom prst="rect">
              <a:avLst/>
            </a:prstGeom>
          </p:spPr>
        </p:pic>
        <p:sp>
          <p:nvSpPr>
            <p:cNvPr id="9" name="Text 4"/>
            <p:cNvSpPr/>
            <p:nvPr/>
          </p:nvSpPr>
          <p:spPr>
            <a:xfrm>
              <a:off x="621506" y="2171700"/>
              <a:ext cx="1540678"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Procedural Training </a:t>
              </a:r>
              <a:endParaRPr lang="en-US" sz="1238" dirty="0"/>
            </a:p>
          </p:txBody>
        </p:sp>
        <p:sp>
          <p:nvSpPr>
            <p:cNvPr id="10" name="Text 5"/>
            <p:cNvSpPr/>
            <p:nvPr/>
          </p:nvSpPr>
          <p:spPr>
            <a:xfrm>
              <a:off x="607219" y="2443163"/>
              <a:ext cx="3893344"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Standardized procedures aligned with international best practices </a:t>
              </a:r>
              <a:endParaRPr lang="en-US" sz="1046" dirty="0"/>
            </a:p>
          </p:txBody>
        </p:sp>
        <p:pic>
          <p:nvPicPr>
            <p:cNvPr id="11" name="Image 3" descr="preencoded.png"/>
            <p:cNvPicPr>
              <a:picLocks noChangeAspect="1"/>
            </p:cNvPicPr>
            <p:nvPr/>
          </p:nvPicPr>
          <p:blipFill>
            <a:blip r:embed="rId6"/>
            <a:stretch>
              <a:fillRect/>
            </a:stretch>
          </p:blipFill>
          <p:spPr>
            <a:xfrm>
              <a:off x="357188" y="3018234"/>
              <a:ext cx="117872" cy="157163"/>
            </a:xfrm>
            <a:prstGeom prst="rect">
              <a:avLst/>
            </a:prstGeom>
          </p:spPr>
        </p:pic>
        <p:sp>
          <p:nvSpPr>
            <p:cNvPr id="12" name="Text 6"/>
            <p:cNvSpPr/>
            <p:nvPr/>
          </p:nvSpPr>
          <p:spPr>
            <a:xfrm>
              <a:off x="582216" y="2978944"/>
              <a:ext cx="1811638"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Training Infrastructure </a:t>
              </a:r>
              <a:endParaRPr lang="en-US" sz="1238" dirty="0"/>
            </a:p>
          </p:txBody>
        </p:sp>
        <p:sp>
          <p:nvSpPr>
            <p:cNvPr id="13" name="Text 7"/>
            <p:cNvSpPr/>
            <p:nvPr/>
          </p:nvSpPr>
          <p:spPr>
            <a:xfrm>
              <a:off x="607219" y="3250406"/>
              <a:ext cx="3893344" cy="214313"/>
            </a:xfrm>
            <a:prstGeom prst="rect">
              <a:avLst/>
            </a:prstGeom>
            <a:noFill/>
            <a:ln/>
          </p:spPr>
          <p:txBody>
            <a:bodyPr wrap="non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National Training Center with regional training hubs </a:t>
              </a:r>
              <a:endParaRPr lang="en-US" sz="1046" dirty="0"/>
            </a:p>
          </p:txBody>
        </p:sp>
        <p:pic>
          <p:nvPicPr>
            <p:cNvPr id="14" name="Image 4" descr="preencoded.png"/>
            <p:cNvPicPr>
              <a:picLocks noChangeAspect="1"/>
            </p:cNvPicPr>
            <p:nvPr/>
          </p:nvPicPr>
          <p:blipFill>
            <a:blip r:embed="rId7"/>
            <a:stretch>
              <a:fillRect/>
            </a:stretch>
          </p:blipFill>
          <p:spPr>
            <a:xfrm>
              <a:off x="357188" y="3571875"/>
              <a:ext cx="3214688" cy="1285875"/>
            </a:xfrm>
            <a:prstGeom prst="rect">
              <a:avLst/>
            </a:prstGeom>
          </p:spPr>
        </p:pic>
        <p:sp>
          <p:nvSpPr>
            <p:cNvPr id="15" name="Text 8"/>
            <p:cNvSpPr/>
            <p:nvPr/>
          </p:nvSpPr>
          <p:spPr>
            <a:xfrm>
              <a:off x="4643438" y="957263"/>
              <a:ext cx="4143375" cy="300038"/>
            </a:xfrm>
            <a:prstGeom prst="rect">
              <a:avLst/>
            </a:prstGeom>
            <a:noFill/>
            <a:ln/>
          </p:spPr>
          <p:txBody>
            <a:bodyPr wrap="none" lIns="0" tIns="0" rIns="0" bIns="0" rtlCol="0" anchor="ctr">
              <a:spAutoFit/>
            </a:bodyPr>
            <a:lstStyle/>
            <a:p>
              <a:pPr marL="0" indent="0">
                <a:buNone/>
              </a:pPr>
              <a:r>
                <a:rPr lang="en-US" sz="1575" b="1" dirty="0">
                  <a:solidFill>
                    <a:srgbClr val="003366"/>
                  </a:solidFill>
                  <a:latin typeface="Noto Sans" pitchFamily="34" charset="0"/>
                  <a:ea typeface="Noto Sans" pitchFamily="34" charset="-122"/>
                  <a:cs typeface="Noto Sans" pitchFamily="34" charset="-120"/>
                </a:rPr>
                <a:t>Knowledge Transfer Strategy</a:t>
              </a:r>
              <a:endParaRPr lang="en-US" sz="1575" dirty="0"/>
            </a:p>
          </p:txBody>
        </p:sp>
        <p:pic>
          <p:nvPicPr>
            <p:cNvPr id="16" name="Image 5" descr="preencoded.png"/>
            <p:cNvPicPr>
              <a:picLocks noChangeAspect="1"/>
            </p:cNvPicPr>
            <p:nvPr/>
          </p:nvPicPr>
          <p:blipFill>
            <a:blip r:embed="rId8"/>
            <a:stretch>
              <a:fillRect/>
            </a:stretch>
          </p:blipFill>
          <p:spPr>
            <a:xfrm>
              <a:off x="4643438" y="1403747"/>
              <a:ext cx="196453" cy="157163"/>
            </a:xfrm>
            <a:prstGeom prst="rect">
              <a:avLst/>
            </a:prstGeom>
          </p:spPr>
        </p:pic>
        <p:sp>
          <p:nvSpPr>
            <p:cNvPr id="17" name="Text 9"/>
            <p:cNvSpPr/>
            <p:nvPr/>
          </p:nvSpPr>
          <p:spPr>
            <a:xfrm>
              <a:off x="4947047" y="1364456"/>
              <a:ext cx="2111173"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Train-the-Trainer Approach </a:t>
              </a:r>
              <a:endParaRPr lang="en-US" sz="1238" dirty="0"/>
            </a:p>
          </p:txBody>
        </p:sp>
        <p:sp>
          <p:nvSpPr>
            <p:cNvPr id="18" name="Text 10"/>
            <p:cNvSpPr/>
            <p:nvPr/>
          </p:nvSpPr>
          <p:spPr>
            <a:xfrm>
              <a:off x="4893469" y="1635919"/>
              <a:ext cx="3893344" cy="214313"/>
            </a:xfrm>
            <a:prstGeom prst="rect">
              <a:avLst/>
            </a:prstGeom>
            <a:noFill/>
            <a:ln/>
          </p:spPr>
          <p:txBody>
            <a:bodyPr wrap="non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Ethiopian officials become certified instructors </a:t>
              </a:r>
              <a:endParaRPr lang="en-US" sz="1046" dirty="0"/>
            </a:p>
          </p:txBody>
        </p:sp>
        <p:pic>
          <p:nvPicPr>
            <p:cNvPr id="19" name="Image 6" descr="preencoded.png"/>
            <p:cNvPicPr>
              <a:picLocks noChangeAspect="1"/>
            </p:cNvPicPr>
            <p:nvPr/>
          </p:nvPicPr>
          <p:blipFill>
            <a:blip r:embed="rId9"/>
            <a:stretch>
              <a:fillRect/>
            </a:stretch>
          </p:blipFill>
          <p:spPr>
            <a:xfrm>
              <a:off x="4643438" y="1996678"/>
              <a:ext cx="157163" cy="157163"/>
            </a:xfrm>
            <a:prstGeom prst="rect">
              <a:avLst/>
            </a:prstGeom>
          </p:spPr>
        </p:pic>
        <p:sp>
          <p:nvSpPr>
            <p:cNvPr id="20" name="Text 11"/>
            <p:cNvSpPr/>
            <p:nvPr/>
          </p:nvSpPr>
          <p:spPr>
            <a:xfrm>
              <a:off x="4907756" y="1957388"/>
              <a:ext cx="2645839"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International Exchange Programs </a:t>
              </a:r>
              <a:endParaRPr lang="en-US" sz="1238" dirty="0"/>
            </a:p>
          </p:txBody>
        </p:sp>
        <p:sp>
          <p:nvSpPr>
            <p:cNvPr id="21" name="Text 12"/>
            <p:cNvSpPr/>
            <p:nvPr/>
          </p:nvSpPr>
          <p:spPr>
            <a:xfrm>
              <a:off x="4893469" y="2228850"/>
              <a:ext cx="3893344"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Knowledge exchange through study visits and joint exercises </a:t>
              </a:r>
              <a:endParaRPr lang="en-US" sz="1046" dirty="0"/>
            </a:p>
          </p:txBody>
        </p:sp>
        <p:pic>
          <p:nvPicPr>
            <p:cNvPr id="22" name="Image 7" descr="preencoded.png"/>
            <p:cNvPicPr>
              <a:picLocks noChangeAspect="1"/>
            </p:cNvPicPr>
            <p:nvPr/>
          </p:nvPicPr>
          <p:blipFill>
            <a:blip r:embed="rId10"/>
            <a:stretch>
              <a:fillRect/>
            </a:stretch>
          </p:blipFill>
          <p:spPr>
            <a:xfrm>
              <a:off x="4643438" y="2764631"/>
              <a:ext cx="4143375" cy="1785938"/>
            </a:xfrm>
            <a:prstGeom prst="rect">
              <a:avLst/>
            </a:prstGeom>
          </p:spPr>
        </p:pic>
        <p:sp>
          <p:nvSpPr>
            <p:cNvPr id="23" name="Text 13"/>
            <p:cNvSpPr/>
            <p:nvPr/>
          </p:nvSpPr>
          <p:spPr>
            <a:xfrm>
              <a:off x="0" y="4922044"/>
              <a:ext cx="9144000" cy="150019"/>
            </a:xfrm>
            <a:prstGeom prst="rect">
              <a:avLst/>
            </a:prstGeom>
            <a:noFill/>
            <a:ln/>
          </p:spPr>
          <p:txBody>
            <a:bodyPr wrap="none" lIns="0" tIns="0" rIns="0" bIns="0" rtlCol="0" anchor="ctr">
              <a:spAutoFit/>
            </a:bodyPr>
            <a:lstStyle/>
            <a:p>
              <a:pPr marL="0" indent="0" algn="ctr">
                <a:buNone/>
              </a:pPr>
              <a:r>
                <a:rPr lang="en-US" sz="732" dirty="0">
                  <a:solidFill>
                    <a:srgbClr val="666666"/>
                  </a:solidFill>
                  <a:latin typeface="Noto Sans" pitchFamily="34" charset="0"/>
                  <a:ea typeface="Noto Sans" pitchFamily="34" charset="-122"/>
                  <a:cs typeface="Noto Sans" pitchFamily="34" charset="-120"/>
                </a:rPr>
                <a:t>BORDER CONTROL | Confidential | © 2025</a:t>
              </a:r>
              <a:endParaRPr lang="en-US" sz="732" dirty="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DE6EFAB-962C-1748-2854-56CC1F0F0848}"/>
              </a:ext>
            </a:extLst>
          </p:cNvPr>
          <p:cNvGrpSpPr/>
          <p:nvPr/>
        </p:nvGrpSpPr>
        <p:grpSpPr>
          <a:xfrm>
            <a:off x="0" y="1"/>
            <a:ext cx="9144000" cy="5207794"/>
            <a:chOff x="0" y="0"/>
            <a:chExt cx="9144000" cy="5522119"/>
          </a:xfrm>
        </p:grpSpPr>
        <p:pic>
          <p:nvPicPr>
            <p:cNvPr id="2" name="Image 0" descr="preencoded.png"/>
            <p:cNvPicPr>
              <a:picLocks noChangeAspect="1"/>
            </p:cNvPicPr>
            <p:nvPr/>
          </p:nvPicPr>
          <p:blipFill>
            <a:blip r:embed="rId3"/>
            <a:stretch>
              <a:fillRect/>
            </a:stretch>
          </p:blipFill>
          <p:spPr>
            <a:xfrm>
              <a:off x="0" y="0"/>
              <a:ext cx="9144000" cy="5522119"/>
            </a:xfrm>
            <a:prstGeom prst="rect">
              <a:avLst/>
            </a:prstGeom>
          </p:spPr>
        </p:pic>
        <p:sp>
          <p:nvSpPr>
            <p:cNvPr id="3" name="Text 0"/>
            <p:cNvSpPr/>
            <p:nvPr/>
          </p:nvSpPr>
          <p:spPr>
            <a:xfrm>
              <a:off x="285750" y="285750"/>
              <a:ext cx="8572500" cy="478631"/>
            </a:xfrm>
            <a:prstGeom prst="rect">
              <a:avLst/>
            </a:prstGeom>
            <a:noFill/>
            <a:ln/>
          </p:spPr>
          <p:txBody>
            <a:bodyPr wrap="none" lIns="0" tIns="0" rIns="0" bIns="85090" rtlCol="0" anchor="ctr">
              <a:spAutoFit/>
            </a:bodyPr>
            <a:lstStyle/>
            <a:p>
              <a:pPr marL="0" indent="0">
                <a:buNone/>
              </a:pPr>
              <a:r>
                <a:rPr lang="en-US" sz="2025" b="1" dirty="0">
                  <a:solidFill>
                    <a:srgbClr val="003366"/>
                  </a:solidFill>
                  <a:latin typeface="Noto Sans" pitchFamily="34" charset="0"/>
                  <a:ea typeface="Noto Sans" pitchFamily="34" charset="-122"/>
                  <a:cs typeface="Noto Sans" pitchFamily="34" charset="-120"/>
                </a:rPr>
                <a:t>INTERNATIONAL COOPERATION</a:t>
              </a:r>
              <a:endParaRPr lang="en-US" sz="2025" dirty="0"/>
            </a:p>
          </p:txBody>
        </p:sp>
        <p:sp>
          <p:nvSpPr>
            <p:cNvPr id="4" name="Text 1"/>
            <p:cNvSpPr/>
            <p:nvPr/>
          </p:nvSpPr>
          <p:spPr>
            <a:xfrm>
              <a:off x="357188" y="957263"/>
              <a:ext cx="4143375" cy="300038"/>
            </a:xfrm>
            <a:prstGeom prst="rect">
              <a:avLst/>
            </a:prstGeom>
            <a:noFill/>
            <a:ln/>
          </p:spPr>
          <p:txBody>
            <a:bodyPr wrap="none" lIns="0" tIns="0" rIns="0" bIns="0" rtlCol="0" anchor="ctr">
              <a:spAutoFit/>
            </a:bodyPr>
            <a:lstStyle/>
            <a:p>
              <a:pPr marL="0" indent="0">
                <a:buNone/>
              </a:pPr>
              <a:r>
                <a:rPr lang="en-US" sz="1575" b="1" dirty="0">
                  <a:solidFill>
                    <a:srgbClr val="003366"/>
                  </a:solidFill>
                  <a:latin typeface="Noto Sans" pitchFamily="34" charset="0"/>
                  <a:ea typeface="Noto Sans" pitchFamily="34" charset="-122"/>
                  <a:cs typeface="Noto Sans" pitchFamily="34" charset="-120"/>
                </a:rPr>
                <a:t>Regional Partnerships</a:t>
              </a:r>
              <a:endParaRPr lang="en-US" sz="1575" dirty="0"/>
            </a:p>
          </p:txBody>
        </p:sp>
        <p:pic>
          <p:nvPicPr>
            <p:cNvPr id="5" name="Image 1" descr="preencoded.png"/>
            <p:cNvPicPr>
              <a:picLocks noChangeAspect="1"/>
            </p:cNvPicPr>
            <p:nvPr/>
          </p:nvPicPr>
          <p:blipFill>
            <a:blip r:embed="rId4"/>
            <a:stretch>
              <a:fillRect/>
            </a:stretch>
          </p:blipFill>
          <p:spPr>
            <a:xfrm>
              <a:off x="357188" y="1403747"/>
              <a:ext cx="196453" cy="157163"/>
            </a:xfrm>
            <a:prstGeom prst="rect">
              <a:avLst/>
            </a:prstGeom>
          </p:spPr>
        </p:pic>
        <p:sp>
          <p:nvSpPr>
            <p:cNvPr id="6" name="Text 2"/>
            <p:cNvSpPr/>
            <p:nvPr/>
          </p:nvSpPr>
          <p:spPr>
            <a:xfrm>
              <a:off x="660797" y="1364456"/>
              <a:ext cx="1668149"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Bilateral Agreements </a:t>
              </a:r>
              <a:endParaRPr lang="en-US" sz="1238" dirty="0"/>
            </a:p>
          </p:txBody>
        </p:sp>
        <p:sp>
          <p:nvSpPr>
            <p:cNvPr id="7" name="Text 3"/>
            <p:cNvSpPr/>
            <p:nvPr/>
          </p:nvSpPr>
          <p:spPr>
            <a:xfrm>
              <a:off x="607219" y="1635919"/>
              <a:ext cx="3893344"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Formalized cooperation frameworks with neighboring countries </a:t>
              </a:r>
              <a:endParaRPr lang="en-US" sz="1046" dirty="0"/>
            </a:p>
          </p:txBody>
        </p:sp>
        <p:pic>
          <p:nvPicPr>
            <p:cNvPr id="8" name="Image 2" descr="preencoded.png"/>
            <p:cNvPicPr>
              <a:picLocks noChangeAspect="1"/>
            </p:cNvPicPr>
            <p:nvPr/>
          </p:nvPicPr>
          <p:blipFill>
            <a:blip r:embed="rId5"/>
            <a:stretch>
              <a:fillRect/>
            </a:stretch>
          </p:blipFill>
          <p:spPr>
            <a:xfrm>
              <a:off x="357188" y="2210991"/>
              <a:ext cx="117872" cy="157163"/>
            </a:xfrm>
            <a:prstGeom prst="rect">
              <a:avLst/>
            </a:prstGeom>
          </p:spPr>
        </p:pic>
        <p:sp>
          <p:nvSpPr>
            <p:cNvPr id="9" name="Text 4"/>
            <p:cNvSpPr/>
            <p:nvPr/>
          </p:nvSpPr>
          <p:spPr>
            <a:xfrm>
              <a:off x="582216" y="2171700"/>
              <a:ext cx="2566476"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Regional Economic Communities </a:t>
              </a:r>
              <a:endParaRPr lang="en-US" sz="1238" dirty="0"/>
            </a:p>
          </p:txBody>
        </p:sp>
        <p:sp>
          <p:nvSpPr>
            <p:cNvPr id="10" name="Text 5"/>
            <p:cNvSpPr/>
            <p:nvPr/>
          </p:nvSpPr>
          <p:spPr>
            <a:xfrm>
              <a:off x="607219" y="2443163"/>
              <a:ext cx="3893344"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Active participation in IGAD and COMESA border initiatives </a:t>
              </a:r>
              <a:endParaRPr lang="en-US" sz="1046" dirty="0"/>
            </a:p>
          </p:txBody>
        </p:sp>
        <p:pic>
          <p:nvPicPr>
            <p:cNvPr id="11" name="Image 3" descr="preencoded.png"/>
            <p:cNvPicPr>
              <a:picLocks noChangeAspect="1"/>
            </p:cNvPicPr>
            <p:nvPr/>
          </p:nvPicPr>
          <p:blipFill>
            <a:blip r:embed="rId6"/>
            <a:stretch>
              <a:fillRect/>
            </a:stretch>
          </p:blipFill>
          <p:spPr>
            <a:xfrm>
              <a:off x="357188" y="3018234"/>
              <a:ext cx="196453" cy="157163"/>
            </a:xfrm>
            <a:prstGeom prst="rect">
              <a:avLst/>
            </a:prstGeom>
          </p:spPr>
        </p:pic>
        <p:sp>
          <p:nvSpPr>
            <p:cNvPr id="12" name="Text 6"/>
            <p:cNvSpPr/>
            <p:nvPr/>
          </p:nvSpPr>
          <p:spPr>
            <a:xfrm>
              <a:off x="660797" y="2978944"/>
              <a:ext cx="1939556"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Joint Border Committees </a:t>
              </a:r>
              <a:endParaRPr lang="en-US" sz="1238" dirty="0"/>
            </a:p>
          </p:txBody>
        </p:sp>
        <p:sp>
          <p:nvSpPr>
            <p:cNvPr id="13" name="Text 7"/>
            <p:cNvSpPr/>
            <p:nvPr/>
          </p:nvSpPr>
          <p:spPr>
            <a:xfrm>
              <a:off x="607219" y="3250406"/>
              <a:ext cx="3893344" cy="214313"/>
            </a:xfrm>
            <a:prstGeom prst="rect">
              <a:avLst/>
            </a:prstGeom>
            <a:noFill/>
            <a:ln/>
          </p:spPr>
          <p:txBody>
            <a:bodyPr wrap="non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Local-level coordination at key border crossings </a:t>
              </a:r>
              <a:endParaRPr lang="en-US" sz="1046" dirty="0"/>
            </a:p>
          </p:txBody>
        </p:sp>
        <p:pic>
          <p:nvPicPr>
            <p:cNvPr id="14" name="Image 4" descr="preencoded.png"/>
            <p:cNvPicPr>
              <a:picLocks noChangeAspect="1"/>
            </p:cNvPicPr>
            <p:nvPr/>
          </p:nvPicPr>
          <p:blipFill>
            <a:blip r:embed="rId7"/>
            <a:stretch>
              <a:fillRect/>
            </a:stretch>
          </p:blipFill>
          <p:spPr>
            <a:xfrm>
              <a:off x="357188" y="3571875"/>
              <a:ext cx="3214688" cy="1285875"/>
            </a:xfrm>
            <a:prstGeom prst="rect">
              <a:avLst/>
            </a:prstGeom>
          </p:spPr>
        </p:pic>
        <p:sp>
          <p:nvSpPr>
            <p:cNvPr id="15" name="Text 8"/>
            <p:cNvSpPr/>
            <p:nvPr/>
          </p:nvSpPr>
          <p:spPr>
            <a:xfrm>
              <a:off x="4643438" y="957263"/>
              <a:ext cx="4143375" cy="300038"/>
            </a:xfrm>
            <a:prstGeom prst="rect">
              <a:avLst/>
            </a:prstGeom>
            <a:noFill/>
            <a:ln/>
          </p:spPr>
          <p:txBody>
            <a:bodyPr wrap="none" lIns="0" tIns="0" rIns="0" bIns="0" rtlCol="0" anchor="ctr">
              <a:spAutoFit/>
            </a:bodyPr>
            <a:lstStyle/>
            <a:p>
              <a:pPr marL="0" indent="0">
                <a:buNone/>
              </a:pPr>
              <a:r>
                <a:rPr lang="en-US" sz="1575" b="1" dirty="0">
                  <a:solidFill>
                    <a:srgbClr val="003366"/>
                  </a:solidFill>
                  <a:latin typeface="Noto Sans" pitchFamily="34" charset="0"/>
                  <a:ea typeface="Noto Sans" pitchFamily="34" charset="-122"/>
                  <a:cs typeface="Noto Sans" pitchFamily="34" charset="-120"/>
                </a:rPr>
                <a:t>Global Partnerships</a:t>
              </a:r>
              <a:endParaRPr lang="en-US" sz="1575" dirty="0"/>
            </a:p>
          </p:txBody>
        </p:sp>
        <p:pic>
          <p:nvPicPr>
            <p:cNvPr id="16" name="Image 5" descr="preencoded.png"/>
            <p:cNvPicPr>
              <a:picLocks noChangeAspect="1"/>
            </p:cNvPicPr>
            <p:nvPr/>
          </p:nvPicPr>
          <p:blipFill>
            <a:blip r:embed="rId8"/>
            <a:stretch>
              <a:fillRect/>
            </a:stretch>
          </p:blipFill>
          <p:spPr>
            <a:xfrm>
              <a:off x="4643438" y="1403747"/>
              <a:ext cx="157163" cy="157163"/>
            </a:xfrm>
            <a:prstGeom prst="rect">
              <a:avLst/>
            </a:prstGeom>
          </p:spPr>
        </p:pic>
        <p:sp>
          <p:nvSpPr>
            <p:cNvPr id="17" name="Text 9"/>
            <p:cNvSpPr/>
            <p:nvPr/>
          </p:nvSpPr>
          <p:spPr>
            <a:xfrm>
              <a:off x="4907756" y="1364456"/>
              <a:ext cx="2202340"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International Organizations </a:t>
              </a:r>
              <a:endParaRPr lang="en-US" sz="1238" dirty="0"/>
            </a:p>
          </p:txBody>
        </p:sp>
        <p:sp>
          <p:nvSpPr>
            <p:cNvPr id="18" name="Text 10"/>
            <p:cNvSpPr/>
            <p:nvPr/>
          </p:nvSpPr>
          <p:spPr>
            <a:xfrm>
              <a:off x="4893469" y="1635919"/>
              <a:ext cx="3893344" cy="214313"/>
            </a:xfrm>
            <a:prstGeom prst="rect">
              <a:avLst/>
            </a:prstGeom>
            <a:noFill/>
            <a:ln/>
          </p:spPr>
          <p:txBody>
            <a:bodyPr wrap="non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Collaboration with WCO, IOM, INTERPOL, and UNODC </a:t>
              </a:r>
              <a:endParaRPr lang="en-US" sz="1046" dirty="0"/>
            </a:p>
          </p:txBody>
        </p:sp>
        <p:pic>
          <p:nvPicPr>
            <p:cNvPr id="19" name="Image 6" descr="preencoded.png"/>
            <p:cNvPicPr>
              <a:picLocks noChangeAspect="1"/>
            </p:cNvPicPr>
            <p:nvPr/>
          </p:nvPicPr>
          <p:blipFill>
            <a:blip r:embed="rId9"/>
            <a:stretch>
              <a:fillRect/>
            </a:stretch>
          </p:blipFill>
          <p:spPr>
            <a:xfrm>
              <a:off x="4643438" y="1996678"/>
              <a:ext cx="196453" cy="157163"/>
            </a:xfrm>
            <a:prstGeom prst="rect">
              <a:avLst/>
            </a:prstGeom>
          </p:spPr>
        </p:pic>
        <p:sp>
          <p:nvSpPr>
            <p:cNvPr id="20" name="Text 11"/>
            <p:cNvSpPr/>
            <p:nvPr/>
          </p:nvSpPr>
          <p:spPr>
            <a:xfrm>
              <a:off x="4947047" y="1957388"/>
              <a:ext cx="2403509"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Technical Assistance Programs </a:t>
              </a:r>
              <a:endParaRPr lang="en-US" sz="1238" dirty="0"/>
            </a:p>
          </p:txBody>
        </p:sp>
        <p:sp>
          <p:nvSpPr>
            <p:cNvPr id="21" name="Text 12"/>
            <p:cNvSpPr/>
            <p:nvPr/>
          </p:nvSpPr>
          <p:spPr>
            <a:xfrm>
              <a:off x="4893469" y="2228850"/>
              <a:ext cx="3893344" cy="214313"/>
            </a:xfrm>
            <a:prstGeom prst="rect">
              <a:avLst/>
            </a:prstGeom>
            <a:noFill/>
            <a:ln/>
          </p:spPr>
          <p:txBody>
            <a:bodyPr wrap="non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Support from development partners and bilateral donors </a:t>
              </a:r>
              <a:endParaRPr lang="en-US" sz="1046" dirty="0"/>
            </a:p>
          </p:txBody>
        </p:sp>
        <p:pic>
          <p:nvPicPr>
            <p:cNvPr id="22" name="Image 7" descr="preencoded.png"/>
            <p:cNvPicPr>
              <a:picLocks noChangeAspect="1"/>
            </p:cNvPicPr>
            <p:nvPr/>
          </p:nvPicPr>
          <p:blipFill>
            <a:blip r:embed="rId10"/>
            <a:stretch>
              <a:fillRect/>
            </a:stretch>
          </p:blipFill>
          <p:spPr>
            <a:xfrm>
              <a:off x="4643438" y="2589609"/>
              <a:ext cx="196453" cy="157163"/>
            </a:xfrm>
            <a:prstGeom prst="rect">
              <a:avLst/>
            </a:prstGeom>
          </p:spPr>
        </p:pic>
        <p:sp>
          <p:nvSpPr>
            <p:cNvPr id="23" name="Text 13"/>
            <p:cNvSpPr/>
            <p:nvPr/>
          </p:nvSpPr>
          <p:spPr>
            <a:xfrm>
              <a:off x="4947047" y="2550319"/>
              <a:ext cx="2415927"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Information Sharing Networks </a:t>
              </a:r>
              <a:endParaRPr lang="en-US" sz="1238" dirty="0"/>
            </a:p>
          </p:txBody>
        </p:sp>
        <p:sp>
          <p:nvSpPr>
            <p:cNvPr id="24" name="Text 14"/>
            <p:cNvSpPr/>
            <p:nvPr/>
          </p:nvSpPr>
          <p:spPr>
            <a:xfrm>
              <a:off x="4893469" y="2821781"/>
              <a:ext cx="3893344"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Integration with global security databases and early warning systems </a:t>
              </a:r>
              <a:endParaRPr lang="en-US" sz="1046" dirty="0"/>
            </a:p>
          </p:txBody>
        </p:sp>
        <p:pic>
          <p:nvPicPr>
            <p:cNvPr id="25" name="Image 8" descr="preencoded.png"/>
            <p:cNvPicPr>
              <a:picLocks noChangeAspect="1"/>
            </p:cNvPicPr>
            <p:nvPr/>
          </p:nvPicPr>
          <p:blipFill>
            <a:blip r:embed="rId11"/>
            <a:stretch>
              <a:fillRect/>
            </a:stretch>
          </p:blipFill>
          <p:spPr>
            <a:xfrm>
              <a:off x="4643438" y="3357563"/>
              <a:ext cx="4143375" cy="1785938"/>
            </a:xfrm>
            <a:prstGeom prst="rect">
              <a:avLst/>
            </a:prstGeom>
          </p:spPr>
        </p:pic>
        <p:sp>
          <p:nvSpPr>
            <p:cNvPr id="26" name="Text 15"/>
            <p:cNvSpPr/>
            <p:nvPr/>
          </p:nvSpPr>
          <p:spPr>
            <a:xfrm>
              <a:off x="0" y="5207794"/>
              <a:ext cx="9144000" cy="150019"/>
            </a:xfrm>
            <a:prstGeom prst="rect">
              <a:avLst/>
            </a:prstGeom>
            <a:noFill/>
            <a:ln/>
          </p:spPr>
          <p:txBody>
            <a:bodyPr wrap="none" lIns="0" tIns="0" rIns="0" bIns="0" rtlCol="0" anchor="ctr">
              <a:spAutoFit/>
            </a:bodyPr>
            <a:lstStyle/>
            <a:p>
              <a:pPr marL="0" indent="0" algn="ctr">
                <a:buNone/>
              </a:pPr>
              <a:r>
                <a:rPr lang="en-US" sz="732" dirty="0">
                  <a:solidFill>
                    <a:srgbClr val="666666"/>
                  </a:solidFill>
                  <a:latin typeface="Noto Sans" pitchFamily="34" charset="0"/>
                  <a:ea typeface="Noto Sans" pitchFamily="34" charset="-122"/>
                  <a:cs typeface="Noto Sans" pitchFamily="34" charset="-120"/>
                </a:rPr>
                <a:t>BORDER CONTROL | Confidential | © 2025</a:t>
              </a:r>
              <a:endParaRPr lang="en-US" sz="732" dirty="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DA40B95-6140-9351-C091-0F10F729094E}"/>
              </a:ext>
            </a:extLst>
          </p:cNvPr>
          <p:cNvGrpSpPr/>
          <p:nvPr/>
        </p:nvGrpSpPr>
        <p:grpSpPr>
          <a:xfrm>
            <a:off x="0" y="0"/>
            <a:ext cx="9144000" cy="5143500"/>
            <a:chOff x="0" y="0"/>
            <a:chExt cx="9144000" cy="5950744"/>
          </a:xfrm>
        </p:grpSpPr>
        <p:pic>
          <p:nvPicPr>
            <p:cNvPr id="2" name="Image 0" descr="preencoded.png"/>
            <p:cNvPicPr>
              <a:picLocks noChangeAspect="1"/>
            </p:cNvPicPr>
            <p:nvPr/>
          </p:nvPicPr>
          <p:blipFill>
            <a:blip r:embed="rId3"/>
            <a:stretch>
              <a:fillRect/>
            </a:stretch>
          </p:blipFill>
          <p:spPr>
            <a:xfrm>
              <a:off x="0" y="0"/>
              <a:ext cx="9144000" cy="5950744"/>
            </a:xfrm>
            <a:prstGeom prst="rect">
              <a:avLst/>
            </a:prstGeom>
          </p:spPr>
        </p:pic>
        <p:sp>
          <p:nvSpPr>
            <p:cNvPr id="3" name="Text 0"/>
            <p:cNvSpPr/>
            <p:nvPr/>
          </p:nvSpPr>
          <p:spPr>
            <a:xfrm>
              <a:off x="285750" y="285750"/>
              <a:ext cx="8572500" cy="478631"/>
            </a:xfrm>
            <a:prstGeom prst="rect">
              <a:avLst/>
            </a:prstGeom>
            <a:noFill/>
            <a:ln/>
          </p:spPr>
          <p:txBody>
            <a:bodyPr wrap="none" lIns="0" tIns="0" rIns="0" bIns="85090" rtlCol="0" anchor="ctr">
              <a:spAutoFit/>
            </a:bodyPr>
            <a:lstStyle/>
            <a:p>
              <a:pPr marL="0" indent="0">
                <a:buNone/>
              </a:pPr>
              <a:r>
                <a:rPr lang="en-US" sz="2025" b="1" dirty="0">
                  <a:solidFill>
                    <a:srgbClr val="003366"/>
                  </a:solidFill>
                  <a:latin typeface="Noto Sans" pitchFamily="34" charset="0"/>
                  <a:ea typeface="Noto Sans" pitchFamily="34" charset="-122"/>
                  <a:cs typeface="Noto Sans" pitchFamily="34" charset="-120"/>
                </a:rPr>
                <a:t>SUSTAINABILITY AND MAINTENANCE</a:t>
              </a:r>
              <a:endParaRPr lang="en-US" sz="2025" dirty="0"/>
            </a:p>
          </p:txBody>
        </p:sp>
        <p:sp>
          <p:nvSpPr>
            <p:cNvPr id="4" name="Text 1"/>
            <p:cNvSpPr/>
            <p:nvPr/>
          </p:nvSpPr>
          <p:spPr>
            <a:xfrm>
              <a:off x="357188" y="957263"/>
              <a:ext cx="4143375" cy="300038"/>
            </a:xfrm>
            <a:prstGeom prst="rect">
              <a:avLst/>
            </a:prstGeom>
            <a:noFill/>
            <a:ln/>
          </p:spPr>
          <p:txBody>
            <a:bodyPr wrap="none" lIns="0" tIns="0" rIns="0" bIns="0" rtlCol="0" anchor="ctr">
              <a:spAutoFit/>
            </a:bodyPr>
            <a:lstStyle/>
            <a:p>
              <a:pPr marL="0" indent="0">
                <a:buNone/>
              </a:pPr>
              <a:r>
                <a:rPr lang="en-US" sz="1575" b="1" dirty="0">
                  <a:solidFill>
                    <a:srgbClr val="003366"/>
                  </a:solidFill>
                  <a:latin typeface="Noto Sans" pitchFamily="34" charset="0"/>
                  <a:ea typeface="Noto Sans" pitchFamily="34" charset="-122"/>
                  <a:cs typeface="Noto Sans" pitchFamily="34" charset="-120"/>
                </a:rPr>
                <a:t>Financial &amp; Technical Sustainability</a:t>
              </a:r>
              <a:endParaRPr lang="en-US" sz="1575" dirty="0"/>
            </a:p>
          </p:txBody>
        </p:sp>
        <p:pic>
          <p:nvPicPr>
            <p:cNvPr id="5" name="Image 1" descr="preencoded.png"/>
            <p:cNvPicPr>
              <a:picLocks noChangeAspect="1"/>
            </p:cNvPicPr>
            <p:nvPr/>
          </p:nvPicPr>
          <p:blipFill>
            <a:blip r:embed="rId4"/>
            <a:stretch>
              <a:fillRect/>
            </a:stretch>
          </p:blipFill>
          <p:spPr>
            <a:xfrm>
              <a:off x="357188" y="1403747"/>
              <a:ext cx="157163" cy="157163"/>
            </a:xfrm>
            <a:prstGeom prst="rect">
              <a:avLst/>
            </a:prstGeom>
          </p:spPr>
        </p:pic>
        <p:sp>
          <p:nvSpPr>
            <p:cNvPr id="6" name="Text 2"/>
            <p:cNvSpPr/>
            <p:nvPr/>
          </p:nvSpPr>
          <p:spPr>
            <a:xfrm>
              <a:off x="621506" y="1364456"/>
              <a:ext cx="2337820"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Revenue Reinvestment Model </a:t>
              </a:r>
              <a:endParaRPr lang="en-US" sz="1238" dirty="0"/>
            </a:p>
          </p:txBody>
        </p:sp>
        <p:sp>
          <p:nvSpPr>
            <p:cNvPr id="7" name="Text 3"/>
            <p:cNvSpPr/>
            <p:nvPr/>
          </p:nvSpPr>
          <p:spPr>
            <a:xfrm>
              <a:off x="607219" y="1635919"/>
              <a:ext cx="3893344"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Percentage of increased customs revenue dedicated to system maintenance </a:t>
              </a:r>
              <a:endParaRPr lang="en-US" sz="1046" dirty="0"/>
            </a:p>
          </p:txBody>
        </p:sp>
        <p:pic>
          <p:nvPicPr>
            <p:cNvPr id="8" name="Image 2" descr="preencoded.png"/>
            <p:cNvPicPr>
              <a:picLocks noChangeAspect="1"/>
            </p:cNvPicPr>
            <p:nvPr/>
          </p:nvPicPr>
          <p:blipFill>
            <a:blip r:embed="rId5"/>
            <a:stretch>
              <a:fillRect/>
            </a:stretch>
          </p:blipFill>
          <p:spPr>
            <a:xfrm>
              <a:off x="357188" y="2210991"/>
              <a:ext cx="196453" cy="157163"/>
            </a:xfrm>
            <a:prstGeom prst="rect">
              <a:avLst/>
            </a:prstGeom>
          </p:spPr>
        </p:pic>
        <p:sp>
          <p:nvSpPr>
            <p:cNvPr id="9" name="Text 4"/>
            <p:cNvSpPr/>
            <p:nvPr/>
          </p:nvSpPr>
          <p:spPr>
            <a:xfrm>
              <a:off x="660797" y="2171700"/>
              <a:ext cx="2062451"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Public-Private Partnership </a:t>
              </a:r>
              <a:endParaRPr lang="en-US" sz="1238" dirty="0"/>
            </a:p>
          </p:txBody>
        </p:sp>
        <p:sp>
          <p:nvSpPr>
            <p:cNvPr id="10" name="Text 5"/>
            <p:cNvSpPr/>
            <p:nvPr/>
          </p:nvSpPr>
          <p:spPr>
            <a:xfrm>
              <a:off x="607219" y="2443163"/>
              <a:ext cx="3893344"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Performance-based maintenance contracts with technology providers </a:t>
              </a:r>
              <a:endParaRPr lang="en-US" sz="1046" dirty="0"/>
            </a:p>
          </p:txBody>
        </p:sp>
        <p:pic>
          <p:nvPicPr>
            <p:cNvPr id="11" name="Image 3" descr="preencoded.png"/>
            <p:cNvPicPr>
              <a:picLocks noChangeAspect="1"/>
            </p:cNvPicPr>
            <p:nvPr/>
          </p:nvPicPr>
          <p:blipFill>
            <a:blip r:embed="rId6"/>
            <a:stretch>
              <a:fillRect/>
            </a:stretch>
          </p:blipFill>
          <p:spPr>
            <a:xfrm>
              <a:off x="357188" y="3018234"/>
              <a:ext cx="176808" cy="157163"/>
            </a:xfrm>
            <a:prstGeom prst="rect">
              <a:avLst/>
            </a:prstGeom>
          </p:spPr>
        </p:pic>
        <p:sp>
          <p:nvSpPr>
            <p:cNvPr id="12" name="Text 6"/>
            <p:cNvSpPr/>
            <p:nvPr/>
          </p:nvSpPr>
          <p:spPr>
            <a:xfrm>
              <a:off x="641152" y="2978944"/>
              <a:ext cx="1686371"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Modular Architecture </a:t>
              </a:r>
              <a:endParaRPr lang="en-US" sz="1238" dirty="0"/>
            </a:p>
          </p:txBody>
        </p:sp>
        <p:sp>
          <p:nvSpPr>
            <p:cNvPr id="13" name="Text 7"/>
            <p:cNvSpPr/>
            <p:nvPr/>
          </p:nvSpPr>
          <p:spPr>
            <a:xfrm>
              <a:off x="607219" y="3250406"/>
              <a:ext cx="3893344"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Interchangeable components for targeted upgrades without system disruption </a:t>
              </a:r>
              <a:endParaRPr lang="en-US" sz="1046" dirty="0"/>
            </a:p>
          </p:txBody>
        </p:sp>
        <p:pic>
          <p:nvPicPr>
            <p:cNvPr id="14" name="Image 4" descr="preencoded.png"/>
            <p:cNvPicPr>
              <a:picLocks noChangeAspect="1"/>
            </p:cNvPicPr>
            <p:nvPr/>
          </p:nvPicPr>
          <p:blipFill>
            <a:blip r:embed="rId7"/>
            <a:stretch>
              <a:fillRect/>
            </a:stretch>
          </p:blipFill>
          <p:spPr>
            <a:xfrm>
              <a:off x="357188" y="3786188"/>
              <a:ext cx="3214688" cy="1285875"/>
            </a:xfrm>
            <a:prstGeom prst="rect">
              <a:avLst/>
            </a:prstGeom>
          </p:spPr>
        </p:pic>
        <p:sp>
          <p:nvSpPr>
            <p:cNvPr id="15" name="Text 8"/>
            <p:cNvSpPr/>
            <p:nvPr/>
          </p:nvSpPr>
          <p:spPr>
            <a:xfrm>
              <a:off x="4643438" y="957263"/>
              <a:ext cx="4143375" cy="300038"/>
            </a:xfrm>
            <a:prstGeom prst="rect">
              <a:avLst/>
            </a:prstGeom>
            <a:noFill/>
            <a:ln/>
          </p:spPr>
          <p:txBody>
            <a:bodyPr wrap="none" lIns="0" tIns="0" rIns="0" bIns="0" rtlCol="0" anchor="ctr">
              <a:spAutoFit/>
            </a:bodyPr>
            <a:lstStyle/>
            <a:p>
              <a:pPr marL="0" indent="0">
                <a:buNone/>
              </a:pPr>
              <a:r>
                <a:rPr lang="en-US" sz="1575" b="1" dirty="0">
                  <a:solidFill>
                    <a:srgbClr val="003366"/>
                  </a:solidFill>
                  <a:latin typeface="Noto Sans" pitchFamily="34" charset="0"/>
                  <a:ea typeface="Noto Sans" pitchFamily="34" charset="-122"/>
                  <a:cs typeface="Noto Sans" pitchFamily="34" charset="-120"/>
                </a:rPr>
                <a:t>Operational Continuity</a:t>
              </a:r>
              <a:endParaRPr lang="en-US" sz="1575" dirty="0"/>
            </a:p>
          </p:txBody>
        </p:sp>
        <p:pic>
          <p:nvPicPr>
            <p:cNvPr id="16" name="Image 5" descr="preencoded.png"/>
            <p:cNvPicPr>
              <a:picLocks noChangeAspect="1"/>
            </p:cNvPicPr>
            <p:nvPr/>
          </p:nvPicPr>
          <p:blipFill>
            <a:blip r:embed="rId8"/>
            <a:stretch>
              <a:fillRect/>
            </a:stretch>
          </p:blipFill>
          <p:spPr>
            <a:xfrm>
              <a:off x="4643438" y="1403747"/>
              <a:ext cx="157163" cy="157163"/>
            </a:xfrm>
            <a:prstGeom prst="rect">
              <a:avLst/>
            </a:prstGeom>
          </p:spPr>
        </p:pic>
        <p:sp>
          <p:nvSpPr>
            <p:cNvPr id="17" name="Text 9"/>
            <p:cNvSpPr/>
            <p:nvPr/>
          </p:nvSpPr>
          <p:spPr>
            <a:xfrm>
              <a:off x="4907756" y="1364456"/>
              <a:ext cx="1557031"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Redundant Systems </a:t>
              </a:r>
              <a:endParaRPr lang="en-US" sz="1238" dirty="0"/>
            </a:p>
          </p:txBody>
        </p:sp>
        <p:sp>
          <p:nvSpPr>
            <p:cNvPr id="18" name="Text 10"/>
            <p:cNvSpPr/>
            <p:nvPr/>
          </p:nvSpPr>
          <p:spPr>
            <a:xfrm>
              <a:off x="4893469" y="1635919"/>
              <a:ext cx="3893344"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Built-in redundancy and failover capabilities for critical infrastructure </a:t>
              </a:r>
              <a:endParaRPr lang="en-US" sz="1046" dirty="0"/>
            </a:p>
          </p:txBody>
        </p:sp>
        <p:pic>
          <p:nvPicPr>
            <p:cNvPr id="19" name="Image 6" descr="preencoded.png"/>
            <p:cNvPicPr>
              <a:picLocks noChangeAspect="1"/>
            </p:cNvPicPr>
            <p:nvPr/>
          </p:nvPicPr>
          <p:blipFill>
            <a:blip r:embed="rId9"/>
            <a:stretch>
              <a:fillRect/>
            </a:stretch>
          </p:blipFill>
          <p:spPr>
            <a:xfrm>
              <a:off x="4643438" y="2210991"/>
              <a:ext cx="117872" cy="157163"/>
            </a:xfrm>
            <a:prstGeom prst="rect">
              <a:avLst/>
            </a:prstGeom>
          </p:spPr>
        </p:pic>
        <p:sp>
          <p:nvSpPr>
            <p:cNvPr id="20" name="Text 11"/>
            <p:cNvSpPr/>
            <p:nvPr/>
          </p:nvSpPr>
          <p:spPr>
            <a:xfrm>
              <a:off x="4868466" y="2171700"/>
              <a:ext cx="2476119"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Standard Operating Procedures </a:t>
              </a:r>
              <a:endParaRPr lang="en-US" sz="1238" dirty="0"/>
            </a:p>
          </p:txBody>
        </p:sp>
        <p:sp>
          <p:nvSpPr>
            <p:cNvPr id="21" name="Text 12"/>
            <p:cNvSpPr/>
            <p:nvPr/>
          </p:nvSpPr>
          <p:spPr>
            <a:xfrm>
              <a:off x="4893469" y="2443163"/>
              <a:ext cx="3893344"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Comprehensive documentation ensures consistent operations </a:t>
              </a:r>
              <a:endParaRPr lang="en-US" sz="1046" dirty="0"/>
            </a:p>
          </p:txBody>
        </p:sp>
        <p:pic>
          <p:nvPicPr>
            <p:cNvPr id="22" name="Image 7" descr="preencoded.png"/>
            <p:cNvPicPr>
              <a:picLocks noChangeAspect="1"/>
            </p:cNvPicPr>
            <p:nvPr/>
          </p:nvPicPr>
          <p:blipFill>
            <a:blip r:embed="rId10"/>
            <a:stretch>
              <a:fillRect/>
            </a:stretch>
          </p:blipFill>
          <p:spPr>
            <a:xfrm>
              <a:off x="4643438" y="3018234"/>
              <a:ext cx="157163" cy="157163"/>
            </a:xfrm>
            <a:prstGeom prst="rect">
              <a:avLst/>
            </a:prstGeom>
          </p:spPr>
        </p:pic>
        <p:sp>
          <p:nvSpPr>
            <p:cNvPr id="23" name="Text 13"/>
            <p:cNvSpPr/>
            <p:nvPr/>
          </p:nvSpPr>
          <p:spPr>
            <a:xfrm>
              <a:off x="4907756" y="2978944"/>
              <a:ext cx="2021123"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Continuous Improvement </a:t>
              </a:r>
              <a:endParaRPr lang="en-US" sz="1238" dirty="0"/>
            </a:p>
          </p:txBody>
        </p:sp>
        <p:sp>
          <p:nvSpPr>
            <p:cNvPr id="24" name="Text 14"/>
            <p:cNvSpPr/>
            <p:nvPr/>
          </p:nvSpPr>
          <p:spPr>
            <a:xfrm>
              <a:off x="4893469" y="3250406"/>
              <a:ext cx="3893344" cy="428625"/>
            </a:xfrm>
            <a:prstGeom prst="rect">
              <a:avLst/>
            </a:prstGeom>
            <a:noFill/>
            <a:ln/>
          </p:spPr>
          <p:txBody>
            <a:bodyPr wrap="square" lIns="0" tIns="0" rIns="0" bIns="0" rtlCol="0" anchor="ctr">
              <a:spAutoFit/>
            </a:bodyPr>
            <a:lstStyle/>
            <a:p>
              <a:pPr marL="0" indent="0">
                <a:buNone/>
              </a:pPr>
              <a:r>
                <a:rPr lang="en-US" sz="1046" dirty="0">
                  <a:solidFill>
                    <a:srgbClr val="333333"/>
                  </a:solidFill>
                  <a:latin typeface="Noto Sans" pitchFamily="34" charset="0"/>
                  <a:ea typeface="Noto Sans" pitchFamily="34" charset="-122"/>
                  <a:cs typeface="Noto Sans" pitchFamily="34" charset="-120"/>
                </a:rPr>
                <a:t> Regular performance reviews drive iterative enhancements </a:t>
              </a:r>
              <a:endParaRPr lang="en-US" sz="1046" dirty="0"/>
            </a:p>
          </p:txBody>
        </p:sp>
        <p:pic>
          <p:nvPicPr>
            <p:cNvPr id="25" name="Image 8" descr="preencoded.png"/>
            <p:cNvPicPr>
              <a:picLocks noChangeAspect="1"/>
            </p:cNvPicPr>
            <p:nvPr/>
          </p:nvPicPr>
          <p:blipFill>
            <a:blip r:embed="rId11"/>
            <a:stretch>
              <a:fillRect/>
            </a:stretch>
          </p:blipFill>
          <p:spPr>
            <a:xfrm>
              <a:off x="4643438" y="3786188"/>
              <a:ext cx="4143375" cy="1785938"/>
            </a:xfrm>
            <a:prstGeom prst="rect">
              <a:avLst/>
            </a:prstGeom>
          </p:spPr>
        </p:pic>
        <p:sp>
          <p:nvSpPr>
            <p:cNvPr id="26" name="Text 15"/>
            <p:cNvSpPr/>
            <p:nvPr/>
          </p:nvSpPr>
          <p:spPr>
            <a:xfrm>
              <a:off x="0" y="5636419"/>
              <a:ext cx="9144000" cy="150019"/>
            </a:xfrm>
            <a:prstGeom prst="rect">
              <a:avLst/>
            </a:prstGeom>
            <a:noFill/>
            <a:ln/>
          </p:spPr>
          <p:txBody>
            <a:bodyPr wrap="none" lIns="0" tIns="0" rIns="0" bIns="0" rtlCol="0" anchor="ctr">
              <a:spAutoFit/>
            </a:bodyPr>
            <a:lstStyle/>
            <a:p>
              <a:pPr marL="0" indent="0" algn="ctr">
                <a:buNone/>
              </a:pPr>
              <a:r>
                <a:rPr lang="en-US" sz="732" dirty="0">
                  <a:solidFill>
                    <a:srgbClr val="666666"/>
                  </a:solidFill>
                  <a:latin typeface="Noto Sans" pitchFamily="34" charset="0"/>
                  <a:ea typeface="Noto Sans" pitchFamily="34" charset="-122"/>
                  <a:cs typeface="Noto Sans" pitchFamily="34" charset="-120"/>
                </a:rPr>
                <a:t>BORDER CONTROL | Confidential | © 2025</a:t>
              </a:r>
              <a:endParaRPr lang="en-US" sz="732" dirty="0"/>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20629D07-BC44-5F34-C809-BDE66E7D2E87}"/>
              </a:ext>
            </a:extLst>
          </p:cNvPr>
          <p:cNvGrpSpPr/>
          <p:nvPr/>
        </p:nvGrpSpPr>
        <p:grpSpPr>
          <a:xfrm>
            <a:off x="0" y="0"/>
            <a:ext cx="9144000" cy="5136356"/>
            <a:chOff x="0" y="0"/>
            <a:chExt cx="9144000" cy="6800850"/>
          </a:xfrm>
        </p:grpSpPr>
        <p:pic>
          <p:nvPicPr>
            <p:cNvPr id="2" name="Image 0" descr="preencoded.png"/>
            <p:cNvPicPr>
              <a:picLocks noChangeAspect="1"/>
            </p:cNvPicPr>
            <p:nvPr/>
          </p:nvPicPr>
          <p:blipFill>
            <a:blip r:embed="rId3"/>
            <a:stretch>
              <a:fillRect/>
            </a:stretch>
          </p:blipFill>
          <p:spPr>
            <a:xfrm>
              <a:off x="0" y="0"/>
              <a:ext cx="9144000" cy="6800850"/>
            </a:xfrm>
            <a:prstGeom prst="rect">
              <a:avLst/>
            </a:prstGeom>
          </p:spPr>
        </p:pic>
        <p:sp>
          <p:nvSpPr>
            <p:cNvPr id="3" name="Text 0"/>
            <p:cNvSpPr/>
            <p:nvPr/>
          </p:nvSpPr>
          <p:spPr>
            <a:xfrm>
              <a:off x="285750" y="285750"/>
              <a:ext cx="8572500" cy="478631"/>
            </a:xfrm>
            <a:prstGeom prst="rect">
              <a:avLst/>
            </a:prstGeom>
            <a:noFill/>
            <a:ln/>
          </p:spPr>
          <p:txBody>
            <a:bodyPr wrap="none" lIns="0" tIns="0" rIns="0" bIns="85090" rtlCol="0" anchor="ctr">
              <a:spAutoFit/>
            </a:bodyPr>
            <a:lstStyle/>
            <a:p>
              <a:pPr marL="0" indent="0">
                <a:buNone/>
              </a:pPr>
              <a:r>
                <a:rPr lang="en-US" sz="2025" b="1" dirty="0">
                  <a:solidFill>
                    <a:srgbClr val="003366"/>
                  </a:solidFill>
                  <a:latin typeface="Noto Sans" pitchFamily="34" charset="0"/>
                  <a:ea typeface="Noto Sans" pitchFamily="34" charset="-122"/>
                  <a:cs typeface="Noto Sans" pitchFamily="34" charset="-120"/>
                </a:rPr>
                <a:t>RISK MANAGEMENT AND MITIGATION</a:t>
              </a:r>
              <a:endParaRPr lang="en-US" sz="2025" dirty="0"/>
            </a:p>
          </p:txBody>
        </p:sp>
        <p:sp>
          <p:nvSpPr>
            <p:cNvPr id="4" name="Text 1"/>
            <p:cNvSpPr/>
            <p:nvPr/>
          </p:nvSpPr>
          <p:spPr>
            <a:xfrm>
              <a:off x="357188" y="957263"/>
              <a:ext cx="4143375" cy="300038"/>
            </a:xfrm>
            <a:prstGeom prst="rect">
              <a:avLst/>
            </a:prstGeom>
            <a:noFill/>
            <a:ln/>
          </p:spPr>
          <p:txBody>
            <a:bodyPr wrap="none" lIns="0" tIns="0" rIns="0" bIns="0" rtlCol="0" anchor="ctr">
              <a:spAutoFit/>
            </a:bodyPr>
            <a:lstStyle/>
            <a:p>
              <a:pPr marL="0" indent="0">
                <a:buNone/>
              </a:pPr>
              <a:r>
                <a:rPr lang="en-US" sz="1575" b="1" dirty="0">
                  <a:solidFill>
                    <a:srgbClr val="003366"/>
                  </a:solidFill>
                  <a:latin typeface="Noto Sans" pitchFamily="34" charset="0"/>
                  <a:ea typeface="Noto Sans" pitchFamily="34" charset="-122"/>
                  <a:cs typeface="Noto Sans" pitchFamily="34" charset="-120"/>
                </a:rPr>
                <a:t>Implementation Risks</a:t>
              </a:r>
              <a:endParaRPr lang="en-US" sz="1575" dirty="0"/>
            </a:p>
          </p:txBody>
        </p:sp>
        <p:pic>
          <p:nvPicPr>
            <p:cNvPr id="5" name="Image 1" descr="preencoded.png"/>
            <p:cNvPicPr>
              <a:picLocks noChangeAspect="1"/>
            </p:cNvPicPr>
            <p:nvPr/>
          </p:nvPicPr>
          <p:blipFill>
            <a:blip r:embed="rId4"/>
            <a:stretch>
              <a:fillRect/>
            </a:stretch>
          </p:blipFill>
          <p:spPr>
            <a:xfrm>
              <a:off x="357188" y="1403747"/>
              <a:ext cx="196453" cy="157163"/>
            </a:xfrm>
            <a:prstGeom prst="rect">
              <a:avLst/>
            </a:prstGeom>
          </p:spPr>
        </p:pic>
        <p:sp>
          <p:nvSpPr>
            <p:cNvPr id="6" name="Text 2"/>
            <p:cNvSpPr/>
            <p:nvPr/>
          </p:nvSpPr>
          <p:spPr>
            <a:xfrm>
              <a:off x="660797" y="1364456"/>
              <a:ext cx="1653834"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Technology Adoption </a:t>
              </a:r>
              <a:endParaRPr lang="en-US" sz="1238" dirty="0"/>
            </a:p>
          </p:txBody>
        </p:sp>
        <p:sp>
          <p:nvSpPr>
            <p:cNvPr id="7" name="Text 3"/>
            <p:cNvSpPr/>
            <p:nvPr/>
          </p:nvSpPr>
          <p:spPr>
            <a:xfrm>
              <a:off x="607219" y="1635919"/>
              <a:ext cx="3893344" cy="214313"/>
            </a:xfrm>
            <a:prstGeom prst="rect">
              <a:avLst/>
            </a:prstGeom>
            <a:noFill/>
            <a:ln/>
          </p:spPr>
          <p:txBody>
            <a:bodyPr wrap="none" lIns="0" tIns="0" rIns="0" bIns="0" rtlCol="0" anchor="ctr">
              <a:spAutoFit/>
            </a:bodyPr>
            <a:lstStyle/>
            <a:p>
              <a:pPr marL="0" indent="0">
                <a:buNone/>
              </a:pPr>
              <a:r>
                <a:rPr lang="en-US" sz="1046" b="1" dirty="0">
                  <a:solidFill>
                    <a:srgbClr val="333333"/>
                  </a:solidFill>
                  <a:latin typeface="Noto Sans" pitchFamily="34" charset="0"/>
                  <a:ea typeface="Noto Sans" pitchFamily="34" charset="-122"/>
                  <a:cs typeface="Noto Sans" pitchFamily="34" charset="-120"/>
                </a:rPr>
                <a:t>Risk:</a:t>
              </a:r>
              <a:endParaRPr lang="en-US" sz="1046" dirty="0"/>
            </a:p>
          </p:txBody>
        </p:sp>
        <p:sp>
          <p:nvSpPr>
            <p:cNvPr id="8" name="Text 4"/>
            <p:cNvSpPr/>
            <p:nvPr/>
          </p:nvSpPr>
          <p:spPr>
            <a:xfrm>
              <a:off x="607219" y="1850231"/>
              <a:ext cx="3893344" cy="192881"/>
            </a:xfrm>
            <a:prstGeom prst="rect">
              <a:avLst/>
            </a:prstGeom>
            <a:noFill/>
            <a:ln/>
          </p:spPr>
          <p:txBody>
            <a:bodyPr wrap="none" lIns="0" tIns="0" rIns="0" bIns="0" rtlCol="0" anchor="ctr">
              <a:spAutoFit/>
            </a:bodyPr>
            <a:lstStyle/>
            <a:p>
              <a:pPr marL="0" indent="0">
                <a:buNone/>
              </a:pPr>
              <a:r>
                <a:rPr lang="en-US" sz="942" dirty="0">
                  <a:solidFill>
                    <a:srgbClr val="555555"/>
                  </a:solidFill>
                  <a:latin typeface="Noto Sans" pitchFamily="34" charset="0"/>
                  <a:ea typeface="Noto Sans" pitchFamily="34" charset="-122"/>
                  <a:cs typeface="Noto Sans" pitchFamily="34" charset="-120"/>
                </a:rPr>
                <a:t>Resistance to new technologies by border personnel</a:t>
              </a:r>
              <a:endParaRPr lang="en-US" sz="942" dirty="0"/>
            </a:p>
          </p:txBody>
        </p:sp>
        <p:sp>
          <p:nvSpPr>
            <p:cNvPr id="9" name="Text 5"/>
            <p:cNvSpPr/>
            <p:nvPr/>
          </p:nvSpPr>
          <p:spPr>
            <a:xfrm>
              <a:off x="607219" y="2043113"/>
              <a:ext cx="3893344" cy="214313"/>
            </a:xfrm>
            <a:prstGeom prst="rect">
              <a:avLst/>
            </a:prstGeom>
            <a:noFill/>
            <a:ln/>
          </p:spPr>
          <p:txBody>
            <a:bodyPr wrap="none" lIns="0" tIns="0" rIns="0" bIns="0" rtlCol="0" anchor="ctr">
              <a:spAutoFit/>
            </a:bodyPr>
            <a:lstStyle/>
            <a:p>
              <a:pPr marL="0" indent="0">
                <a:buNone/>
              </a:pPr>
              <a:r>
                <a:rPr lang="en-US" sz="1046" b="1" dirty="0">
                  <a:solidFill>
                    <a:srgbClr val="333333"/>
                  </a:solidFill>
                  <a:latin typeface="Noto Sans" pitchFamily="34" charset="0"/>
                  <a:ea typeface="Noto Sans" pitchFamily="34" charset="-122"/>
                  <a:cs typeface="Noto Sans" pitchFamily="34" charset="-120"/>
                </a:rPr>
                <a:t>Mitigation:</a:t>
              </a:r>
              <a:endParaRPr lang="en-US" sz="1046" dirty="0"/>
            </a:p>
          </p:txBody>
        </p:sp>
        <p:sp>
          <p:nvSpPr>
            <p:cNvPr id="10" name="Text 6"/>
            <p:cNvSpPr/>
            <p:nvPr/>
          </p:nvSpPr>
          <p:spPr>
            <a:xfrm>
              <a:off x="607219" y="2257425"/>
              <a:ext cx="3893344" cy="385763"/>
            </a:xfrm>
            <a:prstGeom prst="rect">
              <a:avLst/>
            </a:prstGeom>
            <a:noFill/>
            <a:ln/>
          </p:spPr>
          <p:txBody>
            <a:bodyPr wrap="square" lIns="0" tIns="0" rIns="0" bIns="0" rtlCol="0" anchor="ctr">
              <a:spAutoFit/>
            </a:bodyPr>
            <a:lstStyle/>
            <a:p>
              <a:pPr marL="0" indent="0">
                <a:buNone/>
              </a:pPr>
              <a:r>
                <a:rPr lang="en-US" sz="942" dirty="0">
                  <a:solidFill>
                    <a:srgbClr val="555555"/>
                  </a:solidFill>
                  <a:latin typeface="Noto Sans" pitchFamily="34" charset="0"/>
                  <a:ea typeface="Noto Sans" pitchFamily="34" charset="-122"/>
                  <a:cs typeface="Noto Sans" pitchFamily="34" charset="-120"/>
                </a:rPr>
                <a:t>Comprehensive change management program with early user involvement</a:t>
              </a:r>
              <a:endParaRPr lang="en-US" sz="942" dirty="0"/>
            </a:p>
          </p:txBody>
        </p:sp>
        <p:pic>
          <p:nvPicPr>
            <p:cNvPr id="11" name="Image 2" descr="preencoded.png"/>
            <p:cNvPicPr>
              <a:picLocks noChangeAspect="1"/>
            </p:cNvPicPr>
            <p:nvPr/>
          </p:nvPicPr>
          <p:blipFill>
            <a:blip r:embed="rId5"/>
            <a:stretch>
              <a:fillRect/>
            </a:stretch>
          </p:blipFill>
          <p:spPr>
            <a:xfrm>
              <a:off x="357188" y="2789634"/>
              <a:ext cx="176808" cy="157163"/>
            </a:xfrm>
            <a:prstGeom prst="rect">
              <a:avLst/>
            </a:prstGeom>
          </p:spPr>
        </p:pic>
        <p:sp>
          <p:nvSpPr>
            <p:cNvPr id="12" name="Text 7"/>
            <p:cNvSpPr/>
            <p:nvPr/>
          </p:nvSpPr>
          <p:spPr>
            <a:xfrm>
              <a:off x="641152" y="2750344"/>
              <a:ext cx="2060414"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Infrastructure Limitations </a:t>
              </a:r>
              <a:endParaRPr lang="en-US" sz="1238" dirty="0"/>
            </a:p>
          </p:txBody>
        </p:sp>
        <p:sp>
          <p:nvSpPr>
            <p:cNvPr id="13" name="Text 8"/>
            <p:cNvSpPr/>
            <p:nvPr/>
          </p:nvSpPr>
          <p:spPr>
            <a:xfrm>
              <a:off x="607219" y="3021806"/>
              <a:ext cx="3893344" cy="214313"/>
            </a:xfrm>
            <a:prstGeom prst="rect">
              <a:avLst/>
            </a:prstGeom>
            <a:noFill/>
            <a:ln/>
          </p:spPr>
          <p:txBody>
            <a:bodyPr wrap="none" lIns="0" tIns="0" rIns="0" bIns="0" rtlCol="0" anchor="ctr">
              <a:spAutoFit/>
            </a:bodyPr>
            <a:lstStyle/>
            <a:p>
              <a:pPr marL="0" indent="0">
                <a:buNone/>
              </a:pPr>
              <a:r>
                <a:rPr lang="en-US" sz="1046" b="1" dirty="0">
                  <a:solidFill>
                    <a:srgbClr val="333333"/>
                  </a:solidFill>
                  <a:latin typeface="Noto Sans" pitchFamily="34" charset="0"/>
                  <a:ea typeface="Noto Sans" pitchFamily="34" charset="-122"/>
                  <a:cs typeface="Noto Sans" pitchFamily="34" charset="-120"/>
                </a:rPr>
                <a:t>Risk:</a:t>
              </a:r>
              <a:endParaRPr lang="en-US" sz="1046" dirty="0"/>
            </a:p>
          </p:txBody>
        </p:sp>
        <p:sp>
          <p:nvSpPr>
            <p:cNvPr id="14" name="Text 9"/>
            <p:cNvSpPr/>
            <p:nvPr/>
          </p:nvSpPr>
          <p:spPr>
            <a:xfrm>
              <a:off x="607219" y="3236119"/>
              <a:ext cx="3893344" cy="192881"/>
            </a:xfrm>
            <a:prstGeom prst="rect">
              <a:avLst/>
            </a:prstGeom>
            <a:noFill/>
            <a:ln/>
          </p:spPr>
          <p:txBody>
            <a:bodyPr wrap="none" lIns="0" tIns="0" rIns="0" bIns="0" rtlCol="0" anchor="ctr">
              <a:spAutoFit/>
            </a:bodyPr>
            <a:lstStyle/>
            <a:p>
              <a:pPr marL="0" indent="0">
                <a:buNone/>
              </a:pPr>
              <a:r>
                <a:rPr lang="en-US" sz="942" dirty="0">
                  <a:solidFill>
                    <a:srgbClr val="555555"/>
                  </a:solidFill>
                  <a:latin typeface="Noto Sans" pitchFamily="34" charset="0"/>
                  <a:ea typeface="Noto Sans" pitchFamily="34" charset="-122"/>
                  <a:cs typeface="Noto Sans" pitchFamily="34" charset="-120"/>
                </a:rPr>
                <a:t>Inadequate power and connectivity at remote locations</a:t>
              </a:r>
              <a:endParaRPr lang="en-US" sz="942" dirty="0"/>
            </a:p>
          </p:txBody>
        </p:sp>
        <p:sp>
          <p:nvSpPr>
            <p:cNvPr id="15" name="Text 10"/>
            <p:cNvSpPr/>
            <p:nvPr/>
          </p:nvSpPr>
          <p:spPr>
            <a:xfrm>
              <a:off x="607219" y="3429000"/>
              <a:ext cx="3893344" cy="214313"/>
            </a:xfrm>
            <a:prstGeom prst="rect">
              <a:avLst/>
            </a:prstGeom>
            <a:noFill/>
            <a:ln/>
          </p:spPr>
          <p:txBody>
            <a:bodyPr wrap="none" lIns="0" tIns="0" rIns="0" bIns="0" rtlCol="0" anchor="ctr">
              <a:spAutoFit/>
            </a:bodyPr>
            <a:lstStyle/>
            <a:p>
              <a:pPr marL="0" indent="0">
                <a:buNone/>
              </a:pPr>
              <a:r>
                <a:rPr lang="en-US" sz="1046" b="1" dirty="0">
                  <a:solidFill>
                    <a:srgbClr val="333333"/>
                  </a:solidFill>
                  <a:latin typeface="Noto Sans" pitchFamily="34" charset="0"/>
                  <a:ea typeface="Noto Sans" pitchFamily="34" charset="-122"/>
                  <a:cs typeface="Noto Sans" pitchFamily="34" charset="-120"/>
                </a:rPr>
                <a:t>Mitigation:</a:t>
              </a:r>
              <a:endParaRPr lang="en-US" sz="1046" dirty="0"/>
            </a:p>
          </p:txBody>
        </p:sp>
        <p:sp>
          <p:nvSpPr>
            <p:cNvPr id="16" name="Text 11"/>
            <p:cNvSpPr/>
            <p:nvPr/>
          </p:nvSpPr>
          <p:spPr>
            <a:xfrm>
              <a:off x="607219" y="3643313"/>
              <a:ext cx="3893344" cy="192881"/>
            </a:xfrm>
            <a:prstGeom prst="rect">
              <a:avLst/>
            </a:prstGeom>
            <a:noFill/>
            <a:ln/>
          </p:spPr>
          <p:txBody>
            <a:bodyPr wrap="none" lIns="0" tIns="0" rIns="0" bIns="0" rtlCol="0" anchor="ctr">
              <a:spAutoFit/>
            </a:bodyPr>
            <a:lstStyle/>
            <a:p>
              <a:pPr marL="0" indent="0">
                <a:buNone/>
              </a:pPr>
              <a:r>
                <a:rPr lang="en-US" sz="942" dirty="0">
                  <a:solidFill>
                    <a:srgbClr val="555555"/>
                  </a:solidFill>
                  <a:latin typeface="Noto Sans" pitchFamily="34" charset="0"/>
                  <a:ea typeface="Noto Sans" pitchFamily="34" charset="-122"/>
                  <a:cs typeface="Noto Sans" pitchFamily="34" charset="-120"/>
                </a:rPr>
                <a:t>Self-sufficient power solutions and satellite communication links</a:t>
              </a:r>
              <a:endParaRPr lang="en-US" sz="942" dirty="0"/>
            </a:p>
          </p:txBody>
        </p:sp>
        <p:pic>
          <p:nvPicPr>
            <p:cNvPr id="17" name="Image 3" descr="preencoded.png"/>
            <p:cNvPicPr>
              <a:picLocks noChangeAspect="1"/>
            </p:cNvPicPr>
            <p:nvPr/>
          </p:nvPicPr>
          <p:blipFill>
            <a:blip r:embed="rId6"/>
            <a:stretch>
              <a:fillRect/>
            </a:stretch>
          </p:blipFill>
          <p:spPr>
            <a:xfrm>
              <a:off x="357188" y="3982641"/>
              <a:ext cx="137517" cy="157163"/>
            </a:xfrm>
            <a:prstGeom prst="rect">
              <a:avLst/>
            </a:prstGeom>
          </p:spPr>
        </p:pic>
        <p:sp>
          <p:nvSpPr>
            <p:cNvPr id="18" name="Text 12"/>
            <p:cNvSpPr/>
            <p:nvPr/>
          </p:nvSpPr>
          <p:spPr>
            <a:xfrm>
              <a:off x="601861" y="3943350"/>
              <a:ext cx="1833460"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Project Timeline Delays </a:t>
              </a:r>
              <a:endParaRPr lang="en-US" sz="1238" dirty="0"/>
            </a:p>
          </p:txBody>
        </p:sp>
        <p:sp>
          <p:nvSpPr>
            <p:cNvPr id="19" name="Text 13"/>
            <p:cNvSpPr/>
            <p:nvPr/>
          </p:nvSpPr>
          <p:spPr>
            <a:xfrm>
              <a:off x="607219" y="4214813"/>
              <a:ext cx="3893344" cy="214313"/>
            </a:xfrm>
            <a:prstGeom prst="rect">
              <a:avLst/>
            </a:prstGeom>
            <a:noFill/>
            <a:ln/>
          </p:spPr>
          <p:txBody>
            <a:bodyPr wrap="none" lIns="0" tIns="0" rIns="0" bIns="0" rtlCol="0" anchor="ctr">
              <a:spAutoFit/>
            </a:bodyPr>
            <a:lstStyle/>
            <a:p>
              <a:pPr marL="0" indent="0">
                <a:buNone/>
              </a:pPr>
              <a:r>
                <a:rPr lang="en-US" sz="1046" b="1" dirty="0">
                  <a:solidFill>
                    <a:srgbClr val="333333"/>
                  </a:solidFill>
                  <a:latin typeface="Noto Sans" pitchFamily="34" charset="0"/>
                  <a:ea typeface="Noto Sans" pitchFamily="34" charset="-122"/>
                  <a:cs typeface="Noto Sans" pitchFamily="34" charset="-120"/>
                </a:rPr>
                <a:t>Risk:</a:t>
              </a:r>
              <a:endParaRPr lang="en-US" sz="1046" dirty="0"/>
            </a:p>
          </p:txBody>
        </p:sp>
        <p:sp>
          <p:nvSpPr>
            <p:cNvPr id="20" name="Text 14"/>
            <p:cNvSpPr/>
            <p:nvPr/>
          </p:nvSpPr>
          <p:spPr>
            <a:xfrm>
              <a:off x="607219" y="4429125"/>
              <a:ext cx="3893344" cy="192881"/>
            </a:xfrm>
            <a:prstGeom prst="rect">
              <a:avLst/>
            </a:prstGeom>
            <a:noFill/>
            <a:ln/>
          </p:spPr>
          <p:txBody>
            <a:bodyPr wrap="none" lIns="0" tIns="0" rIns="0" bIns="0" rtlCol="0" anchor="ctr">
              <a:spAutoFit/>
            </a:bodyPr>
            <a:lstStyle/>
            <a:p>
              <a:pPr marL="0" indent="0">
                <a:buNone/>
              </a:pPr>
              <a:r>
                <a:rPr lang="en-US" sz="942" dirty="0">
                  <a:solidFill>
                    <a:srgbClr val="555555"/>
                  </a:solidFill>
                  <a:latin typeface="Noto Sans" pitchFamily="34" charset="0"/>
                  <a:ea typeface="Noto Sans" pitchFamily="34" charset="-122"/>
                  <a:cs typeface="Noto Sans" pitchFamily="34" charset="-120"/>
                </a:rPr>
                <a:t>Implementation delays due to procurement processes</a:t>
              </a:r>
              <a:endParaRPr lang="en-US" sz="942" dirty="0"/>
            </a:p>
          </p:txBody>
        </p:sp>
        <p:sp>
          <p:nvSpPr>
            <p:cNvPr id="21" name="Text 15"/>
            <p:cNvSpPr/>
            <p:nvPr/>
          </p:nvSpPr>
          <p:spPr>
            <a:xfrm>
              <a:off x="607219" y="4622006"/>
              <a:ext cx="3893344" cy="214313"/>
            </a:xfrm>
            <a:prstGeom prst="rect">
              <a:avLst/>
            </a:prstGeom>
            <a:noFill/>
            <a:ln/>
          </p:spPr>
          <p:txBody>
            <a:bodyPr wrap="none" lIns="0" tIns="0" rIns="0" bIns="0" rtlCol="0" anchor="ctr">
              <a:spAutoFit/>
            </a:bodyPr>
            <a:lstStyle/>
            <a:p>
              <a:pPr marL="0" indent="0">
                <a:buNone/>
              </a:pPr>
              <a:r>
                <a:rPr lang="en-US" sz="1046" b="1" dirty="0">
                  <a:solidFill>
                    <a:srgbClr val="333333"/>
                  </a:solidFill>
                  <a:latin typeface="Noto Sans" pitchFamily="34" charset="0"/>
                  <a:ea typeface="Noto Sans" pitchFamily="34" charset="-122"/>
                  <a:cs typeface="Noto Sans" pitchFamily="34" charset="-120"/>
                </a:rPr>
                <a:t>Mitigation:</a:t>
              </a:r>
              <a:endParaRPr lang="en-US" sz="1046" dirty="0"/>
            </a:p>
          </p:txBody>
        </p:sp>
        <p:sp>
          <p:nvSpPr>
            <p:cNvPr id="22" name="Text 16"/>
            <p:cNvSpPr/>
            <p:nvPr/>
          </p:nvSpPr>
          <p:spPr>
            <a:xfrm>
              <a:off x="607219" y="4836319"/>
              <a:ext cx="3893344" cy="192881"/>
            </a:xfrm>
            <a:prstGeom prst="rect">
              <a:avLst/>
            </a:prstGeom>
            <a:noFill/>
            <a:ln/>
          </p:spPr>
          <p:txBody>
            <a:bodyPr wrap="none" lIns="0" tIns="0" rIns="0" bIns="0" rtlCol="0" anchor="ctr">
              <a:spAutoFit/>
            </a:bodyPr>
            <a:lstStyle/>
            <a:p>
              <a:pPr marL="0" indent="0">
                <a:buNone/>
              </a:pPr>
              <a:r>
                <a:rPr lang="en-US" sz="942" dirty="0">
                  <a:solidFill>
                    <a:srgbClr val="555555"/>
                  </a:solidFill>
                  <a:latin typeface="Noto Sans" pitchFamily="34" charset="0"/>
                  <a:ea typeface="Noto Sans" pitchFamily="34" charset="-122"/>
                  <a:cs typeface="Noto Sans" pitchFamily="34" charset="-120"/>
                </a:rPr>
                <a:t>Realistic scheduling with built-in contingencies</a:t>
              </a:r>
              <a:endParaRPr lang="en-US" sz="942" dirty="0"/>
            </a:p>
          </p:txBody>
        </p:sp>
        <p:pic>
          <p:nvPicPr>
            <p:cNvPr id="23" name="Image 4" descr="preencoded.png"/>
            <p:cNvPicPr>
              <a:picLocks noChangeAspect="1"/>
            </p:cNvPicPr>
            <p:nvPr/>
          </p:nvPicPr>
          <p:blipFill>
            <a:blip r:embed="rId7"/>
            <a:stretch>
              <a:fillRect/>
            </a:stretch>
          </p:blipFill>
          <p:spPr>
            <a:xfrm>
              <a:off x="357188" y="5136356"/>
              <a:ext cx="3214688" cy="1285875"/>
            </a:xfrm>
            <a:prstGeom prst="rect">
              <a:avLst/>
            </a:prstGeom>
          </p:spPr>
        </p:pic>
        <p:sp>
          <p:nvSpPr>
            <p:cNvPr id="24" name="Text 17"/>
            <p:cNvSpPr/>
            <p:nvPr/>
          </p:nvSpPr>
          <p:spPr>
            <a:xfrm>
              <a:off x="4643438" y="957263"/>
              <a:ext cx="4143375" cy="300038"/>
            </a:xfrm>
            <a:prstGeom prst="rect">
              <a:avLst/>
            </a:prstGeom>
            <a:noFill/>
            <a:ln/>
          </p:spPr>
          <p:txBody>
            <a:bodyPr wrap="none" lIns="0" tIns="0" rIns="0" bIns="0" rtlCol="0" anchor="ctr">
              <a:spAutoFit/>
            </a:bodyPr>
            <a:lstStyle/>
            <a:p>
              <a:pPr marL="0" indent="0">
                <a:buNone/>
              </a:pPr>
              <a:r>
                <a:rPr lang="en-US" sz="1575" b="1" dirty="0">
                  <a:solidFill>
                    <a:srgbClr val="003366"/>
                  </a:solidFill>
                  <a:latin typeface="Noto Sans" pitchFamily="34" charset="0"/>
                  <a:ea typeface="Noto Sans" pitchFamily="34" charset="-122"/>
                  <a:cs typeface="Noto Sans" pitchFamily="34" charset="-120"/>
                </a:rPr>
                <a:t>Operational Risks</a:t>
              </a:r>
              <a:endParaRPr lang="en-US" sz="1575" dirty="0"/>
            </a:p>
          </p:txBody>
        </p:sp>
        <p:pic>
          <p:nvPicPr>
            <p:cNvPr id="25" name="Image 5" descr="preencoded.png"/>
            <p:cNvPicPr>
              <a:picLocks noChangeAspect="1"/>
            </p:cNvPicPr>
            <p:nvPr/>
          </p:nvPicPr>
          <p:blipFill>
            <a:blip r:embed="rId8"/>
            <a:stretch>
              <a:fillRect/>
            </a:stretch>
          </p:blipFill>
          <p:spPr>
            <a:xfrm>
              <a:off x="4643438" y="1403747"/>
              <a:ext cx="157163" cy="157163"/>
            </a:xfrm>
            <a:prstGeom prst="rect">
              <a:avLst/>
            </a:prstGeom>
          </p:spPr>
        </p:pic>
        <p:sp>
          <p:nvSpPr>
            <p:cNvPr id="26" name="Text 18"/>
            <p:cNvSpPr/>
            <p:nvPr/>
          </p:nvSpPr>
          <p:spPr>
            <a:xfrm>
              <a:off x="4907756" y="1364456"/>
              <a:ext cx="1250882"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System Security </a:t>
              </a:r>
              <a:endParaRPr lang="en-US" sz="1238" dirty="0"/>
            </a:p>
          </p:txBody>
        </p:sp>
        <p:sp>
          <p:nvSpPr>
            <p:cNvPr id="27" name="Text 19"/>
            <p:cNvSpPr/>
            <p:nvPr/>
          </p:nvSpPr>
          <p:spPr>
            <a:xfrm>
              <a:off x="4893469" y="1635919"/>
              <a:ext cx="3893344" cy="214313"/>
            </a:xfrm>
            <a:prstGeom prst="rect">
              <a:avLst/>
            </a:prstGeom>
            <a:noFill/>
            <a:ln/>
          </p:spPr>
          <p:txBody>
            <a:bodyPr wrap="none" lIns="0" tIns="0" rIns="0" bIns="0" rtlCol="0" anchor="ctr">
              <a:spAutoFit/>
            </a:bodyPr>
            <a:lstStyle/>
            <a:p>
              <a:pPr marL="0" indent="0">
                <a:buNone/>
              </a:pPr>
              <a:r>
                <a:rPr lang="en-US" sz="1046" b="1" dirty="0">
                  <a:solidFill>
                    <a:srgbClr val="333333"/>
                  </a:solidFill>
                  <a:latin typeface="Noto Sans" pitchFamily="34" charset="0"/>
                  <a:ea typeface="Noto Sans" pitchFamily="34" charset="-122"/>
                  <a:cs typeface="Noto Sans" pitchFamily="34" charset="-120"/>
                </a:rPr>
                <a:t>Risk:</a:t>
              </a:r>
              <a:endParaRPr lang="en-US" sz="1046" dirty="0"/>
            </a:p>
          </p:txBody>
        </p:sp>
        <p:sp>
          <p:nvSpPr>
            <p:cNvPr id="28" name="Text 20"/>
            <p:cNvSpPr/>
            <p:nvPr/>
          </p:nvSpPr>
          <p:spPr>
            <a:xfrm>
              <a:off x="4893469" y="1850231"/>
              <a:ext cx="3893344" cy="192881"/>
            </a:xfrm>
            <a:prstGeom prst="rect">
              <a:avLst/>
            </a:prstGeom>
            <a:noFill/>
            <a:ln/>
          </p:spPr>
          <p:txBody>
            <a:bodyPr wrap="none" lIns="0" tIns="0" rIns="0" bIns="0" rtlCol="0" anchor="ctr">
              <a:spAutoFit/>
            </a:bodyPr>
            <a:lstStyle/>
            <a:p>
              <a:pPr marL="0" indent="0">
                <a:buNone/>
              </a:pPr>
              <a:r>
                <a:rPr lang="en-US" sz="942" dirty="0">
                  <a:solidFill>
                    <a:srgbClr val="555555"/>
                  </a:solidFill>
                  <a:latin typeface="Noto Sans" pitchFamily="34" charset="0"/>
                  <a:ea typeface="Noto Sans" pitchFamily="34" charset="-122"/>
                  <a:cs typeface="Noto Sans" pitchFamily="34" charset="-120"/>
                </a:rPr>
                <a:t>Cyber threats targeting border information systems</a:t>
              </a:r>
              <a:endParaRPr lang="en-US" sz="942" dirty="0"/>
            </a:p>
          </p:txBody>
        </p:sp>
        <p:sp>
          <p:nvSpPr>
            <p:cNvPr id="29" name="Text 21"/>
            <p:cNvSpPr/>
            <p:nvPr/>
          </p:nvSpPr>
          <p:spPr>
            <a:xfrm>
              <a:off x="4893469" y="2043113"/>
              <a:ext cx="3893344" cy="214313"/>
            </a:xfrm>
            <a:prstGeom prst="rect">
              <a:avLst/>
            </a:prstGeom>
            <a:noFill/>
            <a:ln/>
          </p:spPr>
          <p:txBody>
            <a:bodyPr wrap="none" lIns="0" tIns="0" rIns="0" bIns="0" rtlCol="0" anchor="ctr">
              <a:spAutoFit/>
            </a:bodyPr>
            <a:lstStyle/>
            <a:p>
              <a:pPr marL="0" indent="0">
                <a:buNone/>
              </a:pPr>
              <a:r>
                <a:rPr lang="en-US" sz="1046" b="1" dirty="0">
                  <a:solidFill>
                    <a:srgbClr val="333333"/>
                  </a:solidFill>
                  <a:latin typeface="Noto Sans" pitchFamily="34" charset="0"/>
                  <a:ea typeface="Noto Sans" pitchFamily="34" charset="-122"/>
                  <a:cs typeface="Noto Sans" pitchFamily="34" charset="-120"/>
                </a:rPr>
                <a:t>Mitigation:</a:t>
              </a:r>
              <a:endParaRPr lang="en-US" sz="1046" dirty="0"/>
            </a:p>
          </p:txBody>
        </p:sp>
        <p:sp>
          <p:nvSpPr>
            <p:cNvPr id="30" name="Text 22"/>
            <p:cNvSpPr/>
            <p:nvPr/>
          </p:nvSpPr>
          <p:spPr>
            <a:xfrm>
              <a:off x="4893469" y="2257425"/>
              <a:ext cx="3893344" cy="192881"/>
            </a:xfrm>
            <a:prstGeom prst="rect">
              <a:avLst/>
            </a:prstGeom>
            <a:noFill/>
            <a:ln/>
          </p:spPr>
          <p:txBody>
            <a:bodyPr wrap="none" lIns="0" tIns="0" rIns="0" bIns="0" rtlCol="0" anchor="ctr">
              <a:spAutoFit/>
            </a:bodyPr>
            <a:lstStyle/>
            <a:p>
              <a:pPr marL="0" indent="0">
                <a:buNone/>
              </a:pPr>
              <a:r>
                <a:rPr lang="en-US" sz="942" dirty="0">
                  <a:solidFill>
                    <a:srgbClr val="555555"/>
                  </a:solidFill>
                  <a:latin typeface="Noto Sans" pitchFamily="34" charset="0"/>
                  <a:ea typeface="Noto Sans" pitchFamily="34" charset="-122"/>
                  <a:cs typeface="Noto Sans" pitchFamily="34" charset="-120"/>
                </a:rPr>
                <a:t>Multi-layered security architecture with continuous monitoring</a:t>
              </a:r>
              <a:endParaRPr lang="en-US" sz="942" dirty="0"/>
            </a:p>
          </p:txBody>
        </p:sp>
        <p:pic>
          <p:nvPicPr>
            <p:cNvPr id="31" name="Image 6" descr="preencoded.png"/>
            <p:cNvPicPr>
              <a:picLocks noChangeAspect="1"/>
            </p:cNvPicPr>
            <p:nvPr/>
          </p:nvPicPr>
          <p:blipFill>
            <a:blip r:embed="rId9"/>
            <a:stretch>
              <a:fillRect/>
            </a:stretch>
          </p:blipFill>
          <p:spPr>
            <a:xfrm>
              <a:off x="4643438" y="2596753"/>
              <a:ext cx="157163" cy="157163"/>
            </a:xfrm>
            <a:prstGeom prst="rect">
              <a:avLst/>
            </a:prstGeom>
          </p:spPr>
        </p:pic>
        <p:sp>
          <p:nvSpPr>
            <p:cNvPr id="32" name="Text 23"/>
            <p:cNvSpPr/>
            <p:nvPr/>
          </p:nvSpPr>
          <p:spPr>
            <a:xfrm>
              <a:off x="4907756" y="2557463"/>
              <a:ext cx="1728955" cy="235744"/>
            </a:xfrm>
            <a:prstGeom prst="rect">
              <a:avLst/>
            </a:prstGeom>
            <a:noFill/>
            <a:ln/>
          </p:spPr>
          <p:txBody>
            <a:bodyPr wrap="none" lIns="0" tIns="0" rIns="0" bIns="0" rtlCol="0" anchor="ctr">
              <a:spAutoFit/>
            </a:bodyPr>
            <a:lstStyle/>
            <a:p>
              <a:pPr marL="0" indent="0">
                <a:buNone/>
              </a:pPr>
              <a:r>
                <a:rPr lang="en-US" sz="1238" b="1" dirty="0">
                  <a:solidFill>
                    <a:srgbClr val="003366"/>
                  </a:solidFill>
                  <a:latin typeface="Noto Sans" pitchFamily="34" charset="0"/>
                  <a:ea typeface="Noto Sans" pitchFamily="34" charset="-122"/>
                  <a:cs typeface="Noto Sans" pitchFamily="34" charset="-120"/>
                </a:rPr>
                <a:t> Cross-Border Tensions </a:t>
              </a:r>
              <a:endParaRPr lang="en-US" sz="1238" dirty="0"/>
            </a:p>
          </p:txBody>
        </p:sp>
        <p:sp>
          <p:nvSpPr>
            <p:cNvPr id="33" name="Text 24"/>
            <p:cNvSpPr/>
            <p:nvPr/>
          </p:nvSpPr>
          <p:spPr>
            <a:xfrm>
              <a:off x="4893469" y="2828925"/>
              <a:ext cx="3893344" cy="214313"/>
            </a:xfrm>
            <a:prstGeom prst="rect">
              <a:avLst/>
            </a:prstGeom>
            <a:noFill/>
            <a:ln/>
          </p:spPr>
          <p:txBody>
            <a:bodyPr wrap="none" lIns="0" tIns="0" rIns="0" bIns="0" rtlCol="0" anchor="ctr">
              <a:spAutoFit/>
            </a:bodyPr>
            <a:lstStyle/>
            <a:p>
              <a:pPr marL="0" indent="0">
                <a:buNone/>
              </a:pPr>
              <a:r>
                <a:rPr lang="en-US" sz="1046" b="1" dirty="0">
                  <a:solidFill>
                    <a:srgbClr val="333333"/>
                  </a:solidFill>
                  <a:latin typeface="Noto Sans" pitchFamily="34" charset="0"/>
                  <a:ea typeface="Noto Sans" pitchFamily="34" charset="-122"/>
                  <a:cs typeface="Noto Sans" pitchFamily="34" charset="-120"/>
                </a:rPr>
                <a:t>Risk:</a:t>
              </a:r>
              <a:endParaRPr lang="en-US" sz="1046" dirty="0"/>
            </a:p>
          </p:txBody>
        </p:sp>
        <p:sp>
          <p:nvSpPr>
            <p:cNvPr id="34" name="Text 25"/>
            <p:cNvSpPr/>
            <p:nvPr/>
          </p:nvSpPr>
          <p:spPr>
            <a:xfrm>
              <a:off x="4893469" y="3043238"/>
              <a:ext cx="3893344" cy="192881"/>
            </a:xfrm>
            <a:prstGeom prst="rect">
              <a:avLst/>
            </a:prstGeom>
            <a:noFill/>
            <a:ln/>
          </p:spPr>
          <p:txBody>
            <a:bodyPr wrap="none" lIns="0" tIns="0" rIns="0" bIns="0" rtlCol="0" anchor="ctr">
              <a:spAutoFit/>
            </a:bodyPr>
            <a:lstStyle/>
            <a:p>
              <a:pPr marL="0" indent="0">
                <a:buNone/>
              </a:pPr>
              <a:r>
                <a:rPr lang="en-US" sz="942" dirty="0">
                  <a:solidFill>
                    <a:srgbClr val="555555"/>
                  </a:solidFill>
                  <a:latin typeface="Noto Sans" pitchFamily="34" charset="0"/>
                  <a:ea typeface="Noto Sans" pitchFamily="34" charset="-122"/>
                  <a:cs typeface="Noto Sans" pitchFamily="34" charset="-120"/>
                </a:rPr>
                <a:t>Political issues affecting border operations</a:t>
              </a:r>
              <a:endParaRPr lang="en-US" sz="942" dirty="0"/>
            </a:p>
          </p:txBody>
        </p:sp>
        <p:sp>
          <p:nvSpPr>
            <p:cNvPr id="35" name="Text 26"/>
            <p:cNvSpPr/>
            <p:nvPr/>
          </p:nvSpPr>
          <p:spPr>
            <a:xfrm>
              <a:off x="4893469" y="3236119"/>
              <a:ext cx="3893344" cy="214313"/>
            </a:xfrm>
            <a:prstGeom prst="rect">
              <a:avLst/>
            </a:prstGeom>
            <a:noFill/>
            <a:ln/>
          </p:spPr>
          <p:txBody>
            <a:bodyPr wrap="none" lIns="0" tIns="0" rIns="0" bIns="0" rtlCol="0" anchor="ctr">
              <a:spAutoFit/>
            </a:bodyPr>
            <a:lstStyle/>
            <a:p>
              <a:pPr marL="0" indent="0">
                <a:buNone/>
              </a:pPr>
              <a:r>
                <a:rPr lang="en-US" sz="1046" b="1" dirty="0">
                  <a:solidFill>
                    <a:srgbClr val="333333"/>
                  </a:solidFill>
                  <a:latin typeface="Noto Sans" pitchFamily="34" charset="0"/>
                  <a:ea typeface="Noto Sans" pitchFamily="34" charset="-122"/>
                  <a:cs typeface="Noto Sans" pitchFamily="34" charset="-120"/>
                </a:rPr>
                <a:t>Mitigation:</a:t>
              </a:r>
              <a:endParaRPr lang="en-US" sz="1046" dirty="0"/>
            </a:p>
          </p:txBody>
        </p:sp>
        <p:sp>
          <p:nvSpPr>
            <p:cNvPr id="36" name="Text 27"/>
            <p:cNvSpPr/>
            <p:nvPr/>
          </p:nvSpPr>
          <p:spPr>
            <a:xfrm>
              <a:off x="4893469" y="3450431"/>
              <a:ext cx="3893344" cy="192881"/>
            </a:xfrm>
            <a:prstGeom prst="rect">
              <a:avLst/>
            </a:prstGeom>
            <a:noFill/>
            <a:ln/>
          </p:spPr>
          <p:txBody>
            <a:bodyPr wrap="none" lIns="0" tIns="0" rIns="0" bIns="0" rtlCol="0" anchor="ctr">
              <a:spAutoFit/>
            </a:bodyPr>
            <a:lstStyle/>
            <a:p>
              <a:pPr marL="0" indent="0">
                <a:buNone/>
              </a:pPr>
              <a:r>
                <a:rPr lang="en-US" sz="942" dirty="0">
                  <a:solidFill>
                    <a:srgbClr val="555555"/>
                  </a:solidFill>
                  <a:latin typeface="Noto Sans" pitchFamily="34" charset="0"/>
                  <a:ea typeface="Noto Sans" pitchFamily="34" charset="-122"/>
                  <a:cs typeface="Noto Sans" pitchFamily="34" charset="-120"/>
                </a:rPr>
                <a:t>Diplomatic engagement and flexible operational protocols</a:t>
              </a:r>
              <a:endParaRPr lang="en-US" sz="942" dirty="0"/>
            </a:p>
          </p:txBody>
        </p:sp>
        <p:pic>
          <p:nvPicPr>
            <p:cNvPr id="37" name="Image 7" descr="preencoded.png"/>
            <p:cNvPicPr>
              <a:picLocks noChangeAspect="1"/>
            </p:cNvPicPr>
            <p:nvPr/>
          </p:nvPicPr>
          <p:blipFill>
            <a:blip r:embed="rId10"/>
            <a:stretch>
              <a:fillRect/>
            </a:stretch>
          </p:blipFill>
          <p:spPr>
            <a:xfrm>
              <a:off x="4643438" y="3750469"/>
              <a:ext cx="4143375" cy="1785938"/>
            </a:xfrm>
            <a:prstGeom prst="rect">
              <a:avLst/>
            </a:prstGeom>
          </p:spPr>
        </p:pic>
        <p:sp>
          <p:nvSpPr>
            <p:cNvPr id="38" name="Text 28"/>
            <p:cNvSpPr/>
            <p:nvPr/>
          </p:nvSpPr>
          <p:spPr>
            <a:xfrm>
              <a:off x="0" y="6486525"/>
              <a:ext cx="9144000" cy="150019"/>
            </a:xfrm>
            <a:prstGeom prst="rect">
              <a:avLst/>
            </a:prstGeom>
            <a:noFill/>
            <a:ln/>
          </p:spPr>
          <p:txBody>
            <a:bodyPr wrap="none" lIns="0" tIns="0" rIns="0" bIns="0" rtlCol="0" anchor="ctr">
              <a:spAutoFit/>
            </a:bodyPr>
            <a:lstStyle/>
            <a:p>
              <a:pPr marL="0" indent="0" algn="ctr">
                <a:buNone/>
              </a:pPr>
              <a:r>
                <a:rPr lang="en-US" sz="732" dirty="0">
                  <a:solidFill>
                    <a:srgbClr val="666666"/>
                  </a:solidFill>
                  <a:latin typeface="Noto Sans" pitchFamily="34" charset="0"/>
                  <a:ea typeface="Noto Sans" pitchFamily="34" charset="-122"/>
                  <a:cs typeface="Noto Sans" pitchFamily="34" charset="-120"/>
                </a:rPr>
                <a:t>BORDER CONTROL | Confidential | © 2025</a:t>
              </a:r>
              <a:endParaRPr lang="en-US" sz="732" dirty="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285750" y="285750"/>
            <a:ext cx="8572500" cy="385763"/>
          </a:xfrm>
          <a:prstGeom prst="rect">
            <a:avLst/>
          </a:prstGeom>
          <a:noFill/>
          <a:ln/>
        </p:spPr>
        <p:txBody>
          <a:bodyPr wrap="none" lIns="0" tIns="0" rIns="0" bIns="0" rtlCol="0" anchor="ctr">
            <a:spAutoFit/>
          </a:bodyPr>
          <a:lstStyle/>
          <a:p>
            <a:pPr marL="0" indent="0">
              <a:buNone/>
            </a:pPr>
            <a:r>
              <a:rPr lang="en-US" sz="2025" b="1" dirty="0">
                <a:solidFill>
                  <a:srgbClr val="FFFFFF"/>
                </a:solidFill>
                <a:latin typeface="Noto Sans" pitchFamily="34" charset="0"/>
                <a:ea typeface="Noto Sans" pitchFamily="34" charset="-122"/>
                <a:cs typeface="Noto Sans" pitchFamily="34" charset="-120"/>
              </a:rPr>
              <a:t>CONTACT INFORMATION</a:t>
            </a:r>
            <a:endParaRPr lang="en-US" sz="2025" dirty="0"/>
          </a:p>
        </p:txBody>
      </p:sp>
      <p:sp>
        <p:nvSpPr>
          <p:cNvPr id="4" name="Shape 1"/>
          <p:cNvSpPr/>
          <p:nvPr/>
        </p:nvSpPr>
        <p:spPr>
          <a:xfrm>
            <a:off x="2428875" y="1085850"/>
            <a:ext cx="4286250" cy="3314700"/>
          </a:xfrm>
          <a:prstGeom prst="rect">
            <a:avLst/>
          </a:prstGeom>
          <a:solidFill>
            <a:srgbClr val="FFFFFF">
              <a:alpha val="10000"/>
            </a:srgbClr>
          </a:solidFill>
          <a:ln/>
        </p:spPr>
        <p:txBody>
          <a:bodyPr/>
          <a:lstStyle/>
          <a:p>
            <a:endParaRPr lang="en-US"/>
          </a:p>
        </p:txBody>
      </p:sp>
      <p:sp>
        <p:nvSpPr>
          <p:cNvPr id="5" name="Text 2"/>
          <p:cNvSpPr/>
          <p:nvPr/>
        </p:nvSpPr>
        <p:spPr>
          <a:xfrm>
            <a:off x="2714625" y="1371600"/>
            <a:ext cx="3714750" cy="300038"/>
          </a:xfrm>
          <a:prstGeom prst="rect">
            <a:avLst/>
          </a:prstGeom>
          <a:noFill/>
          <a:ln/>
        </p:spPr>
        <p:txBody>
          <a:bodyPr wrap="none" lIns="0" tIns="0" rIns="0" bIns="0" rtlCol="0" anchor="ctr">
            <a:spAutoFit/>
          </a:bodyPr>
          <a:lstStyle/>
          <a:p>
            <a:pPr marL="0" indent="0" algn="ctr">
              <a:buNone/>
            </a:pPr>
            <a:r>
              <a:rPr lang="en-US" sz="1575" b="1" dirty="0">
                <a:solidFill>
                  <a:srgbClr val="F1C40F"/>
                </a:solidFill>
                <a:latin typeface="Noto Sans" pitchFamily="34" charset="0"/>
                <a:ea typeface="Noto Sans" pitchFamily="34" charset="-122"/>
                <a:cs typeface="Noto Sans" pitchFamily="34" charset="-120"/>
              </a:rPr>
              <a:t>For More Information</a:t>
            </a:r>
            <a:endParaRPr lang="en-US" sz="1575" dirty="0"/>
          </a:p>
        </p:txBody>
      </p:sp>
      <p:sp>
        <p:nvSpPr>
          <p:cNvPr id="6" name="Shape 3"/>
          <p:cNvSpPr/>
          <p:nvPr/>
        </p:nvSpPr>
        <p:spPr>
          <a:xfrm>
            <a:off x="3222529" y="1885950"/>
            <a:ext cx="357188" cy="357188"/>
          </a:xfrm>
          <a:prstGeom prst="ellipse">
            <a:avLst/>
          </a:prstGeom>
          <a:solidFill>
            <a:srgbClr val="E74C3C"/>
          </a:solidFill>
          <a:ln/>
        </p:spPr>
        <p:txBody>
          <a:bodyPr/>
          <a:lstStyle/>
          <a:p>
            <a:endParaRPr lang="en-US"/>
          </a:p>
        </p:txBody>
      </p:sp>
      <p:pic>
        <p:nvPicPr>
          <p:cNvPr id="7" name="Image 1" descr="preencoded.png"/>
          <p:cNvPicPr>
            <a:picLocks noChangeAspect="1"/>
          </p:cNvPicPr>
          <p:nvPr/>
        </p:nvPicPr>
        <p:blipFill>
          <a:blip r:embed="rId4"/>
          <a:stretch>
            <a:fillRect/>
          </a:stretch>
        </p:blipFill>
        <p:spPr>
          <a:xfrm>
            <a:off x="3329685" y="1993106"/>
            <a:ext cx="142875" cy="142875"/>
          </a:xfrm>
          <a:prstGeom prst="rect">
            <a:avLst/>
          </a:prstGeom>
        </p:spPr>
      </p:pic>
      <p:sp>
        <p:nvSpPr>
          <p:cNvPr id="8" name="Text 4"/>
          <p:cNvSpPr/>
          <p:nvPr/>
        </p:nvSpPr>
        <p:spPr>
          <a:xfrm>
            <a:off x="3722591" y="1957388"/>
            <a:ext cx="2198852" cy="214313"/>
          </a:xfrm>
          <a:prstGeom prst="rect">
            <a:avLst/>
          </a:prstGeom>
          <a:noFill/>
          <a:ln/>
        </p:spPr>
        <p:txBody>
          <a:bodyPr wrap="none" lIns="0" tIns="0" rIns="0" bIns="0" rtlCol="0" anchor="ctr">
            <a:spAutoFit/>
          </a:bodyPr>
          <a:lstStyle/>
          <a:p>
            <a:pPr marL="0" indent="0" algn="l">
              <a:buNone/>
            </a:pPr>
            <a:r>
              <a:rPr lang="en-US" sz="1046" dirty="0">
                <a:solidFill>
                  <a:srgbClr val="FFFFFF"/>
                </a:solidFill>
                <a:latin typeface="Noto Sans" pitchFamily="34" charset="0"/>
                <a:ea typeface="Noto Sans" pitchFamily="34" charset="-122"/>
                <a:cs typeface="Noto Sans" pitchFamily="34" charset="-120"/>
              </a:rPr>
              <a:t> info@bordermanagement.gov.et </a:t>
            </a:r>
            <a:endParaRPr lang="en-US" sz="1046" dirty="0"/>
          </a:p>
        </p:txBody>
      </p:sp>
      <p:sp>
        <p:nvSpPr>
          <p:cNvPr id="9" name="Shape 5"/>
          <p:cNvSpPr/>
          <p:nvPr/>
        </p:nvSpPr>
        <p:spPr>
          <a:xfrm>
            <a:off x="3735037" y="2386013"/>
            <a:ext cx="357188" cy="357188"/>
          </a:xfrm>
          <a:prstGeom prst="ellipse">
            <a:avLst/>
          </a:prstGeom>
          <a:solidFill>
            <a:srgbClr val="E74C3C"/>
          </a:solidFill>
          <a:ln/>
        </p:spPr>
        <p:txBody>
          <a:bodyPr/>
          <a:lstStyle/>
          <a:p>
            <a:endParaRPr lang="en-US"/>
          </a:p>
        </p:txBody>
      </p:sp>
      <p:pic>
        <p:nvPicPr>
          <p:cNvPr id="10" name="Image 2" descr="preencoded.png"/>
          <p:cNvPicPr>
            <a:picLocks noChangeAspect="1"/>
          </p:cNvPicPr>
          <p:nvPr/>
        </p:nvPicPr>
        <p:blipFill>
          <a:blip r:embed="rId5"/>
          <a:stretch>
            <a:fillRect/>
          </a:stretch>
        </p:blipFill>
        <p:spPr>
          <a:xfrm>
            <a:off x="3842193" y="2493169"/>
            <a:ext cx="142875" cy="142875"/>
          </a:xfrm>
          <a:prstGeom prst="rect">
            <a:avLst/>
          </a:prstGeom>
        </p:spPr>
      </p:pic>
      <p:sp>
        <p:nvSpPr>
          <p:cNvPr id="11" name="Text 6"/>
          <p:cNvSpPr/>
          <p:nvPr/>
        </p:nvSpPr>
        <p:spPr>
          <a:xfrm>
            <a:off x="4235100" y="2457450"/>
            <a:ext cx="1173863" cy="214313"/>
          </a:xfrm>
          <a:prstGeom prst="rect">
            <a:avLst/>
          </a:prstGeom>
          <a:noFill/>
          <a:ln/>
        </p:spPr>
        <p:txBody>
          <a:bodyPr wrap="none" lIns="0" tIns="0" rIns="0" bIns="0" rtlCol="0" anchor="ctr">
            <a:spAutoFit/>
          </a:bodyPr>
          <a:lstStyle/>
          <a:p>
            <a:pPr marL="0" indent="0" algn="l">
              <a:buNone/>
            </a:pPr>
            <a:r>
              <a:rPr lang="en-US" sz="1046" dirty="0">
                <a:solidFill>
                  <a:srgbClr val="FFFFFF"/>
                </a:solidFill>
                <a:latin typeface="Noto Sans" pitchFamily="34" charset="0"/>
                <a:ea typeface="Noto Sans" pitchFamily="34" charset="-122"/>
                <a:cs typeface="Noto Sans" pitchFamily="34" charset="-120"/>
              </a:rPr>
              <a:t> +251 11 551 7700 </a:t>
            </a:r>
            <a:endParaRPr lang="en-US" sz="1046" dirty="0"/>
          </a:p>
        </p:txBody>
      </p:sp>
      <p:sp>
        <p:nvSpPr>
          <p:cNvPr id="12" name="Shape 7"/>
          <p:cNvSpPr/>
          <p:nvPr/>
        </p:nvSpPr>
        <p:spPr>
          <a:xfrm>
            <a:off x="3102006" y="2921794"/>
            <a:ext cx="357188" cy="357188"/>
          </a:xfrm>
          <a:prstGeom prst="ellipse">
            <a:avLst/>
          </a:prstGeom>
          <a:solidFill>
            <a:srgbClr val="E74C3C"/>
          </a:solidFill>
          <a:ln/>
        </p:spPr>
        <p:txBody>
          <a:bodyPr/>
          <a:lstStyle/>
          <a:p>
            <a:endParaRPr lang="en-US"/>
          </a:p>
        </p:txBody>
      </p:sp>
      <p:pic>
        <p:nvPicPr>
          <p:cNvPr id="13" name="Image 3" descr="preencoded.png"/>
          <p:cNvPicPr>
            <a:picLocks noChangeAspect="1"/>
          </p:cNvPicPr>
          <p:nvPr/>
        </p:nvPicPr>
        <p:blipFill>
          <a:blip r:embed="rId6"/>
          <a:stretch>
            <a:fillRect/>
          </a:stretch>
        </p:blipFill>
        <p:spPr>
          <a:xfrm>
            <a:off x="3227022" y="3028950"/>
            <a:ext cx="107156" cy="142875"/>
          </a:xfrm>
          <a:prstGeom prst="rect">
            <a:avLst/>
          </a:prstGeom>
        </p:spPr>
      </p:pic>
      <p:sp>
        <p:nvSpPr>
          <p:cNvPr id="14" name="Text 8"/>
          <p:cNvSpPr/>
          <p:nvPr/>
        </p:nvSpPr>
        <p:spPr>
          <a:xfrm>
            <a:off x="3602069" y="2895005"/>
            <a:ext cx="2439898" cy="194667"/>
          </a:xfrm>
          <a:prstGeom prst="rect">
            <a:avLst/>
          </a:prstGeom>
          <a:noFill/>
          <a:ln/>
        </p:spPr>
        <p:txBody>
          <a:bodyPr wrap="none" lIns="0" tIns="0" rIns="0" bIns="0" rtlCol="0" anchor="ctr">
            <a:spAutoFit/>
          </a:bodyPr>
          <a:lstStyle/>
          <a:p>
            <a:pPr marL="0" indent="0" algn="l">
              <a:buNone/>
            </a:pPr>
            <a:r>
              <a:rPr lang="en-US" sz="1046" dirty="0">
                <a:solidFill>
                  <a:srgbClr val="FFFFFF"/>
                </a:solidFill>
                <a:latin typeface="Noto Sans" pitchFamily="34" charset="0"/>
                <a:ea typeface="Noto Sans" pitchFamily="34" charset="-122"/>
                <a:cs typeface="Noto Sans" pitchFamily="34" charset="-120"/>
              </a:rPr>
              <a:t> National Border Management Office</a:t>
            </a:r>
            <a:endParaRPr lang="en-US" sz="1046" dirty="0"/>
          </a:p>
        </p:txBody>
      </p:sp>
      <p:sp>
        <p:nvSpPr>
          <p:cNvPr id="15" name="Text 9"/>
          <p:cNvSpPr/>
          <p:nvPr/>
        </p:nvSpPr>
        <p:spPr>
          <a:xfrm>
            <a:off x="3602069" y="3109317"/>
            <a:ext cx="1459753" cy="194667"/>
          </a:xfrm>
          <a:prstGeom prst="rect">
            <a:avLst/>
          </a:prstGeom>
          <a:noFill/>
          <a:ln/>
        </p:spPr>
        <p:txBody>
          <a:bodyPr wrap="none" lIns="0" tIns="0" rIns="0" bIns="0" rtlCol="0" anchor="ctr">
            <a:spAutoFit/>
          </a:bodyPr>
          <a:lstStyle/>
          <a:p>
            <a:pPr marL="0" indent="0" algn="l">
              <a:buNone/>
            </a:pPr>
            <a:r>
              <a:rPr lang="en-US" sz="1046" dirty="0">
                <a:solidFill>
                  <a:srgbClr val="FFFFFF"/>
                </a:solidFill>
                <a:latin typeface="Noto Sans" pitchFamily="34" charset="0"/>
                <a:ea typeface="Noto Sans" pitchFamily="34" charset="-122"/>
                <a:cs typeface="Noto Sans" pitchFamily="34" charset="-120"/>
              </a:rPr>
              <a:t> Addis Ababa, Ethiopia </a:t>
            </a:r>
            <a:endParaRPr lang="en-US" sz="1046" dirty="0"/>
          </a:p>
        </p:txBody>
      </p:sp>
      <p:sp>
        <p:nvSpPr>
          <p:cNvPr id="16" name="Text 10"/>
          <p:cNvSpPr/>
          <p:nvPr/>
        </p:nvSpPr>
        <p:spPr>
          <a:xfrm>
            <a:off x="2972526" y="3611166"/>
            <a:ext cx="3198921" cy="233958"/>
          </a:xfrm>
          <a:prstGeom prst="rect">
            <a:avLst/>
          </a:prstGeom>
          <a:noFill/>
          <a:ln/>
        </p:spPr>
        <p:txBody>
          <a:bodyPr wrap="none" lIns="0" tIns="0" rIns="0" bIns="0" rtlCol="0" anchor="ctr">
            <a:spAutoFit/>
          </a:bodyPr>
          <a:lstStyle/>
          <a:p>
            <a:pPr marL="0" indent="0" algn="ctr">
              <a:buNone/>
            </a:pPr>
            <a:r>
              <a:rPr lang="en-US" sz="1350" dirty="0">
                <a:solidFill>
                  <a:srgbClr val="F1C40F"/>
                </a:solidFill>
                <a:latin typeface="Noto Sans" pitchFamily="34" charset="0"/>
                <a:ea typeface="Noto Sans" pitchFamily="34" charset="-122"/>
                <a:cs typeface="Noto Sans" pitchFamily="34" charset="-120"/>
              </a:rPr>
              <a:t> Thank you for your interest in Ethiopia's</a:t>
            </a:r>
            <a:endParaRPr lang="en-US" sz="1350" dirty="0"/>
          </a:p>
        </p:txBody>
      </p:sp>
      <p:sp>
        <p:nvSpPr>
          <p:cNvPr id="17" name="Text 11"/>
          <p:cNvSpPr/>
          <p:nvPr/>
        </p:nvSpPr>
        <p:spPr>
          <a:xfrm>
            <a:off x="3039052" y="3868341"/>
            <a:ext cx="3065869" cy="233958"/>
          </a:xfrm>
          <a:prstGeom prst="rect">
            <a:avLst/>
          </a:prstGeom>
          <a:noFill/>
          <a:ln/>
        </p:spPr>
        <p:txBody>
          <a:bodyPr wrap="none" lIns="0" tIns="0" rIns="0" bIns="0" rtlCol="0" anchor="ctr">
            <a:spAutoFit/>
          </a:bodyPr>
          <a:lstStyle/>
          <a:p>
            <a:pPr marL="0" indent="0" algn="ctr">
              <a:buNone/>
            </a:pPr>
            <a:r>
              <a:rPr lang="en-US" sz="1350" dirty="0">
                <a:solidFill>
                  <a:srgbClr val="F1C40F"/>
                </a:solidFill>
                <a:latin typeface="Noto Sans" pitchFamily="34" charset="0"/>
                <a:ea typeface="Noto Sans" pitchFamily="34" charset="-122"/>
                <a:cs typeface="Noto Sans" pitchFamily="34" charset="-120"/>
              </a:rPr>
              <a:t>Border Control Management Initiative </a:t>
            </a:r>
            <a:endParaRPr lang="en-US" sz="1350" dirty="0"/>
          </a:p>
        </p:txBody>
      </p:sp>
      <p:sp>
        <p:nvSpPr>
          <p:cNvPr id="18" name="Shape 12"/>
          <p:cNvSpPr/>
          <p:nvPr/>
        </p:nvSpPr>
        <p:spPr>
          <a:xfrm>
            <a:off x="7715250" y="357188"/>
            <a:ext cx="714375" cy="714375"/>
          </a:xfrm>
          <a:prstGeom prst="ellipse">
            <a:avLst/>
          </a:prstGeom>
          <a:solidFill>
            <a:srgbClr val="E74C3C">
              <a:alpha val="60000"/>
            </a:srgbClr>
          </a:solidFill>
          <a:ln/>
        </p:spPr>
        <p:txBody>
          <a:bodyPr/>
          <a:lstStyle/>
          <a:p>
            <a:endParaRPr lang="en-US"/>
          </a:p>
        </p:txBody>
      </p:sp>
      <p:sp>
        <p:nvSpPr>
          <p:cNvPr id="19" name="Shape 13"/>
          <p:cNvSpPr/>
          <p:nvPr/>
        </p:nvSpPr>
        <p:spPr>
          <a:xfrm>
            <a:off x="6643688" y="3357563"/>
            <a:ext cx="1071563" cy="1071563"/>
          </a:xfrm>
          <a:prstGeom prst="ellipse">
            <a:avLst/>
          </a:prstGeom>
          <a:solidFill>
            <a:srgbClr val="F1C40F">
              <a:alpha val="60000"/>
            </a:srgbClr>
          </a:solidFill>
          <a:ln/>
        </p:spPr>
        <p:txBody>
          <a:bodyPr/>
          <a:lstStyle/>
          <a:p>
            <a:endParaRPr lang="en-US"/>
          </a:p>
        </p:txBody>
      </p:sp>
      <p:sp>
        <p:nvSpPr>
          <p:cNvPr id="20" name="Shape 14"/>
          <p:cNvSpPr/>
          <p:nvPr/>
        </p:nvSpPr>
        <p:spPr>
          <a:xfrm>
            <a:off x="1071563" y="4214813"/>
            <a:ext cx="571500" cy="571500"/>
          </a:xfrm>
          <a:prstGeom prst="ellipse">
            <a:avLst/>
          </a:prstGeom>
          <a:solidFill>
            <a:srgbClr val="3498DB">
              <a:alpha val="60000"/>
            </a:srgbClr>
          </a:solidFill>
          <a:ln/>
        </p:spPr>
        <p:txBody>
          <a:bodyPr/>
          <a:lstStyle/>
          <a:p>
            <a:endParaRPr lang="en-US"/>
          </a:p>
        </p:txBody>
      </p:sp>
      <p:sp>
        <p:nvSpPr>
          <p:cNvPr id="21" name="Text 15"/>
          <p:cNvSpPr/>
          <p:nvPr/>
        </p:nvSpPr>
        <p:spPr>
          <a:xfrm>
            <a:off x="6850884" y="4850606"/>
            <a:ext cx="2007366" cy="150019"/>
          </a:xfrm>
          <a:prstGeom prst="rect">
            <a:avLst/>
          </a:prstGeom>
          <a:noFill/>
          <a:ln/>
        </p:spPr>
        <p:txBody>
          <a:bodyPr wrap="none" lIns="0" tIns="0" rIns="0" bIns="0" rtlCol="0" anchor="ctr">
            <a:spAutoFit/>
          </a:bodyPr>
          <a:lstStyle/>
          <a:p>
            <a:pPr marL="0" indent="0">
              <a:buNone/>
            </a:pPr>
            <a:r>
              <a:rPr lang="en-US" sz="732" dirty="0">
                <a:solidFill>
                  <a:srgbClr val="FFFFFF">
                    <a:alpha val="70000"/>
                  </a:srgbClr>
                </a:solidFill>
                <a:latin typeface="Noto Sans" pitchFamily="34" charset="0"/>
                <a:ea typeface="Noto Sans" pitchFamily="34" charset="-122"/>
                <a:cs typeface="Noto Sans" pitchFamily="34" charset="-120"/>
              </a:rPr>
              <a:t> BORDER CONTROL | Confidential | © 2025 </a:t>
            </a:r>
            <a:endParaRPr lang="en-US" sz="732"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C746536D-38EE-8432-F854-1E606D7A8088}"/>
              </a:ext>
            </a:extLst>
          </p:cNvPr>
          <p:cNvGrpSpPr/>
          <p:nvPr/>
        </p:nvGrpSpPr>
        <p:grpSpPr>
          <a:xfrm>
            <a:off x="0" y="0"/>
            <a:ext cx="9144000" cy="5143500"/>
            <a:chOff x="0" y="0"/>
            <a:chExt cx="9144000" cy="5957888"/>
          </a:xfrm>
        </p:grpSpPr>
        <p:pic>
          <p:nvPicPr>
            <p:cNvPr id="2" name="Image 0" descr="preencoded.png"/>
            <p:cNvPicPr>
              <a:picLocks noChangeAspect="1"/>
            </p:cNvPicPr>
            <p:nvPr/>
          </p:nvPicPr>
          <p:blipFill>
            <a:blip r:embed="rId3"/>
            <a:stretch>
              <a:fillRect/>
            </a:stretch>
          </p:blipFill>
          <p:spPr>
            <a:xfrm>
              <a:off x="0" y="0"/>
              <a:ext cx="9144000" cy="5957888"/>
            </a:xfrm>
            <a:prstGeom prst="rect">
              <a:avLst/>
            </a:prstGeom>
          </p:spPr>
        </p:pic>
        <p:sp>
          <p:nvSpPr>
            <p:cNvPr id="3" name="Text 0"/>
            <p:cNvSpPr/>
            <p:nvPr/>
          </p:nvSpPr>
          <p:spPr>
            <a:xfrm>
              <a:off x="285750" y="285750"/>
              <a:ext cx="8572500" cy="385763"/>
            </a:xfrm>
            <a:prstGeom prst="rect">
              <a:avLst/>
            </a:prstGeom>
            <a:noFill/>
            <a:ln/>
          </p:spPr>
          <p:txBody>
            <a:bodyPr wrap="none" lIns="0" tIns="0" rIns="0" bIns="0" rtlCol="0" anchor="ctr">
              <a:spAutoFit/>
            </a:bodyPr>
            <a:lstStyle/>
            <a:p>
              <a:pPr marL="0" indent="0">
                <a:buNone/>
              </a:pPr>
              <a:r>
                <a:rPr lang="en-US" sz="2025" b="1" dirty="0">
                  <a:solidFill>
                    <a:srgbClr val="FFFFFF"/>
                  </a:solidFill>
                  <a:latin typeface="Noto Sans" pitchFamily="34" charset="0"/>
                  <a:ea typeface="Noto Sans" pitchFamily="34" charset="-122"/>
                  <a:cs typeface="Noto Sans" pitchFamily="34" charset="-120"/>
                </a:rPr>
                <a:t>Agenda</a:t>
              </a:r>
              <a:endParaRPr lang="en-US" sz="2025" dirty="0"/>
            </a:p>
          </p:txBody>
        </p:sp>
        <p:sp>
          <p:nvSpPr>
            <p:cNvPr id="4" name="Shape 1"/>
            <p:cNvSpPr/>
            <p:nvPr/>
          </p:nvSpPr>
          <p:spPr>
            <a:xfrm>
              <a:off x="285750" y="957263"/>
              <a:ext cx="8572500" cy="571500"/>
            </a:xfrm>
            <a:prstGeom prst="rect">
              <a:avLst/>
            </a:prstGeom>
            <a:solidFill>
              <a:srgbClr val="FFFFFF">
                <a:alpha val="10000"/>
              </a:srgbClr>
            </a:solidFill>
            <a:ln/>
          </p:spPr>
          <p:txBody>
            <a:bodyPr/>
            <a:lstStyle/>
            <a:p>
              <a:endParaRPr lang="en-US"/>
            </a:p>
          </p:txBody>
        </p:sp>
        <p:sp>
          <p:nvSpPr>
            <p:cNvPr id="5" name="Shape 2"/>
            <p:cNvSpPr/>
            <p:nvPr/>
          </p:nvSpPr>
          <p:spPr>
            <a:xfrm>
              <a:off x="428625" y="1064419"/>
              <a:ext cx="357188" cy="357188"/>
            </a:xfrm>
            <a:prstGeom prst="ellipse">
              <a:avLst/>
            </a:prstGeom>
            <a:solidFill>
              <a:srgbClr val="E74C3C"/>
            </a:solidFill>
            <a:ln/>
          </p:spPr>
          <p:txBody>
            <a:bodyPr/>
            <a:lstStyle/>
            <a:p>
              <a:endParaRPr lang="en-US"/>
            </a:p>
          </p:txBody>
        </p:sp>
        <p:pic>
          <p:nvPicPr>
            <p:cNvPr id="6" name="Image 1" descr="preencoded.png"/>
            <p:cNvPicPr>
              <a:picLocks noChangeAspect="1"/>
            </p:cNvPicPr>
            <p:nvPr/>
          </p:nvPicPr>
          <p:blipFill>
            <a:blip r:embed="rId4"/>
            <a:stretch>
              <a:fillRect/>
            </a:stretch>
          </p:blipFill>
          <p:spPr>
            <a:xfrm>
              <a:off x="553641" y="1171575"/>
              <a:ext cx="107156" cy="142875"/>
            </a:xfrm>
            <a:prstGeom prst="rect">
              <a:avLst/>
            </a:prstGeom>
          </p:spPr>
        </p:pic>
        <p:sp>
          <p:nvSpPr>
            <p:cNvPr id="7" name="Text 3"/>
            <p:cNvSpPr/>
            <p:nvPr/>
          </p:nvSpPr>
          <p:spPr>
            <a:xfrm>
              <a:off x="928688" y="1114425"/>
              <a:ext cx="1875346" cy="257175"/>
            </a:xfrm>
            <a:prstGeom prst="rect">
              <a:avLst/>
            </a:prstGeom>
            <a:noFill/>
            <a:ln/>
          </p:spPr>
          <p:txBody>
            <a:bodyPr wrap="none" lIns="0" tIns="0" rIns="0" bIns="0" rtlCol="0" anchor="ctr">
              <a:spAutoFit/>
            </a:bodyPr>
            <a:lstStyle/>
            <a:p>
              <a:pPr marL="0" indent="0">
                <a:buNone/>
              </a:pPr>
              <a:r>
                <a:rPr lang="en-US" sz="1350" dirty="0">
                  <a:solidFill>
                    <a:srgbClr val="FFFFFF"/>
                  </a:solidFill>
                  <a:latin typeface="Noto Sans" pitchFamily="34" charset="0"/>
                  <a:ea typeface="Noto Sans" pitchFamily="34" charset="-122"/>
                  <a:cs typeface="Noto Sans" pitchFamily="34" charset="-120"/>
                </a:rPr>
                <a:t>CORPORATE OVERVIEW</a:t>
              </a:r>
              <a:endParaRPr lang="en-US" sz="1350" dirty="0"/>
            </a:p>
          </p:txBody>
        </p:sp>
        <p:sp>
          <p:nvSpPr>
            <p:cNvPr id="8" name="Shape 4"/>
            <p:cNvSpPr/>
            <p:nvPr/>
          </p:nvSpPr>
          <p:spPr>
            <a:xfrm>
              <a:off x="285750" y="1743075"/>
              <a:ext cx="8572500" cy="571500"/>
            </a:xfrm>
            <a:prstGeom prst="rect">
              <a:avLst/>
            </a:prstGeom>
            <a:solidFill>
              <a:srgbClr val="FFFFFF">
                <a:alpha val="10000"/>
              </a:srgbClr>
            </a:solidFill>
            <a:ln/>
          </p:spPr>
          <p:txBody>
            <a:bodyPr/>
            <a:lstStyle/>
            <a:p>
              <a:endParaRPr lang="en-US"/>
            </a:p>
          </p:txBody>
        </p:sp>
        <p:sp>
          <p:nvSpPr>
            <p:cNvPr id="9" name="Shape 5"/>
            <p:cNvSpPr/>
            <p:nvPr/>
          </p:nvSpPr>
          <p:spPr>
            <a:xfrm>
              <a:off x="428625" y="1850231"/>
              <a:ext cx="357188" cy="357188"/>
            </a:xfrm>
            <a:prstGeom prst="ellipse">
              <a:avLst/>
            </a:prstGeom>
            <a:solidFill>
              <a:srgbClr val="E74C3C"/>
            </a:solidFill>
            <a:ln/>
          </p:spPr>
          <p:txBody>
            <a:bodyPr/>
            <a:lstStyle/>
            <a:p>
              <a:endParaRPr lang="en-US"/>
            </a:p>
          </p:txBody>
        </p:sp>
        <p:pic>
          <p:nvPicPr>
            <p:cNvPr id="10" name="Image 2" descr="preencoded.png"/>
            <p:cNvPicPr>
              <a:picLocks noChangeAspect="1"/>
            </p:cNvPicPr>
            <p:nvPr/>
          </p:nvPicPr>
          <p:blipFill>
            <a:blip r:embed="rId5"/>
            <a:stretch>
              <a:fillRect/>
            </a:stretch>
          </p:blipFill>
          <p:spPr>
            <a:xfrm>
              <a:off x="535781" y="1957388"/>
              <a:ext cx="142875" cy="142875"/>
            </a:xfrm>
            <a:prstGeom prst="rect">
              <a:avLst/>
            </a:prstGeom>
          </p:spPr>
        </p:pic>
        <p:sp>
          <p:nvSpPr>
            <p:cNvPr id="11" name="Text 6"/>
            <p:cNvSpPr/>
            <p:nvPr/>
          </p:nvSpPr>
          <p:spPr>
            <a:xfrm>
              <a:off x="928688" y="1900238"/>
              <a:ext cx="1117857" cy="257175"/>
            </a:xfrm>
            <a:prstGeom prst="rect">
              <a:avLst/>
            </a:prstGeom>
            <a:noFill/>
            <a:ln/>
          </p:spPr>
          <p:txBody>
            <a:bodyPr wrap="none" lIns="0" tIns="0" rIns="0" bIns="0" rtlCol="0" anchor="ctr">
              <a:spAutoFit/>
            </a:bodyPr>
            <a:lstStyle/>
            <a:p>
              <a:pPr marL="0" indent="0">
                <a:buNone/>
              </a:pPr>
              <a:r>
                <a:rPr lang="en-US" sz="1350" dirty="0">
                  <a:solidFill>
                    <a:srgbClr val="FFFFFF"/>
                  </a:solidFill>
                  <a:latin typeface="Noto Sans" pitchFamily="34" charset="0"/>
                  <a:ea typeface="Noto Sans" pitchFamily="34" charset="-122"/>
                  <a:cs typeface="Noto Sans" pitchFamily="34" charset="-120"/>
                </a:rPr>
                <a:t>THE CONTEXT</a:t>
              </a:r>
              <a:endParaRPr lang="en-US" sz="1350" dirty="0"/>
            </a:p>
          </p:txBody>
        </p:sp>
        <p:sp>
          <p:nvSpPr>
            <p:cNvPr id="12" name="Shape 7"/>
            <p:cNvSpPr/>
            <p:nvPr/>
          </p:nvSpPr>
          <p:spPr>
            <a:xfrm>
              <a:off x="285750" y="2528888"/>
              <a:ext cx="8572500" cy="571500"/>
            </a:xfrm>
            <a:prstGeom prst="rect">
              <a:avLst/>
            </a:prstGeom>
            <a:solidFill>
              <a:srgbClr val="FFFFFF">
                <a:alpha val="10000"/>
              </a:srgbClr>
            </a:solidFill>
            <a:ln/>
          </p:spPr>
          <p:txBody>
            <a:bodyPr/>
            <a:lstStyle/>
            <a:p>
              <a:endParaRPr lang="en-US"/>
            </a:p>
          </p:txBody>
        </p:sp>
        <p:sp>
          <p:nvSpPr>
            <p:cNvPr id="13" name="Shape 8"/>
            <p:cNvSpPr/>
            <p:nvPr/>
          </p:nvSpPr>
          <p:spPr>
            <a:xfrm>
              <a:off x="428625" y="2636044"/>
              <a:ext cx="357188" cy="357188"/>
            </a:xfrm>
            <a:prstGeom prst="ellipse">
              <a:avLst/>
            </a:prstGeom>
            <a:solidFill>
              <a:srgbClr val="E74C3C"/>
            </a:solidFill>
            <a:ln/>
          </p:spPr>
          <p:txBody>
            <a:bodyPr/>
            <a:lstStyle/>
            <a:p>
              <a:endParaRPr lang="en-US"/>
            </a:p>
          </p:txBody>
        </p:sp>
        <p:pic>
          <p:nvPicPr>
            <p:cNvPr id="14" name="Image 3" descr="preencoded.png"/>
            <p:cNvPicPr>
              <a:picLocks noChangeAspect="1"/>
            </p:cNvPicPr>
            <p:nvPr/>
          </p:nvPicPr>
          <p:blipFill>
            <a:blip r:embed="rId6"/>
            <a:stretch>
              <a:fillRect/>
            </a:stretch>
          </p:blipFill>
          <p:spPr>
            <a:xfrm>
              <a:off x="535781" y="2743200"/>
              <a:ext cx="142875" cy="142875"/>
            </a:xfrm>
            <a:prstGeom prst="rect">
              <a:avLst/>
            </a:prstGeom>
          </p:spPr>
        </p:pic>
        <p:sp>
          <p:nvSpPr>
            <p:cNvPr id="15" name="Text 9"/>
            <p:cNvSpPr/>
            <p:nvPr/>
          </p:nvSpPr>
          <p:spPr>
            <a:xfrm>
              <a:off x="928688" y="2686050"/>
              <a:ext cx="2422261" cy="257175"/>
            </a:xfrm>
            <a:prstGeom prst="rect">
              <a:avLst/>
            </a:prstGeom>
            <a:noFill/>
            <a:ln/>
          </p:spPr>
          <p:txBody>
            <a:bodyPr wrap="none" lIns="0" tIns="0" rIns="0" bIns="0" rtlCol="0" anchor="ctr">
              <a:spAutoFit/>
            </a:bodyPr>
            <a:lstStyle/>
            <a:p>
              <a:pPr marL="0" indent="0">
                <a:buNone/>
              </a:pPr>
              <a:r>
                <a:rPr lang="en-US" sz="1350" dirty="0">
                  <a:solidFill>
                    <a:srgbClr val="FFFFFF"/>
                  </a:solidFill>
                  <a:latin typeface="Noto Sans" pitchFamily="34" charset="0"/>
                  <a:ea typeface="Noto Sans" pitchFamily="34" charset="-122"/>
                  <a:cs typeface="Noto Sans" pitchFamily="34" charset="-120"/>
                </a:rPr>
                <a:t>BORDER CONTROL SOLUTION</a:t>
              </a:r>
              <a:endParaRPr lang="en-US" sz="1350" dirty="0"/>
            </a:p>
          </p:txBody>
        </p:sp>
        <p:sp>
          <p:nvSpPr>
            <p:cNvPr id="16" name="Shape 10"/>
            <p:cNvSpPr/>
            <p:nvPr/>
          </p:nvSpPr>
          <p:spPr>
            <a:xfrm>
              <a:off x="285750" y="3314700"/>
              <a:ext cx="8572500" cy="571500"/>
            </a:xfrm>
            <a:prstGeom prst="rect">
              <a:avLst/>
            </a:prstGeom>
            <a:solidFill>
              <a:srgbClr val="FFFFFF">
                <a:alpha val="10000"/>
              </a:srgbClr>
            </a:solidFill>
            <a:ln/>
          </p:spPr>
          <p:txBody>
            <a:bodyPr/>
            <a:lstStyle/>
            <a:p>
              <a:endParaRPr lang="en-US"/>
            </a:p>
          </p:txBody>
        </p:sp>
        <p:sp>
          <p:nvSpPr>
            <p:cNvPr id="17" name="Shape 11"/>
            <p:cNvSpPr/>
            <p:nvPr/>
          </p:nvSpPr>
          <p:spPr>
            <a:xfrm>
              <a:off x="428625" y="3421856"/>
              <a:ext cx="357188" cy="357188"/>
            </a:xfrm>
            <a:prstGeom prst="ellipse">
              <a:avLst/>
            </a:prstGeom>
            <a:solidFill>
              <a:srgbClr val="E74C3C"/>
            </a:solidFill>
            <a:ln/>
          </p:spPr>
          <p:txBody>
            <a:bodyPr/>
            <a:lstStyle/>
            <a:p>
              <a:endParaRPr lang="en-US"/>
            </a:p>
          </p:txBody>
        </p:sp>
        <p:pic>
          <p:nvPicPr>
            <p:cNvPr id="18" name="Image 4" descr="preencoded.png"/>
            <p:cNvPicPr>
              <a:picLocks noChangeAspect="1"/>
            </p:cNvPicPr>
            <p:nvPr/>
          </p:nvPicPr>
          <p:blipFill>
            <a:blip r:embed="rId7"/>
            <a:stretch>
              <a:fillRect/>
            </a:stretch>
          </p:blipFill>
          <p:spPr>
            <a:xfrm>
              <a:off x="535781" y="3529013"/>
              <a:ext cx="142875" cy="142875"/>
            </a:xfrm>
            <a:prstGeom prst="rect">
              <a:avLst/>
            </a:prstGeom>
          </p:spPr>
        </p:pic>
        <p:sp>
          <p:nvSpPr>
            <p:cNvPr id="19" name="Text 12"/>
            <p:cNvSpPr/>
            <p:nvPr/>
          </p:nvSpPr>
          <p:spPr>
            <a:xfrm>
              <a:off x="928688" y="3471863"/>
              <a:ext cx="2443693" cy="257175"/>
            </a:xfrm>
            <a:prstGeom prst="rect">
              <a:avLst/>
            </a:prstGeom>
            <a:noFill/>
            <a:ln/>
          </p:spPr>
          <p:txBody>
            <a:bodyPr wrap="none" lIns="0" tIns="0" rIns="0" bIns="0" rtlCol="0" anchor="ctr">
              <a:spAutoFit/>
            </a:bodyPr>
            <a:lstStyle/>
            <a:p>
              <a:pPr marL="0" indent="0">
                <a:buNone/>
              </a:pPr>
              <a:r>
                <a:rPr lang="en-US" sz="1350" dirty="0">
                  <a:solidFill>
                    <a:srgbClr val="FFFFFF"/>
                  </a:solidFill>
                  <a:latin typeface="Noto Sans" pitchFamily="34" charset="0"/>
                  <a:ea typeface="Noto Sans" pitchFamily="34" charset="-122"/>
                  <a:cs typeface="Noto Sans" pitchFamily="34" charset="-120"/>
                </a:rPr>
                <a:t>WHY CHOOSE THIS SOLUTION</a:t>
              </a:r>
              <a:endParaRPr lang="en-US" sz="1350" dirty="0"/>
            </a:p>
          </p:txBody>
        </p:sp>
        <p:sp>
          <p:nvSpPr>
            <p:cNvPr id="20" name="Shape 13"/>
            <p:cNvSpPr/>
            <p:nvPr/>
          </p:nvSpPr>
          <p:spPr>
            <a:xfrm>
              <a:off x="285750" y="4100513"/>
              <a:ext cx="8572500" cy="571500"/>
            </a:xfrm>
            <a:prstGeom prst="rect">
              <a:avLst/>
            </a:prstGeom>
            <a:solidFill>
              <a:srgbClr val="FFFFFF">
                <a:alpha val="10000"/>
              </a:srgbClr>
            </a:solidFill>
            <a:ln/>
          </p:spPr>
          <p:txBody>
            <a:bodyPr/>
            <a:lstStyle/>
            <a:p>
              <a:endParaRPr lang="en-US"/>
            </a:p>
          </p:txBody>
        </p:sp>
        <p:sp>
          <p:nvSpPr>
            <p:cNvPr id="21" name="Shape 14"/>
            <p:cNvSpPr/>
            <p:nvPr/>
          </p:nvSpPr>
          <p:spPr>
            <a:xfrm>
              <a:off x="428625" y="4207669"/>
              <a:ext cx="357188" cy="357188"/>
            </a:xfrm>
            <a:prstGeom prst="ellipse">
              <a:avLst/>
            </a:prstGeom>
            <a:solidFill>
              <a:srgbClr val="E74C3C"/>
            </a:solidFill>
            <a:ln/>
          </p:spPr>
          <p:txBody>
            <a:bodyPr/>
            <a:lstStyle/>
            <a:p>
              <a:endParaRPr lang="en-US"/>
            </a:p>
          </p:txBody>
        </p:sp>
        <p:pic>
          <p:nvPicPr>
            <p:cNvPr id="22" name="Image 5" descr="preencoded.png"/>
            <p:cNvPicPr>
              <a:picLocks noChangeAspect="1"/>
            </p:cNvPicPr>
            <p:nvPr/>
          </p:nvPicPr>
          <p:blipFill>
            <a:blip r:embed="rId8"/>
            <a:stretch>
              <a:fillRect/>
            </a:stretch>
          </p:blipFill>
          <p:spPr>
            <a:xfrm>
              <a:off x="535781" y="4314825"/>
              <a:ext cx="142875" cy="142875"/>
            </a:xfrm>
            <a:prstGeom prst="rect">
              <a:avLst/>
            </a:prstGeom>
          </p:spPr>
        </p:pic>
        <p:sp>
          <p:nvSpPr>
            <p:cNvPr id="23" name="Text 15"/>
            <p:cNvSpPr/>
            <p:nvPr/>
          </p:nvSpPr>
          <p:spPr>
            <a:xfrm>
              <a:off x="928688" y="4257675"/>
              <a:ext cx="2422429" cy="257175"/>
            </a:xfrm>
            <a:prstGeom prst="rect">
              <a:avLst/>
            </a:prstGeom>
            <a:noFill/>
            <a:ln/>
          </p:spPr>
          <p:txBody>
            <a:bodyPr wrap="none" lIns="0" tIns="0" rIns="0" bIns="0" rtlCol="0" anchor="ctr">
              <a:spAutoFit/>
            </a:bodyPr>
            <a:lstStyle/>
            <a:p>
              <a:pPr marL="0" indent="0">
                <a:buNone/>
              </a:pPr>
              <a:r>
                <a:rPr lang="en-US" sz="1350" dirty="0">
                  <a:solidFill>
                    <a:srgbClr val="FFFFFF"/>
                  </a:solidFill>
                  <a:latin typeface="Noto Sans" pitchFamily="34" charset="0"/>
                  <a:ea typeface="Noto Sans" pitchFamily="34" charset="-122"/>
                  <a:cs typeface="Noto Sans" pitchFamily="34" charset="-120"/>
                </a:rPr>
                <a:t>IMPLEMENTATION APPROACH</a:t>
              </a:r>
              <a:endParaRPr lang="en-US" sz="1350" dirty="0"/>
            </a:p>
          </p:txBody>
        </p:sp>
        <p:sp>
          <p:nvSpPr>
            <p:cNvPr id="24" name="Shape 16"/>
            <p:cNvSpPr/>
            <p:nvPr/>
          </p:nvSpPr>
          <p:spPr>
            <a:xfrm>
              <a:off x="285750" y="4886325"/>
              <a:ext cx="8572500" cy="571500"/>
            </a:xfrm>
            <a:prstGeom prst="rect">
              <a:avLst/>
            </a:prstGeom>
            <a:solidFill>
              <a:srgbClr val="FFFFFF">
                <a:alpha val="10000"/>
              </a:srgbClr>
            </a:solidFill>
            <a:ln/>
          </p:spPr>
          <p:txBody>
            <a:bodyPr/>
            <a:lstStyle/>
            <a:p>
              <a:endParaRPr lang="en-US"/>
            </a:p>
          </p:txBody>
        </p:sp>
        <p:sp>
          <p:nvSpPr>
            <p:cNvPr id="25" name="Shape 17"/>
            <p:cNvSpPr/>
            <p:nvPr/>
          </p:nvSpPr>
          <p:spPr>
            <a:xfrm>
              <a:off x="428625" y="4993481"/>
              <a:ext cx="357188" cy="357188"/>
            </a:xfrm>
            <a:prstGeom prst="ellipse">
              <a:avLst/>
            </a:prstGeom>
            <a:solidFill>
              <a:srgbClr val="E74C3C"/>
            </a:solidFill>
            <a:ln/>
          </p:spPr>
          <p:txBody>
            <a:bodyPr/>
            <a:lstStyle/>
            <a:p>
              <a:endParaRPr lang="en-US"/>
            </a:p>
          </p:txBody>
        </p:sp>
        <p:pic>
          <p:nvPicPr>
            <p:cNvPr id="26" name="Image 6" descr="preencoded.png"/>
            <p:cNvPicPr>
              <a:picLocks noChangeAspect="1"/>
            </p:cNvPicPr>
            <p:nvPr/>
          </p:nvPicPr>
          <p:blipFill>
            <a:blip r:embed="rId9"/>
            <a:stretch>
              <a:fillRect/>
            </a:stretch>
          </p:blipFill>
          <p:spPr>
            <a:xfrm>
              <a:off x="535781" y="5100638"/>
              <a:ext cx="142875" cy="142875"/>
            </a:xfrm>
            <a:prstGeom prst="rect">
              <a:avLst/>
            </a:prstGeom>
          </p:spPr>
        </p:pic>
        <p:sp>
          <p:nvSpPr>
            <p:cNvPr id="27" name="Text 18"/>
            <p:cNvSpPr/>
            <p:nvPr/>
          </p:nvSpPr>
          <p:spPr>
            <a:xfrm>
              <a:off x="928688" y="5043488"/>
              <a:ext cx="1918543" cy="257175"/>
            </a:xfrm>
            <a:prstGeom prst="rect">
              <a:avLst/>
            </a:prstGeom>
            <a:noFill/>
            <a:ln/>
          </p:spPr>
          <p:txBody>
            <a:bodyPr wrap="none" lIns="0" tIns="0" rIns="0" bIns="0" rtlCol="0" anchor="ctr">
              <a:spAutoFit/>
            </a:bodyPr>
            <a:lstStyle/>
            <a:p>
              <a:pPr marL="0" indent="0">
                <a:buNone/>
              </a:pPr>
              <a:r>
                <a:rPr lang="en-US" sz="1350" dirty="0">
                  <a:solidFill>
                    <a:srgbClr val="FFFFFF"/>
                  </a:solidFill>
                  <a:latin typeface="Noto Sans" pitchFamily="34" charset="0"/>
                  <a:ea typeface="Noto Sans" pitchFamily="34" charset="-122"/>
                  <a:cs typeface="Noto Sans" pitchFamily="34" charset="-120"/>
                </a:rPr>
                <a:t>BENEFITS &amp; OUTCOMES</a:t>
              </a:r>
              <a:endParaRPr lang="en-US" sz="1350" dirty="0"/>
            </a:p>
          </p:txBody>
        </p:sp>
        <p:sp>
          <p:nvSpPr>
            <p:cNvPr id="28" name="Text 19"/>
            <p:cNvSpPr/>
            <p:nvPr/>
          </p:nvSpPr>
          <p:spPr>
            <a:xfrm>
              <a:off x="6850884" y="5664994"/>
              <a:ext cx="2007366" cy="150019"/>
            </a:xfrm>
            <a:prstGeom prst="rect">
              <a:avLst/>
            </a:prstGeom>
            <a:noFill/>
            <a:ln/>
          </p:spPr>
          <p:txBody>
            <a:bodyPr wrap="none" lIns="0" tIns="0" rIns="0" bIns="0" rtlCol="0" anchor="ctr">
              <a:spAutoFit/>
            </a:bodyPr>
            <a:lstStyle/>
            <a:p>
              <a:pPr marL="0" indent="0">
                <a:buNone/>
              </a:pPr>
              <a:r>
                <a:rPr lang="en-US" sz="732" dirty="0">
                  <a:solidFill>
                    <a:srgbClr val="FFFFFF">
                      <a:alpha val="70000"/>
                    </a:srgbClr>
                  </a:solidFill>
                  <a:latin typeface="Noto Sans" pitchFamily="34" charset="0"/>
                  <a:ea typeface="Noto Sans" pitchFamily="34" charset="-122"/>
                  <a:cs typeface="Noto Sans" pitchFamily="34" charset="-120"/>
                </a:rPr>
                <a:t> BORDER CONTROL | Confidential | © 2025 </a:t>
              </a:r>
              <a:endParaRPr lang="en-US" sz="732"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285750" y="285750"/>
            <a:ext cx="8572500" cy="385763"/>
          </a:xfrm>
          <a:prstGeom prst="rect">
            <a:avLst/>
          </a:prstGeom>
          <a:noFill/>
          <a:ln/>
        </p:spPr>
        <p:txBody>
          <a:bodyPr wrap="none" lIns="0" tIns="0" rIns="0" bIns="0" rtlCol="0" anchor="ctr">
            <a:spAutoFit/>
          </a:bodyPr>
          <a:lstStyle/>
          <a:p>
            <a:pPr marL="0" indent="0">
              <a:buNone/>
            </a:pPr>
            <a:r>
              <a:rPr lang="en-US" sz="2025" b="1" dirty="0">
                <a:solidFill>
                  <a:srgbClr val="FFFFFF"/>
                </a:solidFill>
                <a:latin typeface="Noto Sans" pitchFamily="34" charset="0"/>
                <a:ea typeface="Noto Sans" pitchFamily="34" charset="-122"/>
                <a:cs typeface="Noto Sans" pitchFamily="34" charset="-120"/>
              </a:rPr>
              <a:t>CORPORATE OVERVIEW</a:t>
            </a:r>
            <a:endParaRPr lang="en-US" sz="2025" dirty="0"/>
          </a:p>
        </p:txBody>
      </p:sp>
      <p:sp>
        <p:nvSpPr>
          <p:cNvPr id="4" name="Shape 1"/>
          <p:cNvSpPr/>
          <p:nvPr/>
        </p:nvSpPr>
        <p:spPr>
          <a:xfrm>
            <a:off x="285750" y="957263"/>
            <a:ext cx="4179094" cy="3243151"/>
          </a:xfrm>
          <a:prstGeom prst="rect">
            <a:avLst/>
          </a:prstGeom>
          <a:solidFill>
            <a:srgbClr val="FFFFFF">
              <a:alpha val="10000"/>
            </a:srgbClr>
          </a:solidFill>
          <a:ln/>
        </p:spPr>
        <p:txBody>
          <a:bodyPr/>
          <a:lstStyle/>
          <a:p>
            <a:endParaRPr lang="en-US"/>
          </a:p>
        </p:txBody>
      </p:sp>
      <p:sp>
        <p:nvSpPr>
          <p:cNvPr id="5" name="Text 2"/>
          <p:cNvSpPr/>
          <p:nvPr/>
        </p:nvSpPr>
        <p:spPr>
          <a:xfrm>
            <a:off x="464344" y="1135856"/>
            <a:ext cx="3821906" cy="257175"/>
          </a:xfrm>
          <a:prstGeom prst="rect">
            <a:avLst/>
          </a:prstGeom>
          <a:noFill/>
          <a:ln/>
        </p:spPr>
        <p:txBody>
          <a:bodyPr wrap="none" lIns="0" tIns="0" rIns="0" bIns="0" rtlCol="0" anchor="ctr">
            <a:spAutoFit/>
          </a:bodyPr>
          <a:lstStyle/>
          <a:p>
            <a:pPr marL="0" indent="0">
              <a:buNone/>
            </a:pPr>
            <a:r>
              <a:rPr lang="en-US" sz="1350" b="1" dirty="0">
                <a:solidFill>
                  <a:srgbClr val="F1C40F"/>
                </a:solidFill>
                <a:latin typeface="Noto Sans" pitchFamily="34" charset="0"/>
                <a:ea typeface="Noto Sans" pitchFamily="34" charset="-122"/>
                <a:cs typeface="Noto Sans" pitchFamily="34" charset="-120"/>
              </a:rPr>
              <a:t>Project Background</a:t>
            </a:r>
            <a:endParaRPr lang="en-US" sz="1350" dirty="0"/>
          </a:p>
        </p:txBody>
      </p:sp>
      <p:sp>
        <p:nvSpPr>
          <p:cNvPr id="6" name="Text 3"/>
          <p:cNvSpPr/>
          <p:nvPr/>
        </p:nvSpPr>
        <p:spPr>
          <a:xfrm>
            <a:off x="464344" y="1500188"/>
            <a:ext cx="3821906" cy="1028588"/>
          </a:xfrm>
          <a:prstGeom prst="rect">
            <a:avLst/>
          </a:prstGeom>
          <a:noFill/>
          <a:ln/>
        </p:spPr>
        <p:txBody>
          <a:bodyPr wrap="square" lIns="0" tIns="0" rIns="0" bIns="0" rtlCol="0" anchor="ctr">
            <a:spAutoFit/>
          </a:bodyPr>
          <a:lstStyle/>
          <a:p>
            <a:pPr marL="0" indent="0">
              <a:buNone/>
            </a:pPr>
            <a:r>
              <a:rPr lang="en-US" sz="942" dirty="0">
                <a:solidFill>
                  <a:srgbClr val="FFFFFF"/>
                </a:solidFill>
                <a:latin typeface="Noto Sans" pitchFamily="34" charset="0"/>
                <a:ea typeface="Noto Sans" pitchFamily="34" charset="-122"/>
                <a:cs typeface="Noto Sans" pitchFamily="34" charset="-120"/>
              </a:rPr>
              <a:t> A Public-Private Partnership (PPP) initiative to modernize Ethiopia's border control infrastructure and systems. This collaborative effort aims to transform borders into strategic national assets that enhance security while facilitating legitimate trade and travel. </a:t>
            </a:r>
            <a:endParaRPr lang="en-US" sz="942" dirty="0"/>
          </a:p>
        </p:txBody>
      </p:sp>
      <p:pic>
        <p:nvPicPr>
          <p:cNvPr id="7" name="Image 1" descr="preencoded.png"/>
          <p:cNvPicPr>
            <a:picLocks noChangeAspect="1"/>
          </p:cNvPicPr>
          <p:nvPr/>
        </p:nvPicPr>
        <p:blipFill>
          <a:blip r:embed="rId4"/>
          <a:stretch>
            <a:fillRect/>
          </a:stretch>
        </p:blipFill>
        <p:spPr>
          <a:xfrm>
            <a:off x="464344" y="2735945"/>
            <a:ext cx="114300" cy="114300"/>
          </a:xfrm>
          <a:prstGeom prst="rect">
            <a:avLst/>
          </a:prstGeom>
        </p:spPr>
      </p:pic>
      <p:sp>
        <p:nvSpPr>
          <p:cNvPr id="8" name="Text 4"/>
          <p:cNvSpPr/>
          <p:nvPr/>
        </p:nvSpPr>
        <p:spPr>
          <a:xfrm>
            <a:off x="650081" y="2671651"/>
            <a:ext cx="3636169" cy="34290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Comprehensive border management solution leveraging cutting-edge technology </a:t>
            </a:r>
            <a:endParaRPr lang="en-US" sz="837" dirty="0"/>
          </a:p>
        </p:txBody>
      </p:sp>
      <p:pic>
        <p:nvPicPr>
          <p:cNvPr id="9" name="Image 2" descr="preencoded.png"/>
          <p:cNvPicPr>
            <a:picLocks noChangeAspect="1"/>
          </p:cNvPicPr>
          <p:nvPr/>
        </p:nvPicPr>
        <p:blipFill>
          <a:blip r:embed="rId4"/>
          <a:stretch>
            <a:fillRect/>
          </a:stretch>
        </p:blipFill>
        <p:spPr>
          <a:xfrm>
            <a:off x="464344" y="3186001"/>
            <a:ext cx="114300" cy="114300"/>
          </a:xfrm>
          <a:prstGeom prst="rect">
            <a:avLst/>
          </a:prstGeom>
        </p:spPr>
      </p:pic>
      <p:sp>
        <p:nvSpPr>
          <p:cNvPr id="10" name="Text 5"/>
          <p:cNvSpPr/>
          <p:nvPr/>
        </p:nvSpPr>
        <p:spPr>
          <a:xfrm>
            <a:off x="650081" y="3121707"/>
            <a:ext cx="3636169" cy="34290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Integration of physical and digital infrastructure for enhanced security </a:t>
            </a:r>
            <a:endParaRPr lang="en-US" sz="837" dirty="0"/>
          </a:p>
        </p:txBody>
      </p:sp>
      <p:pic>
        <p:nvPicPr>
          <p:cNvPr id="11" name="Image 3" descr="preencoded.png"/>
          <p:cNvPicPr>
            <a:picLocks noChangeAspect="1"/>
          </p:cNvPicPr>
          <p:nvPr/>
        </p:nvPicPr>
        <p:blipFill>
          <a:blip r:embed="rId4"/>
          <a:stretch>
            <a:fillRect/>
          </a:stretch>
        </p:blipFill>
        <p:spPr>
          <a:xfrm>
            <a:off x="464344" y="3636057"/>
            <a:ext cx="114300" cy="114300"/>
          </a:xfrm>
          <a:prstGeom prst="rect">
            <a:avLst/>
          </a:prstGeom>
        </p:spPr>
      </p:pic>
      <p:sp>
        <p:nvSpPr>
          <p:cNvPr id="12" name="Text 6"/>
          <p:cNvSpPr/>
          <p:nvPr/>
        </p:nvSpPr>
        <p:spPr>
          <a:xfrm>
            <a:off x="650081" y="3571763"/>
            <a:ext cx="3636169" cy="34290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Revenue generation through improved customs and immigration processes </a:t>
            </a:r>
            <a:endParaRPr lang="en-US" sz="837" dirty="0"/>
          </a:p>
        </p:txBody>
      </p:sp>
      <p:sp>
        <p:nvSpPr>
          <p:cNvPr id="13" name="Shape 7"/>
          <p:cNvSpPr/>
          <p:nvPr/>
        </p:nvSpPr>
        <p:spPr>
          <a:xfrm>
            <a:off x="4679156" y="957263"/>
            <a:ext cx="4179094" cy="3243151"/>
          </a:xfrm>
          <a:prstGeom prst="rect">
            <a:avLst/>
          </a:prstGeom>
          <a:solidFill>
            <a:srgbClr val="FFFFFF">
              <a:alpha val="10000"/>
            </a:srgbClr>
          </a:solidFill>
          <a:ln/>
        </p:spPr>
        <p:txBody>
          <a:bodyPr/>
          <a:lstStyle/>
          <a:p>
            <a:endParaRPr lang="en-US"/>
          </a:p>
        </p:txBody>
      </p:sp>
      <p:sp>
        <p:nvSpPr>
          <p:cNvPr id="14" name="Text 8"/>
          <p:cNvSpPr/>
          <p:nvPr/>
        </p:nvSpPr>
        <p:spPr>
          <a:xfrm>
            <a:off x="4857750" y="1135856"/>
            <a:ext cx="3821906" cy="257175"/>
          </a:xfrm>
          <a:prstGeom prst="rect">
            <a:avLst/>
          </a:prstGeom>
          <a:noFill/>
          <a:ln/>
        </p:spPr>
        <p:txBody>
          <a:bodyPr wrap="none" lIns="0" tIns="0" rIns="0" bIns="0" rtlCol="0" anchor="ctr">
            <a:spAutoFit/>
          </a:bodyPr>
          <a:lstStyle/>
          <a:p>
            <a:pPr marL="0" indent="0">
              <a:buNone/>
            </a:pPr>
            <a:r>
              <a:rPr lang="en-US" sz="1350" b="1" dirty="0">
                <a:solidFill>
                  <a:srgbClr val="F1C40F"/>
                </a:solidFill>
                <a:latin typeface="Noto Sans" pitchFamily="34" charset="0"/>
                <a:ea typeface="Noto Sans" pitchFamily="34" charset="-122"/>
                <a:cs typeface="Noto Sans" pitchFamily="34" charset="-120"/>
              </a:rPr>
              <a:t>Key Stakeholders</a:t>
            </a:r>
            <a:endParaRPr lang="en-US" sz="1350" dirty="0"/>
          </a:p>
        </p:txBody>
      </p:sp>
      <p:sp>
        <p:nvSpPr>
          <p:cNvPr id="15" name="Text 9"/>
          <p:cNvSpPr/>
          <p:nvPr/>
        </p:nvSpPr>
        <p:spPr>
          <a:xfrm>
            <a:off x="4857750" y="1500188"/>
            <a:ext cx="3821906" cy="617153"/>
          </a:xfrm>
          <a:prstGeom prst="rect">
            <a:avLst/>
          </a:prstGeom>
          <a:noFill/>
          <a:ln/>
        </p:spPr>
        <p:txBody>
          <a:bodyPr wrap="square" lIns="0" tIns="0" rIns="0" bIns="0" rtlCol="0" anchor="ctr">
            <a:spAutoFit/>
          </a:bodyPr>
          <a:lstStyle/>
          <a:p>
            <a:pPr marL="0" indent="0">
              <a:buNone/>
            </a:pPr>
            <a:r>
              <a:rPr lang="en-US" sz="942" dirty="0">
                <a:solidFill>
                  <a:srgbClr val="FFFFFF"/>
                </a:solidFill>
                <a:latin typeface="Noto Sans" pitchFamily="34" charset="0"/>
                <a:ea typeface="Noto Sans" pitchFamily="34" charset="-122"/>
                <a:cs typeface="Noto Sans" pitchFamily="34" charset="-120"/>
              </a:rPr>
              <a:t> This initiative brings together government agencies and private sector expertise to deliver a world-class border control system for Ethiopia. </a:t>
            </a:r>
            <a:endParaRPr lang="en-US" sz="942" dirty="0"/>
          </a:p>
        </p:txBody>
      </p:sp>
      <p:sp>
        <p:nvSpPr>
          <p:cNvPr id="16" name="Shape 10"/>
          <p:cNvSpPr/>
          <p:nvPr/>
        </p:nvSpPr>
        <p:spPr>
          <a:xfrm>
            <a:off x="4857750" y="2260216"/>
            <a:ext cx="1839516" cy="792956"/>
          </a:xfrm>
          <a:prstGeom prst="rect">
            <a:avLst/>
          </a:prstGeom>
          <a:solidFill>
            <a:srgbClr val="FFFFFF">
              <a:alpha val="5000"/>
            </a:srgbClr>
          </a:solidFill>
          <a:ln/>
        </p:spPr>
        <p:txBody>
          <a:bodyPr/>
          <a:lstStyle/>
          <a:p>
            <a:endParaRPr lang="en-US"/>
          </a:p>
        </p:txBody>
      </p:sp>
      <p:sp>
        <p:nvSpPr>
          <p:cNvPr id="17" name="Shape 11"/>
          <p:cNvSpPr/>
          <p:nvPr/>
        </p:nvSpPr>
        <p:spPr>
          <a:xfrm>
            <a:off x="4964906" y="2513819"/>
            <a:ext cx="285750" cy="285750"/>
          </a:xfrm>
          <a:prstGeom prst="ellipse">
            <a:avLst/>
          </a:prstGeom>
          <a:solidFill>
            <a:srgbClr val="E74C3C"/>
          </a:solidFill>
          <a:ln/>
        </p:spPr>
        <p:txBody>
          <a:bodyPr/>
          <a:lstStyle/>
          <a:p>
            <a:endParaRPr lang="en-US"/>
          </a:p>
        </p:txBody>
      </p:sp>
      <p:pic>
        <p:nvPicPr>
          <p:cNvPr id="18" name="Image 4" descr="preencoded.png"/>
          <p:cNvPicPr>
            <a:picLocks noChangeAspect="1"/>
          </p:cNvPicPr>
          <p:nvPr/>
        </p:nvPicPr>
        <p:blipFill>
          <a:blip r:embed="rId5"/>
          <a:stretch>
            <a:fillRect/>
          </a:stretch>
        </p:blipFill>
        <p:spPr>
          <a:xfrm>
            <a:off x="5050631" y="2599544"/>
            <a:ext cx="114300" cy="114300"/>
          </a:xfrm>
          <a:prstGeom prst="rect">
            <a:avLst/>
          </a:prstGeom>
        </p:spPr>
      </p:pic>
      <p:sp>
        <p:nvSpPr>
          <p:cNvPr id="19" name="Text 12"/>
          <p:cNvSpPr/>
          <p:nvPr/>
        </p:nvSpPr>
        <p:spPr>
          <a:xfrm>
            <a:off x="5357813" y="2367372"/>
            <a:ext cx="1232297" cy="578644"/>
          </a:xfrm>
          <a:prstGeom prst="rect">
            <a:avLst/>
          </a:prstGeom>
          <a:noFill/>
          <a:ln/>
        </p:spPr>
        <p:txBody>
          <a:bodyPr wrap="square" lIns="0" tIns="0" rIns="0" bIns="0" rtlCol="0" anchor="ctr">
            <a:spAutoFit/>
          </a:bodyPr>
          <a:lstStyle/>
          <a:p>
            <a:pPr marL="0" indent="0">
              <a:buNone/>
            </a:pPr>
            <a:r>
              <a:rPr lang="en-US" sz="942" b="1" dirty="0">
                <a:solidFill>
                  <a:srgbClr val="FFFFFF"/>
                </a:solidFill>
                <a:latin typeface="Noto Sans" pitchFamily="34" charset="0"/>
                <a:ea typeface="Noto Sans" pitchFamily="34" charset="-122"/>
                <a:cs typeface="Noto Sans" pitchFamily="34" charset="-120"/>
              </a:rPr>
              <a:t>National Intelligence and Security Service</a:t>
            </a:r>
            <a:endParaRPr lang="en-US" sz="942" dirty="0"/>
          </a:p>
        </p:txBody>
      </p:sp>
      <p:sp>
        <p:nvSpPr>
          <p:cNvPr id="20" name="Shape 13"/>
          <p:cNvSpPr/>
          <p:nvPr/>
        </p:nvSpPr>
        <p:spPr>
          <a:xfrm>
            <a:off x="6840141" y="2260216"/>
            <a:ext cx="1839516" cy="792956"/>
          </a:xfrm>
          <a:prstGeom prst="rect">
            <a:avLst/>
          </a:prstGeom>
          <a:solidFill>
            <a:srgbClr val="FFFFFF">
              <a:alpha val="5000"/>
            </a:srgbClr>
          </a:solidFill>
          <a:ln/>
        </p:spPr>
        <p:txBody>
          <a:bodyPr/>
          <a:lstStyle/>
          <a:p>
            <a:endParaRPr lang="en-US"/>
          </a:p>
        </p:txBody>
      </p:sp>
      <p:sp>
        <p:nvSpPr>
          <p:cNvPr id="21" name="Shape 14"/>
          <p:cNvSpPr/>
          <p:nvPr/>
        </p:nvSpPr>
        <p:spPr>
          <a:xfrm>
            <a:off x="6947297" y="2513819"/>
            <a:ext cx="285750" cy="285750"/>
          </a:xfrm>
          <a:prstGeom prst="ellipse">
            <a:avLst/>
          </a:prstGeom>
          <a:solidFill>
            <a:srgbClr val="E74C3C"/>
          </a:solidFill>
          <a:ln/>
        </p:spPr>
        <p:txBody>
          <a:bodyPr/>
          <a:lstStyle/>
          <a:p>
            <a:endParaRPr lang="en-US"/>
          </a:p>
        </p:txBody>
      </p:sp>
      <p:pic>
        <p:nvPicPr>
          <p:cNvPr id="22" name="Image 5" descr="preencoded.png"/>
          <p:cNvPicPr>
            <a:picLocks noChangeAspect="1"/>
          </p:cNvPicPr>
          <p:nvPr/>
        </p:nvPicPr>
        <p:blipFill>
          <a:blip r:embed="rId6"/>
          <a:stretch>
            <a:fillRect/>
          </a:stretch>
        </p:blipFill>
        <p:spPr>
          <a:xfrm>
            <a:off x="7025878" y="2599544"/>
            <a:ext cx="128588" cy="114300"/>
          </a:xfrm>
          <a:prstGeom prst="rect">
            <a:avLst/>
          </a:prstGeom>
        </p:spPr>
      </p:pic>
      <p:sp>
        <p:nvSpPr>
          <p:cNvPr id="23" name="Text 15"/>
          <p:cNvSpPr/>
          <p:nvPr/>
        </p:nvSpPr>
        <p:spPr>
          <a:xfrm>
            <a:off x="7340203" y="2463812"/>
            <a:ext cx="1232297" cy="385763"/>
          </a:xfrm>
          <a:prstGeom prst="rect">
            <a:avLst/>
          </a:prstGeom>
          <a:noFill/>
          <a:ln/>
        </p:spPr>
        <p:txBody>
          <a:bodyPr wrap="square" lIns="0" tIns="0" rIns="0" bIns="0" rtlCol="0" anchor="ctr">
            <a:spAutoFit/>
          </a:bodyPr>
          <a:lstStyle/>
          <a:p>
            <a:pPr marL="0" indent="0">
              <a:buNone/>
            </a:pPr>
            <a:r>
              <a:rPr lang="en-US" sz="942" b="1" dirty="0">
                <a:solidFill>
                  <a:srgbClr val="FFFFFF"/>
                </a:solidFill>
                <a:latin typeface="Noto Sans" pitchFamily="34" charset="0"/>
                <a:ea typeface="Noto Sans" pitchFamily="34" charset="-122"/>
                <a:cs typeface="Noto Sans" pitchFamily="34" charset="-120"/>
              </a:rPr>
              <a:t>Ethiopian Civil Aviation Authority</a:t>
            </a:r>
            <a:endParaRPr lang="en-US" sz="942" dirty="0"/>
          </a:p>
        </p:txBody>
      </p:sp>
      <p:sp>
        <p:nvSpPr>
          <p:cNvPr id="24" name="Shape 16"/>
          <p:cNvSpPr/>
          <p:nvPr/>
        </p:nvSpPr>
        <p:spPr>
          <a:xfrm>
            <a:off x="4857750" y="3196047"/>
            <a:ext cx="1839516" cy="600075"/>
          </a:xfrm>
          <a:prstGeom prst="rect">
            <a:avLst/>
          </a:prstGeom>
          <a:solidFill>
            <a:srgbClr val="FFFFFF">
              <a:alpha val="5000"/>
            </a:srgbClr>
          </a:solidFill>
          <a:ln/>
        </p:spPr>
        <p:txBody>
          <a:bodyPr/>
          <a:lstStyle/>
          <a:p>
            <a:endParaRPr lang="en-US"/>
          </a:p>
        </p:txBody>
      </p:sp>
      <p:sp>
        <p:nvSpPr>
          <p:cNvPr id="25" name="Shape 17"/>
          <p:cNvSpPr/>
          <p:nvPr/>
        </p:nvSpPr>
        <p:spPr>
          <a:xfrm>
            <a:off x="4964906" y="3353209"/>
            <a:ext cx="285750" cy="285750"/>
          </a:xfrm>
          <a:prstGeom prst="ellipse">
            <a:avLst/>
          </a:prstGeom>
          <a:solidFill>
            <a:srgbClr val="E74C3C"/>
          </a:solidFill>
          <a:ln/>
        </p:spPr>
        <p:txBody>
          <a:bodyPr/>
          <a:lstStyle/>
          <a:p>
            <a:endParaRPr lang="en-US"/>
          </a:p>
        </p:txBody>
      </p:sp>
      <p:pic>
        <p:nvPicPr>
          <p:cNvPr id="26" name="Image 6" descr="preencoded.png"/>
          <p:cNvPicPr>
            <a:picLocks noChangeAspect="1"/>
          </p:cNvPicPr>
          <p:nvPr/>
        </p:nvPicPr>
        <p:blipFill>
          <a:blip r:embed="rId7"/>
          <a:stretch>
            <a:fillRect/>
          </a:stretch>
        </p:blipFill>
        <p:spPr>
          <a:xfrm>
            <a:off x="5050631" y="3438934"/>
            <a:ext cx="114300" cy="114300"/>
          </a:xfrm>
          <a:prstGeom prst="rect">
            <a:avLst/>
          </a:prstGeom>
        </p:spPr>
      </p:pic>
      <p:sp>
        <p:nvSpPr>
          <p:cNvPr id="27" name="Text 18"/>
          <p:cNvSpPr/>
          <p:nvPr/>
        </p:nvSpPr>
        <p:spPr>
          <a:xfrm>
            <a:off x="5357813" y="3399644"/>
            <a:ext cx="1230204" cy="192881"/>
          </a:xfrm>
          <a:prstGeom prst="rect">
            <a:avLst/>
          </a:prstGeom>
          <a:noFill/>
          <a:ln/>
        </p:spPr>
        <p:txBody>
          <a:bodyPr wrap="none" lIns="0" tIns="0" rIns="0" bIns="0" rtlCol="0" anchor="ctr">
            <a:spAutoFit/>
          </a:bodyPr>
          <a:lstStyle/>
          <a:p>
            <a:pPr marL="0" indent="0">
              <a:buNone/>
            </a:pPr>
            <a:r>
              <a:rPr lang="en-US" sz="942" b="1" dirty="0">
                <a:solidFill>
                  <a:srgbClr val="FFFFFF"/>
                </a:solidFill>
                <a:latin typeface="Noto Sans" pitchFamily="34" charset="0"/>
                <a:ea typeface="Noto Sans" pitchFamily="34" charset="-122"/>
                <a:cs typeface="Noto Sans" pitchFamily="34" charset="-120"/>
              </a:rPr>
              <a:t>Ministry of Finance</a:t>
            </a:r>
            <a:endParaRPr lang="en-US" sz="942" dirty="0"/>
          </a:p>
        </p:txBody>
      </p:sp>
      <p:sp>
        <p:nvSpPr>
          <p:cNvPr id="28" name="Shape 19"/>
          <p:cNvSpPr/>
          <p:nvPr/>
        </p:nvSpPr>
        <p:spPr>
          <a:xfrm>
            <a:off x="6840141" y="3196047"/>
            <a:ext cx="1839516" cy="600075"/>
          </a:xfrm>
          <a:prstGeom prst="rect">
            <a:avLst/>
          </a:prstGeom>
          <a:solidFill>
            <a:srgbClr val="FFFFFF">
              <a:alpha val="5000"/>
            </a:srgbClr>
          </a:solidFill>
          <a:ln/>
        </p:spPr>
        <p:txBody>
          <a:bodyPr/>
          <a:lstStyle/>
          <a:p>
            <a:endParaRPr lang="en-US"/>
          </a:p>
        </p:txBody>
      </p:sp>
      <p:sp>
        <p:nvSpPr>
          <p:cNvPr id="29" name="Shape 20"/>
          <p:cNvSpPr/>
          <p:nvPr/>
        </p:nvSpPr>
        <p:spPr>
          <a:xfrm>
            <a:off x="6947297" y="3353209"/>
            <a:ext cx="285750" cy="285750"/>
          </a:xfrm>
          <a:prstGeom prst="ellipse">
            <a:avLst/>
          </a:prstGeom>
          <a:solidFill>
            <a:srgbClr val="E74C3C"/>
          </a:solidFill>
          <a:ln/>
        </p:spPr>
        <p:txBody>
          <a:bodyPr/>
          <a:lstStyle/>
          <a:p>
            <a:endParaRPr lang="en-US"/>
          </a:p>
        </p:txBody>
      </p:sp>
      <p:pic>
        <p:nvPicPr>
          <p:cNvPr id="30" name="Image 7" descr="preencoded.png"/>
          <p:cNvPicPr>
            <a:picLocks noChangeAspect="1"/>
          </p:cNvPicPr>
          <p:nvPr/>
        </p:nvPicPr>
        <p:blipFill>
          <a:blip r:embed="rId8"/>
          <a:stretch>
            <a:fillRect/>
          </a:stretch>
        </p:blipFill>
        <p:spPr>
          <a:xfrm>
            <a:off x="7018734" y="3438934"/>
            <a:ext cx="142875" cy="114300"/>
          </a:xfrm>
          <a:prstGeom prst="rect">
            <a:avLst/>
          </a:prstGeom>
        </p:spPr>
      </p:pic>
      <p:sp>
        <p:nvSpPr>
          <p:cNvPr id="31" name="Text 21"/>
          <p:cNvSpPr/>
          <p:nvPr/>
        </p:nvSpPr>
        <p:spPr>
          <a:xfrm>
            <a:off x="7340203" y="3303203"/>
            <a:ext cx="1232297" cy="385763"/>
          </a:xfrm>
          <a:prstGeom prst="rect">
            <a:avLst/>
          </a:prstGeom>
          <a:noFill/>
          <a:ln/>
        </p:spPr>
        <p:txBody>
          <a:bodyPr wrap="square" lIns="0" tIns="0" rIns="0" bIns="0" rtlCol="0" anchor="ctr">
            <a:spAutoFit/>
          </a:bodyPr>
          <a:lstStyle/>
          <a:p>
            <a:pPr marL="0" indent="0">
              <a:buNone/>
            </a:pPr>
            <a:r>
              <a:rPr lang="en-US" sz="942" b="1" dirty="0">
                <a:solidFill>
                  <a:srgbClr val="FFFFFF"/>
                </a:solidFill>
                <a:latin typeface="Noto Sans" pitchFamily="34" charset="0"/>
                <a:ea typeface="Noto Sans" pitchFamily="34" charset="-122"/>
                <a:cs typeface="Noto Sans" pitchFamily="34" charset="-120"/>
              </a:rPr>
              <a:t>Technology Partners</a:t>
            </a:r>
            <a:endParaRPr lang="en-US" sz="942" dirty="0"/>
          </a:p>
        </p:txBody>
      </p:sp>
      <p:sp>
        <p:nvSpPr>
          <p:cNvPr id="32" name="Text 22"/>
          <p:cNvSpPr/>
          <p:nvPr/>
        </p:nvSpPr>
        <p:spPr>
          <a:xfrm>
            <a:off x="6850884" y="4850606"/>
            <a:ext cx="2007366" cy="150019"/>
          </a:xfrm>
          <a:prstGeom prst="rect">
            <a:avLst/>
          </a:prstGeom>
          <a:noFill/>
          <a:ln/>
        </p:spPr>
        <p:txBody>
          <a:bodyPr wrap="none" lIns="0" tIns="0" rIns="0" bIns="0" rtlCol="0" anchor="ctr">
            <a:spAutoFit/>
          </a:bodyPr>
          <a:lstStyle/>
          <a:p>
            <a:pPr marL="0" indent="0">
              <a:buNone/>
            </a:pPr>
            <a:r>
              <a:rPr lang="en-US" sz="732" dirty="0">
                <a:solidFill>
                  <a:srgbClr val="FFFFFF">
                    <a:alpha val="70000"/>
                  </a:srgbClr>
                </a:solidFill>
                <a:latin typeface="Noto Sans" pitchFamily="34" charset="0"/>
                <a:ea typeface="Noto Sans" pitchFamily="34" charset="-122"/>
                <a:cs typeface="Noto Sans" pitchFamily="34" charset="-120"/>
              </a:rPr>
              <a:t> BORDER CONTROL | Confidential | © 2025 </a:t>
            </a:r>
            <a:endParaRPr lang="en-US" sz="732"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285750" y="285750"/>
            <a:ext cx="8572500" cy="385763"/>
          </a:xfrm>
          <a:prstGeom prst="rect">
            <a:avLst/>
          </a:prstGeom>
          <a:noFill/>
          <a:ln/>
        </p:spPr>
        <p:txBody>
          <a:bodyPr wrap="none" lIns="0" tIns="0" rIns="0" bIns="0" rtlCol="0" anchor="ctr">
            <a:spAutoFit/>
          </a:bodyPr>
          <a:lstStyle/>
          <a:p>
            <a:pPr marL="0" indent="0">
              <a:buNone/>
            </a:pPr>
            <a:r>
              <a:rPr lang="en-US" sz="2025" b="1" dirty="0">
                <a:solidFill>
                  <a:srgbClr val="FFFFFF"/>
                </a:solidFill>
                <a:latin typeface="Noto Sans" pitchFamily="34" charset="0"/>
                <a:ea typeface="Noto Sans" pitchFamily="34" charset="-122"/>
                <a:cs typeface="Noto Sans" pitchFamily="34" charset="-120"/>
              </a:rPr>
              <a:t>THE CONTEXT</a:t>
            </a:r>
            <a:endParaRPr lang="en-US" sz="2025" dirty="0"/>
          </a:p>
        </p:txBody>
      </p:sp>
      <p:sp>
        <p:nvSpPr>
          <p:cNvPr id="4" name="Shape 1"/>
          <p:cNvSpPr/>
          <p:nvPr/>
        </p:nvSpPr>
        <p:spPr>
          <a:xfrm>
            <a:off x="285750" y="957263"/>
            <a:ext cx="4179094" cy="3258889"/>
          </a:xfrm>
          <a:prstGeom prst="rect">
            <a:avLst/>
          </a:prstGeom>
          <a:solidFill>
            <a:srgbClr val="FFFFFF">
              <a:alpha val="10000"/>
            </a:srgbClr>
          </a:solidFill>
          <a:ln/>
        </p:spPr>
        <p:txBody>
          <a:bodyPr/>
          <a:lstStyle/>
          <a:p>
            <a:endParaRPr lang="en-US"/>
          </a:p>
        </p:txBody>
      </p:sp>
      <p:sp>
        <p:nvSpPr>
          <p:cNvPr id="5" name="Text 2"/>
          <p:cNvSpPr/>
          <p:nvPr/>
        </p:nvSpPr>
        <p:spPr>
          <a:xfrm>
            <a:off x="464344" y="1135856"/>
            <a:ext cx="3821906" cy="257175"/>
          </a:xfrm>
          <a:prstGeom prst="rect">
            <a:avLst/>
          </a:prstGeom>
          <a:noFill/>
          <a:ln/>
        </p:spPr>
        <p:txBody>
          <a:bodyPr wrap="none" lIns="0" tIns="0" rIns="0" bIns="0" rtlCol="0" anchor="ctr">
            <a:spAutoFit/>
          </a:bodyPr>
          <a:lstStyle/>
          <a:p>
            <a:pPr marL="0" indent="0">
              <a:buNone/>
            </a:pPr>
            <a:r>
              <a:rPr lang="en-US" sz="1350" b="1" dirty="0">
                <a:solidFill>
                  <a:srgbClr val="F1C40F"/>
                </a:solidFill>
                <a:latin typeface="Noto Sans" pitchFamily="34" charset="0"/>
                <a:ea typeface="Noto Sans" pitchFamily="34" charset="-122"/>
                <a:cs typeface="Noto Sans" pitchFamily="34" charset="-120"/>
              </a:rPr>
              <a:t>Ethiopia's Border Landscape</a:t>
            </a:r>
            <a:endParaRPr lang="en-US" sz="1350" dirty="0"/>
          </a:p>
        </p:txBody>
      </p:sp>
      <p:sp>
        <p:nvSpPr>
          <p:cNvPr id="6" name="Text 3"/>
          <p:cNvSpPr/>
          <p:nvPr/>
        </p:nvSpPr>
        <p:spPr>
          <a:xfrm>
            <a:off x="464344" y="1500188"/>
            <a:ext cx="3821906" cy="822871"/>
          </a:xfrm>
          <a:prstGeom prst="rect">
            <a:avLst/>
          </a:prstGeom>
          <a:noFill/>
          <a:ln/>
        </p:spPr>
        <p:txBody>
          <a:bodyPr wrap="square" lIns="0" tIns="0" rIns="0" bIns="0" rtlCol="0" anchor="ctr">
            <a:spAutoFit/>
          </a:bodyPr>
          <a:lstStyle/>
          <a:p>
            <a:pPr marL="0" indent="0">
              <a:buNone/>
            </a:pPr>
            <a:r>
              <a:rPr lang="en-US" sz="942" dirty="0">
                <a:solidFill>
                  <a:srgbClr val="FFFFFF"/>
                </a:solidFill>
                <a:latin typeface="Noto Sans" pitchFamily="34" charset="0"/>
                <a:ea typeface="Noto Sans" pitchFamily="34" charset="-122"/>
                <a:cs typeface="Noto Sans" pitchFamily="34" charset="-120"/>
              </a:rPr>
              <a:t> Ethiopia shares borders with six countries: Eritrea, Djibouti, Somalia, Kenya, South Sudan, and Sudan. With over 5,300 km of land borders, Ethiopia faces unique challenges in border management. </a:t>
            </a:r>
            <a:endParaRPr lang="en-US" sz="942" dirty="0"/>
          </a:p>
        </p:txBody>
      </p:sp>
      <p:sp>
        <p:nvSpPr>
          <p:cNvPr id="7" name="Text 4"/>
          <p:cNvSpPr/>
          <p:nvPr/>
        </p:nvSpPr>
        <p:spPr>
          <a:xfrm>
            <a:off x="464344" y="2494508"/>
            <a:ext cx="3821906" cy="200025"/>
          </a:xfrm>
          <a:prstGeom prst="rect">
            <a:avLst/>
          </a:prstGeom>
          <a:noFill/>
          <a:ln/>
        </p:spPr>
        <p:txBody>
          <a:bodyPr wrap="none" lIns="0" tIns="0" rIns="0" bIns="0" rtlCol="0" anchor="ctr">
            <a:spAutoFit/>
          </a:bodyPr>
          <a:lstStyle/>
          <a:p>
            <a:pPr marL="0" indent="0">
              <a:buNone/>
            </a:pPr>
            <a:r>
              <a:rPr lang="en-US" sz="1046" b="1" dirty="0">
                <a:solidFill>
                  <a:srgbClr val="FFFFFF"/>
                </a:solidFill>
                <a:latin typeface="Noto Sans" pitchFamily="34" charset="0"/>
                <a:ea typeface="Noto Sans" pitchFamily="34" charset="-122"/>
                <a:cs typeface="Noto Sans" pitchFamily="34" charset="-120"/>
              </a:rPr>
              <a:t>Key Challenges:</a:t>
            </a:r>
            <a:endParaRPr lang="en-US" sz="1046" dirty="0"/>
          </a:p>
        </p:txBody>
      </p:sp>
      <p:pic>
        <p:nvPicPr>
          <p:cNvPr id="8" name="Image 1" descr="preencoded.png"/>
          <p:cNvPicPr>
            <a:picLocks noChangeAspect="1"/>
          </p:cNvPicPr>
          <p:nvPr/>
        </p:nvPicPr>
        <p:blipFill>
          <a:blip r:embed="rId4"/>
          <a:stretch>
            <a:fillRect/>
          </a:stretch>
        </p:blipFill>
        <p:spPr>
          <a:xfrm>
            <a:off x="464344" y="2844552"/>
            <a:ext cx="114300" cy="114300"/>
          </a:xfrm>
          <a:prstGeom prst="rect">
            <a:avLst/>
          </a:prstGeom>
        </p:spPr>
      </p:pic>
      <p:sp>
        <p:nvSpPr>
          <p:cNvPr id="9" name="Text 5"/>
          <p:cNvSpPr/>
          <p:nvPr/>
        </p:nvSpPr>
        <p:spPr>
          <a:xfrm>
            <a:off x="650081" y="2780258"/>
            <a:ext cx="3282135" cy="171450"/>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Porous borders vulnerable to illegal crossings and smuggling </a:t>
            </a:r>
            <a:endParaRPr lang="en-US" sz="837" dirty="0"/>
          </a:p>
        </p:txBody>
      </p:sp>
      <p:pic>
        <p:nvPicPr>
          <p:cNvPr id="10" name="Image 2" descr="preencoded.png"/>
          <p:cNvPicPr>
            <a:picLocks noChangeAspect="1"/>
          </p:cNvPicPr>
          <p:nvPr/>
        </p:nvPicPr>
        <p:blipFill>
          <a:blip r:embed="rId4"/>
          <a:stretch>
            <a:fillRect/>
          </a:stretch>
        </p:blipFill>
        <p:spPr>
          <a:xfrm>
            <a:off x="464344" y="3158877"/>
            <a:ext cx="114300" cy="114300"/>
          </a:xfrm>
          <a:prstGeom prst="rect">
            <a:avLst/>
          </a:prstGeom>
        </p:spPr>
      </p:pic>
      <p:sp>
        <p:nvSpPr>
          <p:cNvPr id="11" name="Text 6"/>
          <p:cNvSpPr/>
          <p:nvPr/>
        </p:nvSpPr>
        <p:spPr>
          <a:xfrm>
            <a:off x="650081" y="3094583"/>
            <a:ext cx="3292655" cy="171450"/>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Limited technological infrastructure at border crossing points </a:t>
            </a:r>
            <a:endParaRPr lang="en-US" sz="837" dirty="0"/>
          </a:p>
        </p:txBody>
      </p:sp>
      <p:pic>
        <p:nvPicPr>
          <p:cNvPr id="12" name="Image 3" descr="preencoded.png"/>
          <p:cNvPicPr>
            <a:picLocks noChangeAspect="1"/>
          </p:cNvPicPr>
          <p:nvPr/>
        </p:nvPicPr>
        <p:blipFill>
          <a:blip r:embed="rId4"/>
          <a:stretch>
            <a:fillRect/>
          </a:stretch>
        </p:blipFill>
        <p:spPr>
          <a:xfrm>
            <a:off x="464344" y="3473202"/>
            <a:ext cx="114300" cy="114300"/>
          </a:xfrm>
          <a:prstGeom prst="rect">
            <a:avLst/>
          </a:prstGeom>
        </p:spPr>
      </p:pic>
      <p:sp>
        <p:nvSpPr>
          <p:cNvPr id="13" name="Text 7"/>
          <p:cNvSpPr/>
          <p:nvPr/>
        </p:nvSpPr>
        <p:spPr>
          <a:xfrm>
            <a:off x="650081" y="3408908"/>
            <a:ext cx="3332197" cy="171450"/>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Inefficient customs and immigration processes affecting trade </a:t>
            </a:r>
            <a:endParaRPr lang="en-US" sz="837" dirty="0"/>
          </a:p>
        </p:txBody>
      </p:sp>
      <p:pic>
        <p:nvPicPr>
          <p:cNvPr id="14" name="Image 4" descr="preencoded.png"/>
          <p:cNvPicPr>
            <a:picLocks noChangeAspect="1"/>
          </p:cNvPicPr>
          <p:nvPr/>
        </p:nvPicPr>
        <p:blipFill>
          <a:blip r:embed="rId4"/>
          <a:stretch>
            <a:fillRect/>
          </a:stretch>
        </p:blipFill>
        <p:spPr>
          <a:xfrm>
            <a:off x="464344" y="3787527"/>
            <a:ext cx="114300" cy="114300"/>
          </a:xfrm>
          <a:prstGeom prst="rect">
            <a:avLst/>
          </a:prstGeom>
        </p:spPr>
      </p:pic>
      <p:sp>
        <p:nvSpPr>
          <p:cNvPr id="15" name="Text 8"/>
          <p:cNvSpPr/>
          <p:nvPr/>
        </p:nvSpPr>
        <p:spPr>
          <a:xfrm>
            <a:off x="650081" y="3723233"/>
            <a:ext cx="3156645" cy="171450"/>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Regional security concerns requiring enhanced monitoring </a:t>
            </a:r>
            <a:endParaRPr lang="en-US" sz="837" dirty="0"/>
          </a:p>
        </p:txBody>
      </p:sp>
      <p:pic>
        <p:nvPicPr>
          <p:cNvPr id="16" name="Image 5" descr="preencoded.png"/>
          <p:cNvPicPr>
            <a:picLocks noChangeAspect="1"/>
          </p:cNvPicPr>
          <p:nvPr/>
        </p:nvPicPr>
        <p:blipFill>
          <a:blip r:embed="rId5"/>
          <a:stretch>
            <a:fillRect/>
          </a:stretch>
        </p:blipFill>
        <p:spPr>
          <a:xfrm>
            <a:off x="4679156" y="1332979"/>
            <a:ext cx="4179094" cy="2507456"/>
          </a:xfrm>
          <a:prstGeom prst="rect">
            <a:avLst/>
          </a:prstGeom>
        </p:spPr>
      </p:pic>
      <p:sp>
        <p:nvSpPr>
          <p:cNvPr id="17" name="Text 9"/>
          <p:cNvSpPr/>
          <p:nvPr/>
        </p:nvSpPr>
        <p:spPr>
          <a:xfrm>
            <a:off x="6850884" y="4850606"/>
            <a:ext cx="2007366" cy="150019"/>
          </a:xfrm>
          <a:prstGeom prst="rect">
            <a:avLst/>
          </a:prstGeom>
          <a:noFill/>
          <a:ln/>
        </p:spPr>
        <p:txBody>
          <a:bodyPr wrap="none" lIns="0" tIns="0" rIns="0" bIns="0" rtlCol="0" anchor="ctr">
            <a:spAutoFit/>
          </a:bodyPr>
          <a:lstStyle/>
          <a:p>
            <a:pPr marL="0" indent="0">
              <a:buNone/>
            </a:pPr>
            <a:r>
              <a:rPr lang="en-US" sz="732" dirty="0">
                <a:solidFill>
                  <a:srgbClr val="FFFFFF">
                    <a:alpha val="70000"/>
                  </a:srgbClr>
                </a:solidFill>
                <a:latin typeface="Noto Sans" pitchFamily="34" charset="0"/>
                <a:ea typeface="Noto Sans" pitchFamily="34" charset="-122"/>
                <a:cs typeface="Noto Sans" pitchFamily="34" charset="-120"/>
              </a:rPr>
              <a:t> BORDER CONTROL | Confidential | © 2025 </a:t>
            </a:r>
            <a:endParaRPr lang="en-US" sz="732"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50108AD7-B133-D796-873C-33333AA82896}"/>
              </a:ext>
            </a:extLst>
          </p:cNvPr>
          <p:cNvGrpSpPr/>
          <p:nvPr/>
        </p:nvGrpSpPr>
        <p:grpSpPr>
          <a:xfrm>
            <a:off x="0" y="1"/>
            <a:ext cx="9144000" cy="5143500"/>
            <a:chOff x="0" y="0"/>
            <a:chExt cx="9144000" cy="6157913"/>
          </a:xfrm>
        </p:grpSpPr>
        <p:pic>
          <p:nvPicPr>
            <p:cNvPr id="2" name="Image 0" descr="preencoded.png"/>
            <p:cNvPicPr>
              <a:picLocks noChangeAspect="1"/>
            </p:cNvPicPr>
            <p:nvPr/>
          </p:nvPicPr>
          <p:blipFill>
            <a:blip r:embed="rId3"/>
            <a:stretch>
              <a:fillRect/>
            </a:stretch>
          </p:blipFill>
          <p:spPr>
            <a:xfrm>
              <a:off x="0" y="0"/>
              <a:ext cx="9144000" cy="6157913"/>
            </a:xfrm>
            <a:prstGeom prst="rect">
              <a:avLst/>
            </a:prstGeom>
          </p:spPr>
        </p:pic>
        <p:sp>
          <p:nvSpPr>
            <p:cNvPr id="3" name="Text 0"/>
            <p:cNvSpPr/>
            <p:nvPr/>
          </p:nvSpPr>
          <p:spPr>
            <a:xfrm>
              <a:off x="285750" y="285750"/>
              <a:ext cx="8572500" cy="385763"/>
            </a:xfrm>
            <a:prstGeom prst="rect">
              <a:avLst/>
            </a:prstGeom>
            <a:noFill/>
            <a:ln/>
          </p:spPr>
          <p:txBody>
            <a:bodyPr wrap="none" lIns="0" tIns="0" rIns="0" bIns="0" rtlCol="0" anchor="ctr">
              <a:spAutoFit/>
            </a:bodyPr>
            <a:lstStyle/>
            <a:p>
              <a:pPr marL="0" indent="0">
                <a:buNone/>
              </a:pPr>
              <a:r>
                <a:rPr lang="en-US" sz="2025" b="1" dirty="0">
                  <a:solidFill>
                    <a:srgbClr val="FFFFFF"/>
                  </a:solidFill>
                  <a:latin typeface="Noto Sans" pitchFamily="34" charset="0"/>
                  <a:ea typeface="Noto Sans" pitchFamily="34" charset="-122"/>
                  <a:cs typeface="Noto Sans" pitchFamily="34" charset="-120"/>
                </a:rPr>
                <a:t>BORDER CONTROL SOLUTION</a:t>
              </a:r>
              <a:endParaRPr lang="en-US" sz="2025" dirty="0"/>
            </a:p>
          </p:txBody>
        </p:sp>
        <p:pic>
          <p:nvPicPr>
            <p:cNvPr id="4" name="Image 1" descr="preencoded.png"/>
            <p:cNvPicPr>
              <a:picLocks noChangeAspect="1"/>
            </p:cNvPicPr>
            <p:nvPr/>
          </p:nvPicPr>
          <p:blipFill>
            <a:blip r:embed="rId4"/>
            <a:stretch>
              <a:fillRect/>
            </a:stretch>
          </p:blipFill>
          <p:spPr>
            <a:xfrm>
              <a:off x="285750" y="957263"/>
              <a:ext cx="4179094" cy="2143125"/>
            </a:xfrm>
            <a:prstGeom prst="rect">
              <a:avLst/>
            </a:prstGeom>
          </p:spPr>
        </p:pic>
        <p:sp>
          <p:nvSpPr>
            <p:cNvPr id="5" name="Shape 1"/>
            <p:cNvSpPr/>
            <p:nvPr/>
          </p:nvSpPr>
          <p:spPr>
            <a:xfrm>
              <a:off x="285750" y="3243263"/>
              <a:ext cx="4179094" cy="1085850"/>
            </a:xfrm>
            <a:prstGeom prst="rect">
              <a:avLst/>
            </a:prstGeom>
            <a:solidFill>
              <a:srgbClr val="FFFFFF">
                <a:alpha val="10000"/>
              </a:srgbClr>
            </a:solidFill>
            <a:ln/>
          </p:spPr>
          <p:txBody>
            <a:bodyPr/>
            <a:lstStyle/>
            <a:p>
              <a:endParaRPr lang="en-US"/>
            </a:p>
          </p:txBody>
        </p:sp>
        <p:sp>
          <p:nvSpPr>
            <p:cNvPr id="6" name="Shape 2"/>
            <p:cNvSpPr/>
            <p:nvPr/>
          </p:nvSpPr>
          <p:spPr>
            <a:xfrm>
              <a:off x="428625" y="3386138"/>
              <a:ext cx="214313" cy="214313"/>
            </a:xfrm>
            <a:prstGeom prst="ellipse">
              <a:avLst/>
            </a:prstGeom>
            <a:solidFill>
              <a:srgbClr val="E74C3C"/>
            </a:solidFill>
            <a:ln/>
          </p:spPr>
          <p:txBody>
            <a:bodyPr/>
            <a:lstStyle/>
            <a:p>
              <a:endParaRPr lang="en-US"/>
            </a:p>
          </p:txBody>
        </p:sp>
        <p:pic>
          <p:nvPicPr>
            <p:cNvPr id="7" name="Image 2" descr="preencoded.png"/>
            <p:cNvPicPr>
              <a:picLocks noChangeAspect="1"/>
            </p:cNvPicPr>
            <p:nvPr/>
          </p:nvPicPr>
          <p:blipFill>
            <a:blip r:embed="rId5"/>
            <a:stretch>
              <a:fillRect/>
            </a:stretch>
          </p:blipFill>
          <p:spPr>
            <a:xfrm>
              <a:off x="485775" y="3443288"/>
              <a:ext cx="100013" cy="100013"/>
            </a:xfrm>
            <a:prstGeom prst="rect">
              <a:avLst/>
            </a:prstGeom>
          </p:spPr>
        </p:pic>
        <p:sp>
          <p:nvSpPr>
            <p:cNvPr id="8" name="Text 3"/>
            <p:cNvSpPr/>
            <p:nvPr/>
          </p:nvSpPr>
          <p:spPr>
            <a:xfrm>
              <a:off x="714375" y="3386138"/>
              <a:ext cx="2843659"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 Integrated Border Management System </a:t>
              </a:r>
              <a:endParaRPr lang="en-US" sz="1046" dirty="0"/>
            </a:p>
          </p:txBody>
        </p:sp>
        <p:sp>
          <p:nvSpPr>
            <p:cNvPr id="9" name="Text 4"/>
            <p:cNvSpPr/>
            <p:nvPr/>
          </p:nvSpPr>
          <p:spPr>
            <a:xfrm>
              <a:off x="428625" y="3671888"/>
              <a:ext cx="3893344" cy="51435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A comprehensive platform that connects all border control points and agencies, providing real-time information sharing and coordinated response capabilities across land, air, and sea borders. </a:t>
              </a:r>
              <a:endParaRPr lang="en-US" sz="837" dirty="0"/>
            </a:p>
          </p:txBody>
        </p:sp>
        <p:sp>
          <p:nvSpPr>
            <p:cNvPr id="10" name="Shape 5"/>
            <p:cNvSpPr/>
            <p:nvPr/>
          </p:nvSpPr>
          <p:spPr>
            <a:xfrm>
              <a:off x="285750" y="4471988"/>
              <a:ext cx="4179094" cy="1085850"/>
            </a:xfrm>
            <a:prstGeom prst="rect">
              <a:avLst/>
            </a:prstGeom>
            <a:solidFill>
              <a:srgbClr val="FFFFFF">
                <a:alpha val="10000"/>
              </a:srgbClr>
            </a:solidFill>
            <a:ln/>
          </p:spPr>
          <p:txBody>
            <a:bodyPr/>
            <a:lstStyle/>
            <a:p>
              <a:endParaRPr lang="en-US"/>
            </a:p>
          </p:txBody>
        </p:sp>
        <p:sp>
          <p:nvSpPr>
            <p:cNvPr id="11" name="Shape 6"/>
            <p:cNvSpPr/>
            <p:nvPr/>
          </p:nvSpPr>
          <p:spPr>
            <a:xfrm>
              <a:off x="428625" y="4614863"/>
              <a:ext cx="214313" cy="214313"/>
            </a:xfrm>
            <a:prstGeom prst="ellipse">
              <a:avLst/>
            </a:prstGeom>
            <a:solidFill>
              <a:srgbClr val="E74C3C"/>
            </a:solidFill>
            <a:ln/>
          </p:spPr>
          <p:txBody>
            <a:bodyPr/>
            <a:lstStyle/>
            <a:p>
              <a:endParaRPr lang="en-US"/>
            </a:p>
          </p:txBody>
        </p:sp>
        <p:pic>
          <p:nvPicPr>
            <p:cNvPr id="12" name="Image 3" descr="preencoded.png"/>
            <p:cNvPicPr>
              <a:picLocks noChangeAspect="1"/>
            </p:cNvPicPr>
            <p:nvPr/>
          </p:nvPicPr>
          <p:blipFill>
            <a:blip r:embed="rId6"/>
            <a:stretch>
              <a:fillRect/>
            </a:stretch>
          </p:blipFill>
          <p:spPr>
            <a:xfrm>
              <a:off x="479524" y="4672013"/>
              <a:ext cx="112514" cy="100013"/>
            </a:xfrm>
            <a:prstGeom prst="rect">
              <a:avLst/>
            </a:prstGeom>
          </p:spPr>
        </p:pic>
        <p:sp>
          <p:nvSpPr>
            <p:cNvPr id="13" name="Text 7"/>
            <p:cNvSpPr/>
            <p:nvPr/>
          </p:nvSpPr>
          <p:spPr>
            <a:xfrm>
              <a:off x="714375" y="4614863"/>
              <a:ext cx="2185011"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 Advanced Traveler Verification </a:t>
              </a:r>
              <a:endParaRPr lang="en-US" sz="1046" dirty="0"/>
            </a:p>
          </p:txBody>
        </p:sp>
        <p:sp>
          <p:nvSpPr>
            <p:cNvPr id="14" name="Text 8"/>
            <p:cNvSpPr/>
            <p:nvPr/>
          </p:nvSpPr>
          <p:spPr>
            <a:xfrm>
              <a:off x="428625" y="4900613"/>
              <a:ext cx="3893344" cy="51435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Multi-modal biometric identification system (facial, fingerprint, iris) integrated with international watchlists and Ethiopia's national databases for enhanced security and faster processing. </a:t>
              </a:r>
              <a:endParaRPr lang="en-US" sz="837" dirty="0"/>
            </a:p>
          </p:txBody>
        </p:sp>
        <p:sp>
          <p:nvSpPr>
            <p:cNvPr id="15" name="Shape 9"/>
            <p:cNvSpPr/>
            <p:nvPr/>
          </p:nvSpPr>
          <p:spPr>
            <a:xfrm>
              <a:off x="4679156" y="957263"/>
              <a:ext cx="4179094" cy="1085850"/>
            </a:xfrm>
            <a:prstGeom prst="rect">
              <a:avLst/>
            </a:prstGeom>
            <a:solidFill>
              <a:srgbClr val="FFFFFF">
                <a:alpha val="10000"/>
              </a:srgbClr>
            </a:solidFill>
            <a:ln/>
          </p:spPr>
          <p:txBody>
            <a:bodyPr/>
            <a:lstStyle/>
            <a:p>
              <a:endParaRPr lang="en-US"/>
            </a:p>
          </p:txBody>
        </p:sp>
        <p:sp>
          <p:nvSpPr>
            <p:cNvPr id="16" name="Shape 10"/>
            <p:cNvSpPr/>
            <p:nvPr/>
          </p:nvSpPr>
          <p:spPr>
            <a:xfrm>
              <a:off x="4822031" y="1100138"/>
              <a:ext cx="214313" cy="214313"/>
            </a:xfrm>
            <a:prstGeom prst="ellipse">
              <a:avLst/>
            </a:prstGeom>
            <a:solidFill>
              <a:srgbClr val="E74C3C"/>
            </a:solidFill>
            <a:ln/>
          </p:spPr>
          <p:txBody>
            <a:bodyPr/>
            <a:lstStyle/>
            <a:p>
              <a:endParaRPr lang="en-US"/>
            </a:p>
          </p:txBody>
        </p:sp>
        <p:pic>
          <p:nvPicPr>
            <p:cNvPr id="17" name="Image 4" descr="preencoded.png"/>
            <p:cNvPicPr>
              <a:picLocks noChangeAspect="1"/>
            </p:cNvPicPr>
            <p:nvPr/>
          </p:nvPicPr>
          <p:blipFill>
            <a:blip r:embed="rId7"/>
            <a:stretch>
              <a:fillRect/>
            </a:stretch>
          </p:blipFill>
          <p:spPr>
            <a:xfrm>
              <a:off x="4879181" y="1157288"/>
              <a:ext cx="100013" cy="100013"/>
            </a:xfrm>
            <a:prstGeom prst="rect">
              <a:avLst/>
            </a:prstGeom>
          </p:spPr>
        </p:pic>
        <p:sp>
          <p:nvSpPr>
            <p:cNvPr id="18" name="Text 11"/>
            <p:cNvSpPr/>
            <p:nvPr/>
          </p:nvSpPr>
          <p:spPr>
            <a:xfrm>
              <a:off x="5107781" y="1100138"/>
              <a:ext cx="2038564"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 AI-Powered Risk Assessment </a:t>
              </a:r>
              <a:endParaRPr lang="en-US" sz="1046" dirty="0"/>
            </a:p>
          </p:txBody>
        </p:sp>
        <p:sp>
          <p:nvSpPr>
            <p:cNvPr id="19" name="Text 12"/>
            <p:cNvSpPr/>
            <p:nvPr/>
          </p:nvSpPr>
          <p:spPr>
            <a:xfrm>
              <a:off x="4822031" y="1385888"/>
              <a:ext cx="3893344" cy="51435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Intelligent system that analyzes traveler data before arrival, identifying potential security risks while facilitating legitimate travelers through expedited processing channels. </a:t>
              </a:r>
              <a:endParaRPr lang="en-US" sz="837" dirty="0"/>
            </a:p>
          </p:txBody>
        </p:sp>
        <p:sp>
          <p:nvSpPr>
            <p:cNvPr id="20" name="Shape 13"/>
            <p:cNvSpPr/>
            <p:nvPr/>
          </p:nvSpPr>
          <p:spPr>
            <a:xfrm>
              <a:off x="4679156" y="2185988"/>
              <a:ext cx="4179094" cy="1085850"/>
            </a:xfrm>
            <a:prstGeom prst="rect">
              <a:avLst/>
            </a:prstGeom>
            <a:solidFill>
              <a:srgbClr val="FFFFFF">
                <a:alpha val="10000"/>
              </a:srgbClr>
            </a:solidFill>
            <a:ln/>
          </p:spPr>
          <p:txBody>
            <a:bodyPr/>
            <a:lstStyle/>
            <a:p>
              <a:endParaRPr lang="en-US"/>
            </a:p>
          </p:txBody>
        </p:sp>
        <p:sp>
          <p:nvSpPr>
            <p:cNvPr id="21" name="Shape 14"/>
            <p:cNvSpPr/>
            <p:nvPr/>
          </p:nvSpPr>
          <p:spPr>
            <a:xfrm>
              <a:off x="4822031" y="2328863"/>
              <a:ext cx="214313" cy="214313"/>
            </a:xfrm>
            <a:prstGeom prst="ellipse">
              <a:avLst/>
            </a:prstGeom>
            <a:solidFill>
              <a:srgbClr val="E74C3C"/>
            </a:solidFill>
            <a:ln/>
          </p:spPr>
          <p:txBody>
            <a:bodyPr/>
            <a:lstStyle/>
            <a:p>
              <a:endParaRPr lang="en-US"/>
            </a:p>
          </p:txBody>
        </p:sp>
        <p:pic>
          <p:nvPicPr>
            <p:cNvPr id="22" name="Image 5" descr="preencoded.png"/>
            <p:cNvPicPr>
              <a:picLocks noChangeAspect="1"/>
            </p:cNvPicPr>
            <p:nvPr/>
          </p:nvPicPr>
          <p:blipFill>
            <a:blip r:embed="rId8"/>
            <a:stretch>
              <a:fillRect/>
            </a:stretch>
          </p:blipFill>
          <p:spPr>
            <a:xfrm>
              <a:off x="4872930" y="2386013"/>
              <a:ext cx="112514" cy="100013"/>
            </a:xfrm>
            <a:prstGeom prst="rect">
              <a:avLst/>
            </a:prstGeom>
          </p:spPr>
        </p:pic>
        <p:sp>
          <p:nvSpPr>
            <p:cNvPr id="23" name="Text 15"/>
            <p:cNvSpPr/>
            <p:nvPr/>
          </p:nvSpPr>
          <p:spPr>
            <a:xfrm>
              <a:off x="5107781" y="2328863"/>
              <a:ext cx="1682800"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 Smart Cargo Inspection </a:t>
              </a:r>
              <a:endParaRPr lang="en-US" sz="1046" dirty="0"/>
            </a:p>
          </p:txBody>
        </p:sp>
        <p:sp>
          <p:nvSpPr>
            <p:cNvPr id="24" name="Text 16"/>
            <p:cNvSpPr/>
            <p:nvPr/>
          </p:nvSpPr>
          <p:spPr>
            <a:xfrm>
              <a:off x="4822031" y="2614613"/>
              <a:ext cx="3893344" cy="51435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Non-intrusive inspection technologies combined with AI-based analytics to detect contraband, ensure regulatory compliance, and accelerate legitimate trade flows. </a:t>
              </a:r>
              <a:endParaRPr lang="en-US" sz="837" dirty="0"/>
            </a:p>
          </p:txBody>
        </p:sp>
        <p:sp>
          <p:nvSpPr>
            <p:cNvPr id="25" name="Shape 17"/>
            <p:cNvSpPr/>
            <p:nvPr/>
          </p:nvSpPr>
          <p:spPr>
            <a:xfrm>
              <a:off x="4679156" y="3414713"/>
              <a:ext cx="4179094" cy="1085850"/>
            </a:xfrm>
            <a:prstGeom prst="rect">
              <a:avLst/>
            </a:prstGeom>
            <a:solidFill>
              <a:srgbClr val="FFFFFF">
                <a:alpha val="10000"/>
              </a:srgbClr>
            </a:solidFill>
            <a:ln/>
          </p:spPr>
          <p:txBody>
            <a:bodyPr/>
            <a:lstStyle/>
            <a:p>
              <a:endParaRPr lang="en-US"/>
            </a:p>
          </p:txBody>
        </p:sp>
        <p:sp>
          <p:nvSpPr>
            <p:cNvPr id="26" name="Shape 18"/>
            <p:cNvSpPr/>
            <p:nvPr/>
          </p:nvSpPr>
          <p:spPr>
            <a:xfrm>
              <a:off x="4822031" y="3557588"/>
              <a:ext cx="214313" cy="214313"/>
            </a:xfrm>
            <a:prstGeom prst="ellipse">
              <a:avLst/>
            </a:prstGeom>
            <a:solidFill>
              <a:srgbClr val="E74C3C"/>
            </a:solidFill>
            <a:ln/>
          </p:spPr>
          <p:txBody>
            <a:bodyPr/>
            <a:lstStyle/>
            <a:p>
              <a:endParaRPr lang="en-US"/>
            </a:p>
          </p:txBody>
        </p:sp>
        <p:pic>
          <p:nvPicPr>
            <p:cNvPr id="27" name="Image 6" descr="preencoded.png"/>
            <p:cNvPicPr>
              <a:picLocks noChangeAspect="1"/>
            </p:cNvPicPr>
            <p:nvPr/>
          </p:nvPicPr>
          <p:blipFill>
            <a:blip r:embed="rId9"/>
            <a:stretch>
              <a:fillRect/>
            </a:stretch>
          </p:blipFill>
          <p:spPr>
            <a:xfrm>
              <a:off x="4866680" y="3614738"/>
              <a:ext cx="125016" cy="100013"/>
            </a:xfrm>
            <a:prstGeom prst="rect">
              <a:avLst/>
            </a:prstGeom>
          </p:spPr>
        </p:pic>
        <p:sp>
          <p:nvSpPr>
            <p:cNvPr id="28" name="Text 19"/>
            <p:cNvSpPr/>
            <p:nvPr/>
          </p:nvSpPr>
          <p:spPr>
            <a:xfrm>
              <a:off x="5107781" y="3557588"/>
              <a:ext cx="2781793"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 Secure Communications Infrastructure </a:t>
              </a:r>
              <a:endParaRPr lang="en-US" sz="1046" dirty="0"/>
            </a:p>
          </p:txBody>
        </p:sp>
        <p:sp>
          <p:nvSpPr>
            <p:cNvPr id="29" name="Text 20"/>
            <p:cNvSpPr/>
            <p:nvPr/>
          </p:nvSpPr>
          <p:spPr>
            <a:xfrm>
              <a:off x="4822031" y="3843338"/>
              <a:ext cx="3893344" cy="51435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Resilient and encrypted network connecting all border posts with central command, ensuring continuous operations even in remote locations with challenging environments. </a:t>
              </a:r>
              <a:endParaRPr lang="en-US" sz="837" dirty="0"/>
            </a:p>
          </p:txBody>
        </p:sp>
        <p:sp>
          <p:nvSpPr>
            <p:cNvPr id="30" name="Shape 21"/>
            <p:cNvSpPr/>
            <p:nvPr/>
          </p:nvSpPr>
          <p:spPr>
            <a:xfrm>
              <a:off x="4679156" y="4643438"/>
              <a:ext cx="4179094" cy="1085850"/>
            </a:xfrm>
            <a:prstGeom prst="rect">
              <a:avLst/>
            </a:prstGeom>
            <a:solidFill>
              <a:srgbClr val="FFFFFF">
                <a:alpha val="10000"/>
              </a:srgbClr>
            </a:solidFill>
            <a:ln/>
          </p:spPr>
          <p:txBody>
            <a:bodyPr/>
            <a:lstStyle/>
            <a:p>
              <a:endParaRPr lang="en-US"/>
            </a:p>
          </p:txBody>
        </p:sp>
        <p:sp>
          <p:nvSpPr>
            <p:cNvPr id="31" name="Shape 22"/>
            <p:cNvSpPr/>
            <p:nvPr/>
          </p:nvSpPr>
          <p:spPr>
            <a:xfrm>
              <a:off x="4822031" y="4786313"/>
              <a:ext cx="214313" cy="214313"/>
            </a:xfrm>
            <a:prstGeom prst="ellipse">
              <a:avLst/>
            </a:prstGeom>
            <a:solidFill>
              <a:srgbClr val="E74C3C"/>
            </a:solidFill>
            <a:ln/>
          </p:spPr>
          <p:txBody>
            <a:bodyPr/>
            <a:lstStyle/>
            <a:p>
              <a:endParaRPr lang="en-US"/>
            </a:p>
          </p:txBody>
        </p:sp>
        <p:pic>
          <p:nvPicPr>
            <p:cNvPr id="32" name="Image 7" descr="preencoded.png"/>
            <p:cNvPicPr>
              <a:picLocks noChangeAspect="1"/>
            </p:cNvPicPr>
            <p:nvPr/>
          </p:nvPicPr>
          <p:blipFill>
            <a:blip r:embed="rId10"/>
            <a:stretch>
              <a:fillRect/>
            </a:stretch>
          </p:blipFill>
          <p:spPr>
            <a:xfrm>
              <a:off x="4879181" y="4843463"/>
              <a:ext cx="100013" cy="100013"/>
            </a:xfrm>
            <a:prstGeom prst="rect">
              <a:avLst/>
            </a:prstGeom>
          </p:spPr>
        </p:pic>
        <p:sp>
          <p:nvSpPr>
            <p:cNvPr id="33" name="Text 23"/>
            <p:cNvSpPr/>
            <p:nvPr/>
          </p:nvSpPr>
          <p:spPr>
            <a:xfrm>
              <a:off x="5107781" y="4786313"/>
              <a:ext cx="2210014"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 Revenue Enhancement Module </a:t>
              </a:r>
              <a:endParaRPr lang="en-US" sz="1046" dirty="0"/>
            </a:p>
          </p:txBody>
        </p:sp>
        <p:sp>
          <p:nvSpPr>
            <p:cNvPr id="34" name="Text 24"/>
            <p:cNvSpPr/>
            <p:nvPr/>
          </p:nvSpPr>
          <p:spPr>
            <a:xfrm>
              <a:off x="4822031" y="5072063"/>
              <a:ext cx="3893344" cy="51435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Digital customs and fee collection system that increases transparency, reduces leakage, and optimizes revenue generation from border operations. </a:t>
              </a:r>
              <a:endParaRPr lang="en-US" sz="837" dirty="0"/>
            </a:p>
          </p:txBody>
        </p:sp>
        <p:sp>
          <p:nvSpPr>
            <p:cNvPr id="35" name="Text 25"/>
            <p:cNvSpPr/>
            <p:nvPr/>
          </p:nvSpPr>
          <p:spPr>
            <a:xfrm>
              <a:off x="6850884" y="5865019"/>
              <a:ext cx="2007366" cy="150019"/>
            </a:xfrm>
            <a:prstGeom prst="rect">
              <a:avLst/>
            </a:prstGeom>
            <a:noFill/>
            <a:ln/>
          </p:spPr>
          <p:txBody>
            <a:bodyPr wrap="none" lIns="0" tIns="0" rIns="0" bIns="0" rtlCol="0" anchor="ctr">
              <a:spAutoFit/>
            </a:bodyPr>
            <a:lstStyle/>
            <a:p>
              <a:pPr marL="0" indent="0">
                <a:buNone/>
              </a:pPr>
              <a:r>
                <a:rPr lang="en-US" sz="732" dirty="0">
                  <a:solidFill>
                    <a:srgbClr val="FFFFFF">
                      <a:alpha val="70000"/>
                    </a:srgbClr>
                  </a:solidFill>
                  <a:latin typeface="Noto Sans" pitchFamily="34" charset="0"/>
                  <a:ea typeface="Noto Sans" pitchFamily="34" charset="-122"/>
                  <a:cs typeface="Noto Sans" pitchFamily="34" charset="-120"/>
                </a:rPr>
                <a:t> BORDER CONTROL | Confidential | © 2025 </a:t>
              </a:r>
              <a:endParaRPr lang="en-US" sz="732"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72075"/>
          </a:xfrm>
          <a:prstGeom prst="rect">
            <a:avLst/>
          </a:prstGeom>
        </p:spPr>
      </p:pic>
      <p:sp>
        <p:nvSpPr>
          <p:cNvPr id="3" name="Text 0"/>
          <p:cNvSpPr/>
          <p:nvPr/>
        </p:nvSpPr>
        <p:spPr>
          <a:xfrm>
            <a:off x="285750" y="285750"/>
            <a:ext cx="8572500" cy="385763"/>
          </a:xfrm>
          <a:prstGeom prst="rect">
            <a:avLst/>
          </a:prstGeom>
          <a:noFill/>
          <a:ln/>
        </p:spPr>
        <p:txBody>
          <a:bodyPr wrap="none" lIns="0" tIns="0" rIns="0" bIns="0" rtlCol="0" anchor="ctr">
            <a:spAutoFit/>
          </a:bodyPr>
          <a:lstStyle/>
          <a:p>
            <a:pPr marL="0" indent="0">
              <a:buNone/>
            </a:pPr>
            <a:r>
              <a:rPr lang="en-US" sz="2025" b="1" dirty="0">
                <a:solidFill>
                  <a:srgbClr val="FFFFFF"/>
                </a:solidFill>
                <a:latin typeface="Noto Sans" pitchFamily="34" charset="0"/>
                <a:ea typeface="Noto Sans" pitchFamily="34" charset="-122"/>
                <a:cs typeface="Noto Sans" pitchFamily="34" charset="-120"/>
              </a:rPr>
              <a:t>WHY CHOOSE THIS SOLUTION</a:t>
            </a:r>
            <a:endParaRPr lang="en-US" sz="2025" dirty="0"/>
          </a:p>
        </p:txBody>
      </p:sp>
      <p:pic>
        <p:nvPicPr>
          <p:cNvPr id="4" name="Image 1" descr="preencoded.png"/>
          <p:cNvPicPr>
            <a:picLocks noChangeAspect="1"/>
          </p:cNvPicPr>
          <p:nvPr/>
        </p:nvPicPr>
        <p:blipFill>
          <a:blip r:embed="rId4"/>
          <a:stretch>
            <a:fillRect/>
          </a:stretch>
        </p:blipFill>
        <p:spPr>
          <a:xfrm>
            <a:off x="589359" y="1025128"/>
            <a:ext cx="3571875" cy="2007394"/>
          </a:xfrm>
          <a:prstGeom prst="rect">
            <a:avLst/>
          </a:prstGeom>
        </p:spPr>
      </p:pic>
      <p:sp>
        <p:nvSpPr>
          <p:cNvPr id="5" name="Shape 1"/>
          <p:cNvSpPr/>
          <p:nvPr/>
        </p:nvSpPr>
        <p:spPr>
          <a:xfrm>
            <a:off x="285750" y="3243263"/>
            <a:ext cx="357188" cy="357188"/>
          </a:xfrm>
          <a:prstGeom prst="ellipse">
            <a:avLst/>
          </a:prstGeom>
          <a:solidFill>
            <a:srgbClr val="E74C3C"/>
          </a:solidFill>
          <a:ln/>
        </p:spPr>
        <p:txBody>
          <a:bodyPr/>
          <a:lstStyle/>
          <a:p>
            <a:endParaRPr lang="en-US"/>
          </a:p>
        </p:txBody>
      </p:sp>
      <p:pic>
        <p:nvPicPr>
          <p:cNvPr id="6" name="Image 2" descr="preencoded.png"/>
          <p:cNvPicPr>
            <a:picLocks noChangeAspect="1"/>
          </p:cNvPicPr>
          <p:nvPr/>
        </p:nvPicPr>
        <p:blipFill>
          <a:blip r:embed="rId5"/>
          <a:stretch>
            <a:fillRect/>
          </a:stretch>
        </p:blipFill>
        <p:spPr>
          <a:xfrm>
            <a:off x="392906" y="3350419"/>
            <a:ext cx="142875" cy="142875"/>
          </a:xfrm>
          <a:prstGeom prst="rect">
            <a:avLst/>
          </a:prstGeom>
        </p:spPr>
      </p:pic>
      <p:sp>
        <p:nvSpPr>
          <p:cNvPr id="7" name="Text 2"/>
          <p:cNvSpPr/>
          <p:nvPr/>
        </p:nvSpPr>
        <p:spPr>
          <a:xfrm>
            <a:off x="785813" y="3243263"/>
            <a:ext cx="3679031"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Enhanced Security</a:t>
            </a:r>
            <a:endParaRPr lang="en-US" sz="1046" dirty="0"/>
          </a:p>
        </p:txBody>
      </p:sp>
      <p:sp>
        <p:nvSpPr>
          <p:cNvPr id="8" name="Text 3"/>
          <p:cNvSpPr/>
          <p:nvPr/>
        </p:nvSpPr>
        <p:spPr>
          <a:xfrm>
            <a:off x="785813" y="3493294"/>
            <a:ext cx="3679031" cy="51435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Advanced AI-powered threat detection and biometric verification systems provide superior security capabilities compared to traditional methods. </a:t>
            </a:r>
            <a:endParaRPr lang="en-US" sz="837" dirty="0"/>
          </a:p>
        </p:txBody>
      </p:sp>
      <p:sp>
        <p:nvSpPr>
          <p:cNvPr id="9" name="Shape 4"/>
          <p:cNvSpPr/>
          <p:nvPr/>
        </p:nvSpPr>
        <p:spPr>
          <a:xfrm>
            <a:off x="285750" y="4150519"/>
            <a:ext cx="357188" cy="357188"/>
          </a:xfrm>
          <a:prstGeom prst="ellipse">
            <a:avLst/>
          </a:prstGeom>
          <a:solidFill>
            <a:srgbClr val="E74C3C"/>
          </a:solidFill>
          <a:ln/>
        </p:spPr>
        <p:txBody>
          <a:bodyPr/>
          <a:lstStyle/>
          <a:p>
            <a:endParaRPr lang="en-US"/>
          </a:p>
        </p:txBody>
      </p:sp>
      <p:pic>
        <p:nvPicPr>
          <p:cNvPr id="10" name="Image 3" descr="preencoded.png"/>
          <p:cNvPicPr>
            <a:picLocks noChangeAspect="1"/>
          </p:cNvPicPr>
          <p:nvPr/>
        </p:nvPicPr>
        <p:blipFill>
          <a:blip r:embed="rId6"/>
          <a:stretch>
            <a:fillRect/>
          </a:stretch>
        </p:blipFill>
        <p:spPr>
          <a:xfrm>
            <a:off x="392906" y="4257675"/>
            <a:ext cx="142875" cy="142875"/>
          </a:xfrm>
          <a:prstGeom prst="rect">
            <a:avLst/>
          </a:prstGeom>
        </p:spPr>
      </p:pic>
      <p:sp>
        <p:nvSpPr>
          <p:cNvPr id="11" name="Text 5"/>
          <p:cNvSpPr/>
          <p:nvPr/>
        </p:nvSpPr>
        <p:spPr>
          <a:xfrm>
            <a:off x="785813" y="4150519"/>
            <a:ext cx="3679031"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Scalable &amp; Future-Proof</a:t>
            </a:r>
            <a:endParaRPr lang="en-US" sz="1046" dirty="0"/>
          </a:p>
        </p:txBody>
      </p:sp>
      <p:sp>
        <p:nvSpPr>
          <p:cNvPr id="12" name="Text 6"/>
          <p:cNvSpPr/>
          <p:nvPr/>
        </p:nvSpPr>
        <p:spPr>
          <a:xfrm>
            <a:off x="785813" y="4400550"/>
            <a:ext cx="3679031" cy="34290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Modular architecture allows for easy expansion and integration of new technologies as they become available. </a:t>
            </a:r>
            <a:endParaRPr lang="en-US" sz="837" dirty="0"/>
          </a:p>
        </p:txBody>
      </p:sp>
      <p:sp>
        <p:nvSpPr>
          <p:cNvPr id="13" name="Shape 7"/>
          <p:cNvSpPr/>
          <p:nvPr/>
        </p:nvSpPr>
        <p:spPr>
          <a:xfrm>
            <a:off x="4679156" y="1100138"/>
            <a:ext cx="357188" cy="357188"/>
          </a:xfrm>
          <a:prstGeom prst="ellipse">
            <a:avLst/>
          </a:prstGeom>
          <a:solidFill>
            <a:srgbClr val="E74C3C"/>
          </a:solidFill>
          <a:ln/>
        </p:spPr>
        <p:txBody>
          <a:bodyPr/>
          <a:lstStyle/>
          <a:p>
            <a:endParaRPr lang="en-US"/>
          </a:p>
        </p:txBody>
      </p:sp>
      <p:pic>
        <p:nvPicPr>
          <p:cNvPr id="14" name="Image 4" descr="preencoded.png"/>
          <p:cNvPicPr>
            <a:picLocks noChangeAspect="1"/>
          </p:cNvPicPr>
          <p:nvPr/>
        </p:nvPicPr>
        <p:blipFill>
          <a:blip r:embed="rId7"/>
          <a:stretch>
            <a:fillRect/>
          </a:stretch>
        </p:blipFill>
        <p:spPr>
          <a:xfrm>
            <a:off x="4786313" y="1207294"/>
            <a:ext cx="142875" cy="142875"/>
          </a:xfrm>
          <a:prstGeom prst="rect">
            <a:avLst/>
          </a:prstGeom>
        </p:spPr>
      </p:pic>
      <p:sp>
        <p:nvSpPr>
          <p:cNvPr id="15" name="Text 8"/>
          <p:cNvSpPr/>
          <p:nvPr/>
        </p:nvSpPr>
        <p:spPr>
          <a:xfrm>
            <a:off x="5179219" y="1100138"/>
            <a:ext cx="3679031"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Revenue Generation</a:t>
            </a:r>
            <a:endParaRPr lang="en-US" sz="1046" dirty="0"/>
          </a:p>
        </p:txBody>
      </p:sp>
      <p:sp>
        <p:nvSpPr>
          <p:cNvPr id="16" name="Text 9"/>
          <p:cNvSpPr/>
          <p:nvPr/>
        </p:nvSpPr>
        <p:spPr>
          <a:xfrm>
            <a:off x="5179219" y="1350169"/>
            <a:ext cx="3679031" cy="51435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Efficient border operations lead to increased customs revenue collection and reduced smuggling, creating new revenue streams for the government. </a:t>
            </a:r>
            <a:endParaRPr lang="en-US" sz="837" dirty="0"/>
          </a:p>
        </p:txBody>
      </p:sp>
      <p:sp>
        <p:nvSpPr>
          <p:cNvPr id="17" name="Shape 10"/>
          <p:cNvSpPr/>
          <p:nvPr/>
        </p:nvSpPr>
        <p:spPr>
          <a:xfrm>
            <a:off x="4679156" y="2007394"/>
            <a:ext cx="357188" cy="357188"/>
          </a:xfrm>
          <a:prstGeom prst="ellipse">
            <a:avLst/>
          </a:prstGeom>
          <a:solidFill>
            <a:srgbClr val="E74C3C"/>
          </a:solidFill>
          <a:ln/>
        </p:spPr>
        <p:txBody>
          <a:bodyPr/>
          <a:lstStyle/>
          <a:p>
            <a:endParaRPr lang="en-US"/>
          </a:p>
        </p:txBody>
      </p:sp>
      <p:pic>
        <p:nvPicPr>
          <p:cNvPr id="18" name="Image 5" descr="preencoded.png"/>
          <p:cNvPicPr>
            <a:picLocks noChangeAspect="1"/>
          </p:cNvPicPr>
          <p:nvPr/>
        </p:nvPicPr>
        <p:blipFill>
          <a:blip r:embed="rId8"/>
          <a:stretch>
            <a:fillRect/>
          </a:stretch>
        </p:blipFill>
        <p:spPr>
          <a:xfrm>
            <a:off x="4786313" y="2114550"/>
            <a:ext cx="142875" cy="142875"/>
          </a:xfrm>
          <a:prstGeom prst="rect">
            <a:avLst/>
          </a:prstGeom>
        </p:spPr>
      </p:pic>
      <p:sp>
        <p:nvSpPr>
          <p:cNvPr id="19" name="Text 11"/>
          <p:cNvSpPr/>
          <p:nvPr/>
        </p:nvSpPr>
        <p:spPr>
          <a:xfrm>
            <a:off x="5179219" y="2007394"/>
            <a:ext cx="3679031"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Economic Growth</a:t>
            </a:r>
            <a:endParaRPr lang="en-US" sz="1046" dirty="0"/>
          </a:p>
        </p:txBody>
      </p:sp>
      <p:sp>
        <p:nvSpPr>
          <p:cNvPr id="20" name="Text 12"/>
          <p:cNvSpPr/>
          <p:nvPr/>
        </p:nvSpPr>
        <p:spPr>
          <a:xfrm>
            <a:off x="5179219" y="2257425"/>
            <a:ext cx="3679031" cy="34290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Streamlined border processes facilitate legitimate trade and travel, boosting Ethiopia's economic development and regional integration. </a:t>
            </a:r>
            <a:endParaRPr lang="en-US" sz="837" dirty="0"/>
          </a:p>
        </p:txBody>
      </p:sp>
      <p:sp>
        <p:nvSpPr>
          <p:cNvPr id="21" name="Shape 13"/>
          <p:cNvSpPr/>
          <p:nvPr/>
        </p:nvSpPr>
        <p:spPr>
          <a:xfrm>
            <a:off x="4679156" y="2743200"/>
            <a:ext cx="357188" cy="357188"/>
          </a:xfrm>
          <a:prstGeom prst="ellipse">
            <a:avLst/>
          </a:prstGeom>
          <a:solidFill>
            <a:srgbClr val="E74C3C"/>
          </a:solidFill>
          <a:ln/>
        </p:spPr>
        <p:txBody>
          <a:bodyPr/>
          <a:lstStyle/>
          <a:p>
            <a:endParaRPr lang="en-US"/>
          </a:p>
        </p:txBody>
      </p:sp>
      <p:pic>
        <p:nvPicPr>
          <p:cNvPr id="22" name="Image 6" descr="preencoded.png"/>
          <p:cNvPicPr>
            <a:picLocks noChangeAspect="1"/>
          </p:cNvPicPr>
          <p:nvPr/>
        </p:nvPicPr>
        <p:blipFill>
          <a:blip r:embed="rId9"/>
          <a:stretch>
            <a:fillRect/>
          </a:stretch>
        </p:blipFill>
        <p:spPr>
          <a:xfrm>
            <a:off x="4768453" y="2850356"/>
            <a:ext cx="178594" cy="142875"/>
          </a:xfrm>
          <a:prstGeom prst="rect">
            <a:avLst/>
          </a:prstGeom>
        </p:spPr>
      </p:pic>
      <p:sp>
        <p:nvSpPr>
          <p:cNvPr id="23" name="Text 14"/>
          <p:cNvSpPr/>
          <p:nvPr/>
        </p:nvSpPr>
        <p:spPr>
          <a:xfrm>
            <a:off x="5179219" y="2743200"/>
            <a:ext cx="3679031"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Improved Traveler Experience</a:t>
            </a:r>
            <a:endParaRPr lang="en-US" sz="1046" dirty="0"/>
          </a:p>
        </p:txBody>
      </p:sp>
      <p:sp>
        <p:nvSpPr>
          <p:cNvPr id="24" name="Text 15"/>
          <p:cNvSpPr/>
          <p:nvPr/>
        </p:nvSpPr>
        <p:spPr>
          <a:xfrm>
            <a:off x="5179219" y="2993231"/>
            <a:ext cx="3679031" cy="34290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Faster processing times and reduced congestion create a positive experience for travelers and traders crossing Ethiopia's borders. </a:t>
            </a:r>
            <a:endParaRPr lang="en-US" sz="837" dirty="0"/>
          </a:p>
        </p:txBody>
      </p:sp>
      <p:sp>
        <p:nvSpPr>
          <p:cNvPr id="25" name="Shape 16"/>
          <p:cNvSpPr/>
          <p:nvPr/>
        </p:nvSpPr>
        <p:spPr>
          <a:xfrm>
            <a:off x="4679156" y="3479006"/>
            <a:ext cx="357188" cy="357188"/>
          </a:xfrm>
          <a:prstGeom prst="ellipse">
            <a:avLst/>
          </a:prstGeom>
          <a:solidFill>
            <a:srgbClr val="E74C3C"/>
          </a:solidFill>
          <a:ln/>
        </p:spPr>
        <p:txBody>
          <a:bodyPr/>
          <a:lstStyle/>
          <a:p>
            <a:endParaRPr lang="en-US"/>
          </a:p>
        </p:txBody>
      </p:sp>
      <p:pic>
        <p:nvPicPr>
          <p:cNvPr id="26" name="Image 7" descr="preencoded.png"/>
          <p:cNvPicPr>
            <a:picLocks noChangeAspect="1"/>
          </p:cNvPicPr>
          <p:nvPr/>
        </p:nvPicPr>
        <p:blipFill>
          <a:blip r:embed="rId10"/>
          <a:stretch>
            <a:fillRect/>
          </a:stretch>
        </p:blipFill>
        <p:spPr>
          <a:xfrm>
            <a:off x="4768453" y="3586163"/>
            <a:ext cx="178594" cy="142875"/>
          </a:xfrm>
          <a:prstGeom prst="rect">
            <a:avLst/>
          </a:prstGeom>
        </p:spPr>
      </p:pic>
      <p:sp>
        <p:nvSpPr>
          <p:cNvPr id="27" name="Text 17"/>
          <p:cNvSpPr/>
          <p:nvPr/>
        </p:nvSpPr>
        <p:spPr>
          <a:xfrm>
            <a:off x="5179219" y="3479006"/>
            <a:ext cx="3679031"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Public-Private Partnership</a:t>
            </a:r>
            <a:endParaRPr lang="en-US" sz="1046" dirty="0"/>
          </a:p>
        </p:txBody>
      </p:sp>
      <p:sp>
        <p:nvSpPr>
          <p:cNvPr id="28" name="Text 18"/>
          <p:cNvSpPr/>
          <p:nvPr/>
        </p:nvSpPr>
        <p:spPr>
          <a:xfrm>
            <a:off x="5179219" y="3729038"/>
            <a:ext cx="3679031" cy="34290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Leveraging private sector expertise and investment while maintaining government oversight ensures optimal outcomes. </a:t>
            </a:r>
            <a:endParaRPr lang="en-US" sz="837" dirty="0"/>
          </a:p>
        </p:txBody>
      </p:sp>
      <p:sp>
        <p:nvSpPr>
          <p:cNvPr id="29" name="Text 19"/>
          <p:cNvSpPr/>
          <p:nvPr/>
        </p:nvSpPr>
        <p:spPr>
          <a:xfrm>
            <a:off x="6850884" y="4879181"/>
            <a:ext cx="2007366" cy="150019"/>
          </a:xfrm>
          <a:prstGeom prst="rect">
            <a:avLst/>
          </a:prstGeom>
          <a:noFill/>
          <a:ln/>
        </p:spPr>
        <p:txBody>
          <a:bodyPr wrap="none" lIns="0" tIns="0" rIns="0" bIns="0" rtlCol="0" anchor="ctr">
            <a:spAutoFit/>
          </a:bodyPr>
          <a:lstStyle/>
          <a:p>
            <a:pPr marL="0" indent="0">
              <a:buNone/>
            </a:pPr>
            <a:r>
              <a:rPr lang="en-US" sz="732" dirty="0">
                <a:solidFill>
                  <a:srgbClr val="FFFFFF">
                    <a:alpha val="70000"/>
                  </a:srgbClr>
                </a:solidFill>
                <a:latin typeface="Noto Sans" pitchFamily="34" charset="0"/>
                <a:ea typeface="Noto Sans" pitchFamily="34" charset="-122"/>
                <a:cs typeface="Noto Sans" pitchFamily="34" charset="-120"/>
              </a:rPr>
              <a:t> BORDER CONTROL | Confidential | © 2025 </a:t>
            </a:r>
            <a:endParaRPr lang="en-US" sz="732"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2D59028F-F3A2-1CAF-02C9-C301B889CDC3}"/>
              </a:ext>
            </a:extLst>
          </p:cNvPr>
          <p:cNvGrpSpPr/>
          <p:nvPr/>
        </p:nvGrpSpPr>
        <p:grpSpPr>
          <a:xfrm>
            <a:off x="0" y="1"/>
            <a:ext cx="9144000" cy="5143500"/>
            <a:chOff x="0" y="0"/>
            <a:chExt cx="9144000" cy="6329363"/>
          </a:xfrm>
        </p:grpSpPr>
        <p:pic>
          <p:nvPicPr>
            <p:cNvPr id="2" name="Image 0" descr="preencoded.png"/>
            <p:cNvPicPr>
              <a:picLocks noChangeAspect="1"/>
            </p:cNvPicPr>
            <p:nvPr/>
          </p:nvPicPr>
          <p:blipFill>
            <a:blip r:embed="rId3"/>
            <a:stretch>
              <a:fillRect/>
            </a:stretch>
          </p:blipFill>
          <p:spPr>
            <a:xfrm>
              <a:off x="0" y="0"/>
              <a:ext cx="9144000" cy="6329363"/>
            </a:xfrm>
            <a:prstGeom prst="rect">
              <a:avLst/>
            </a:prstGeom>
          </p:spPr>
        </p:pic>
        <p:sp>
          <p:nvSpPr>
            <p:cNvPr id="3" name="Text 0"/>
            <p:cNvSpPr/>
            <p:nvPr/>
          </p:nvSpPr>
          <p:spPr>
            <a:xfrm>
              <a:off x="285750" y="285750"/>
              <a:ext cx="8572500" cy="385763"/>
            </a:xfrm>
            <a:prstGeom prst="rect">
              <a:avLst/>
            </a:prstGeom>
            <a:noFill/>
            <a:ln/>
          </p:spPr>
          <p:txBody>
            <a:bodyPr wrap="none" lIns="0" tIns="0" rIns="0" bIns="0" rtlCol="0" anchor="ctr">
              <a:spAutoFit/>
            </a:bodyPr>
            <a:lstStyle/>
            <a:p>
              <a:pPr marL="0" indent="0">
                <a:buNone/>
              </a:pPr>
              <a:r>
                <a:rPr lang="en-US" sz="2025" b="1" dirty="0">
                  <a:solidFill>
                    <a:srgbClr val="FFFFFF"/>
                  </a:solidFill>
                  <a:latin typeface="Noto Sans" pitchFamily="34" charset="0"/>
                  <a:ea typeface="Noto Sans" pitchFamily="34" charset="-122"/>
                  <a:cs typeface="Noto Sans" pitchFamily="34" charset="-120"/>
                </a:rPr>
                <a:t>IMPLEMENTATION APPROACH</a:t>
              </a:r>
              <a:endParaRPr lang="en-US" sz="2025" dirty="0"/>
            </a:p>
          </p:txBody>
        </p:sp>
        <p:pic>
          <p:nvPicPr>
            <p:cNvPr id="4" name="Image 1" descr="preencoded.png"/>
            <p:cNvPicPr>
              <a:picLocks noChangeAspect="1"/>
            </p:cNvPicPr>
            <p:nvPr/>
          </p:nvPicPr>
          <p:blipFill>
            <a:blip r:embed="rId4"/>
            <a:stretch>
              <a:fillRect/>
            </a:stretch>
          </p:blipFill>
          <p:spPr>
            <a:xfrm>
              <a:off x="285750" y="957263"/>
              <a:ext cx="4179094" cy="2143125"/>
            </a:xfrm>
            <a:prstGeom prst="rect">
              <a:avLst/>
            </a:prstGeom>
          </p:spPr>
        </p:pic>
        <p:sp>
          <p:nvSpPr>
            <p:cNvPr id="5" name="Shape 1"/>
            <p:cNvSpPr/>
            <p:nvPr/>
          </p:nvSpPr>
          <p:spPr>
            <a:xfrm>
              <a:off x="285750" y="3243263"/>
              <a:ext cx="4179094" cy="2214563"/>
            </a:xfrm>
            <a:prstGeom prst="rect">
              <a:avLst/>
            </a:prstGeom>
            <a:solidFill>
              <a:srgbClr val="FFFFFF">
                <a:alpha val="10000"/>
              </a:srgbClr>
            </a:solidFill>
            <a:ln/>
          </p:spPr>
          <p:txBody>
            <a:bodyPr/>
            <a:lstStyle/>
            <a:p>
              <a:endParaRPr lang="en-US"/>
            </a:p>
          </p:txBody>
        </p:sp>
        <p:sp>
          <p:nvSpPr>
            <p:cNvPr id="6" name="Shape 2"/>
            <p:cNvSpPr/>
            <p:nvPr/>
          </p:nvSpPr>
          <p:spPr>
            <a:xfrm>
              <a:off x="428625" y="3386138"/>
              <a:ext cx="214313" cy="214313"/>
            </a:xfrm>
            <a:prstGeom prst="ellipse">
              <a:avLst/>
            </a:prstGeom>
            <a:solidFill>
              <a:srgbClr val="E74C3C"/>
            </a:solidFill>
            <a:ln/>
          </p:spPr>
          <p:txBody>
            <a:bodyPr/>
            <a:lstStyle/>
            <a:p>
              <a:endParaRPr lang="en-US"/>
            </a:p>
          </p:txBody>
        </p:sp>
        <p:pic>
          <p:nvPicPr>
            <p:cNvPr id="7" name="Image 2" descr="preencoded.png"/>
            <p:cNvPicPr>
              <a:picLocks noChangeAspect="1"/>
            </p:cNvPicPr>
            <p:nvPr/>
          </p:nvPicPr>
          <p:blipFill>
            <a:blip r:embed="rId5"/>
            <a:stretch>
              <a:fillRect/>
            </a:stretch>
          </p:blipFill>
          <p:spPr>
            <a:xfrm>
              <a:off x="485775" y="3443288"/>
              <a:ext cx="100013" cy="100013"/>
            </a:xfrm>
            <a:prstGeom prst="rect">
              <a:avLst/>
            </a:prstGeom>
          </p:spPr>
        </p:pic>
        <p:sp>
          <p:nvSpPr>
            <p:cNvPr id="8" name="Text 3"/>
            <p:cNvSpPr/>
            <p:nvPr/>
          </p:nvSpPr>
          <p:spPr>
            <a:xfrm>
              <a:off x="714375" y="3386138"/>
              <a:ext cx="1702640"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 Implementation Phases </a:t>
              </a:r>
              <a:endParaRPr lang="en-US" sz="1046" dirty="0"/>
            </a:p>
          </p:txBody>
        </p:sp>
        <p:pic>
          <p:nvPicPr>
            <p:cNvPr id="9" name="Image 3" descr="preencoded.png"/>
            <p:cNvPicPr>
              <a:picLocks noChangeAspect="1"/>
            </p:cNvPicPr>
            <p:nvPr/>
          </p:nvPicPr>
          <p:blipFill>
            <a:blip r:embed="rId6"/>
            <a:stretch>
              <a:fillRect/>
            </a:stretch>
          </p:blipFill>
          <p:spPr>
            <a:xfrm>
              <a:off x="428625" y="3807619"/>
              <a:ext cx="114300" cy="114300"/>
            </a:xfrm>
            <a:prstGeom prst="rect">
              <a:avLst/>
            </a:prstGeom>
          </p:spPr>
        </p:pic>
        <p:sp>
          <p:nvSpPr>
            <p:cNvPr id="10" name="Text 4"/>
            <p:cNvSpPr/>
            <p:nvPr/>
          </p:nvSpPr>
          <p:spPr>
            <a:xfrm>
              <a:off x="614363" y="3750469"/>
              <a:ext cx="467944" cy="155377"/>
            </a:xfrm>
            <a:prstGeom prst="rect">
              <a:avLst/>
            </a:prstGeom>
            <a:noFill/>
            <a:ln/>
          </p:spPr>
          <p:txBody>
            <a:bodyPr wrap="none" lIns="0" tIns="0" rIns="0" bIns="0" rtlCol="0" anchor="ctr">
              <a:spAutoFit/>
            </a:bodyPr>
            <a:lstStyle/>
            <a:p>
              <a:pPr marL="0" indent="0">
                <a:buNone/>
              </a:pPr>
              <a:r>
                <a:rPr lang="en-US" sz="837" b="1" dirty="0">
                  <a:solidFill>
                    <a:srgbClr val="FFFFFF"/>
                  </a:solidFill>
                  <a:latin typeface="Noto Sans" pitchFamily="34" charset="0"/>
                  <a:ea typeface="Noto Sans" pitchFamily="34" charset="-122"/>
                  <a:cs typeface="Noto Sans" pitchFamily="34" charset="-120"/>
                </a:rPr>
                <a:t>Phase 1:</a:t>
              </a:r>
              <a:endParaRPr lang="en-US" sz="837" dirty="0"/>
            </a:p>
          </p:txBody>
        </p:sp>
        <p:sp>
          <p:nvSpPr>
            <p:cNvPr id="11" name="Text 5"/>
            <p:cNvSpPr/>
            <p:nvPr/>
          </p:nvSpPr>
          <p:spPr>
            <a:xfrm>
              <a:off x="1082306" y="3750469"/>
              <a:ext cx="2015124" cy="155377"/>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Assessment and Planning (3 months) </a:t>
              </a:r>
              <a:endParaRPr lang="en-US" sz="837" dirty="0"/>
            </a:p>
          </p:txBody>
        </p:sp>
        <p:pic>
          <p:nvPicPr>
            <p:cNvPr id="12" name="Image 4" descr="preencoded.png"/>
            <p:cNvPicPr>
              <a:picLocks noChangeAspect="1"/>
            </p:cNvPicPr>
            <p:nvPr/>
          </p:nvPicPr>
          <p:blipFill>
            <a:blip r:embed="rId6"/>
            <a:stretch>
              <a:fillRect/>
            </a:stretch>
          </p:blipFill>
          <p:spPr>
            <a:xfrm>
              <a:off x="428625" y="4121944"/>
              <a:ext cx="114300" cy="114300"/>
            </a:xfrm>
            <a:prstGeom prst="rect">
              <a:avLst/>
            </a:prstGeom>
          </p:spPr>
        </p:pic>
        <p:sp>
          <p:nvSpPr>
            <p:cNvPr id="13" name="Text 6"/>
            <p:cNvSpPr/>
            <p:nvPr/>
          </p:nvSpPr>
          <p:spPr>
            <a:xfrm>
              <a:off x="614363" y="4064794"/>
              <a:ext cx="467944" cy="155377"/>
            </a:xfrm>
            <a:prstGeom prst="rect">
              <a:avLst/>
            </a:prstGeom>
            <a:noFill/>
            <a:ln/>
          </p:spPr>
          <p:txBody>
            <a:bodyPr wrap="none" lIns="0" tIns="0" rIns="0" bIns="0" rtlCol="0" anchor="ctr">
              <a:spAutoFit/>
            </a:bodyPr>
            <a:lstStyle/>
            <a:p>
              <a:pPr marL="0" indent="0">
                <a:buNone/>
              </a:pPr>
              <a:r>
                <a:rPr lang="en-US" sz="837" b="1" dirty="0">
                  <a:solidFill>
                    <a:srgbClr val="FFFFFF"/>
                  </a:solidFill>
                  <a:latin typeface="Noto Sans" pitchFamily="34" charset="0"/>
                  <a:ea typeface="Noto Sans" pitchFamily="34" charset="-122"/>
                  <a:cs typeface="Noto Sans" pitchFamily="34" charset="-120"/>
                </a:rPr>
                <a:t>Phase 2:</a:t>
              </a:r>
              <a:endParaRPr lang="en-US" sz="837" dirty="0"/>
            </a:p>
          </p:txBody>
        </p:sp>
        <p:sp>
          <p:nvSpPr>
            <p:cNvPr id="14" name="Text 7"/>
            <p:cNvSpPr/>
            <p:nvPr/>
          </p:nvSpPr>
          <p:spPr>
            <a:xfrm>
              <a:off x="1082306" y="4064794"/>
              <a:ext cx="2236412" cy="155377"/>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Infrastructure Development (6-8 months) </a:t>
              </a:r>
              <a:endParaRPr lang="en-US" sz="837" dirty="0"/>
            </a:p>
          </p:txBody>
        </p:sp>
        <p:pic>
          <p:nvPicPr>
            <p:cNvPr id="15" name="Image 5" descr="preencoded.png"/>
            <p:cNvPicPr>
              <a:picLocks noChangeAspect="1"/>
            </p:cNvPicPr>
            <p:nvPr/>
          </p:nvPicPr>
          <p:blipFill>
            <a:blip r:embed="rId6"/>
            <a:stretch>
              <a:fillRect/>
            </a:stretch>
          </p:blipFill>
          <p:spPr>
            <a:xfrm>
              <a:off x="428625" y="4436269"/>
              <a:ext cx="114300" cy="114300"/>
            </a:xfrm>
            <a:prstGeom prst="rect">
              <a:avLst/>
            </a:prstGeom>
          </p:spPr>
        </p:pic>
        <p:sp>
          <p:nvSpPr>
            <p:cNvPr id="16" name="Text 8"/>
            <p:cNvSpPr/>
            <p:nvPr/>
          </p:nvSpPr>
          <p:spPr>
            <a:xfrm>
              <a:off x="614363" y="4379119"/>
              <a:ext cx="467944" cy="155377"/>
            </a:xfrm>
            <a:prstGeom prst="rect">
              <a:avLst/>
            </a:prstGeom>
            <a:noFill/>
            <a:ln/>
          </p:spPr>
          <p:txBody>
            <a:bodyPr wrap="none" lIns="0" tIns="0" rIns="0" bIns="0" rtlCol="0" anchor="ctr">
              <a:spAutoFit/>
            </a:bodyPr>
            <a:lstStyle/>
            <a:p>
              <a:pPr marL="0" indent="0">
                <a:buNone/>
              </a:pPr>
              <a:r>
                <a:rPr lang="en-US" sz="837" b="1" dirty="0">
                  <a:solidFill>
                    <a:srgbClr val="FFFFFF"/>
                  </a:solidFill>
                  <a:latin typeface="Noto Sans" pitchFamily="34" charset="0"/>
                  <a:ea typeface="Noto Sans" pitchFamily="34" charset="-122"/>
                  <a:cs typeface="Noto Sans" pitchFamily="34" charset="-120"/>
                </a:rPr>
                <a:t>Phase 3:</a:t>
              </a:r>
              <a:endParaRPr lang="en-US" sz="837" dirty="0"/>
            </a:p>
          </p:txBody>
        </p:sp>
        <p:sp>
          <p:nvSpPr>
            <p:cNvPr id="17" name="Text 9"/>
            <p:cNvSpPr/>
            <p:nvPr/>
          </p:nvSpPr>
          <p:spPr>
            <a:xfrm>
              <a:off x="1082306" y="4379119"/>
              <a:ext cx="2310473" cy="155377"/>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System Integration and Testing (4 months) </a:t>
              </a:r>
              <a:endParaRPr lang="en-US" sz="837" dirty="0"/>
            </a:p>
          </p:txBody>
        </p:sp>
        <p:pic>
          <p:nvPicPr>
            <p:cNvPr id="18" name="Image 6" descr="preencoded.png"/>
            <p:cNvPicPr>
              <a:picLocks noChangeAspect="1"/>
            </p:cNvPicPr>
            <p:nvPr/>
          </p:nvPicPr>
          <p:blipFill>
            <a:blip r:embed="rId6"/>
            <a:stretch>
              <a:fillRect/>
            </a:stretch>
          </p:blipFill>
          <p:spPr>
            <a:xfrm>
              <a:off x="428625" y="4750594"/>
              <a:ext cx="114300" cy="114300"/>
            </a:xfrm>
            <a:prstGeom prst="rect">
              <a:avLst/>
            </a:prstGeom>
          </p:spPr>
        </p:pic>
        <p:sp>
          <p:nvSpPr>
            <p:cNvPr id="19" name="Text 10"/>
            <p:cNvSpPr/>
            <p:nvPr/>
          </p:nvSpPr>
          <p:spPr>
            <a:xfrm>
              <a:off x="614363" y="4693444"/>
              <a:ext cx="467944" cy="155377"/>
            </a:xfrm>
            <a:prstGeom prst="rect">
              <a:avLst/>
            </a:prstGeom>
            <a:noFill/>
            <a:ln/>
          </p:spPr>
          <p:txBody>
            <a:bodyPr wrap="none" lIns="0" tIns="0" rIns="0" bIns="0" rtlCol="0" anchor="ctr">
              <a:spAutoFit/>
            </a:bodyPr>
            <a:lstStyle/>
            <a:p>
              <a:pPr marL="0" indent="0">
                <a:buNone/>
              </a:pPr>
              <a:r>
                <a:rPr lang="en-US" sz="837" b="1" dirty="0">
                  <a:solidFill>
                    <a:srgbClr val="FFFFFF"/>
                  </a:solidFill>
                  <a:latin typeface="Noto Sans" pitchFamily="34" charset="0"/>
                  <a:ea typeface="Noto Sans" pitchFamily="34" charset="-122"/>
                  <a:cs typeface="Noto Sans" pitchFamily="34" charset="-120"/>
                </a:rPr>
                <a:t>Phase 4:</a:t>
              </a:r>
              <a:endParaRPr lang="en-US" sz="837" dirty="0"/>
            </a:p>
          </p:txBody>
        </p:sp>
        <p:sp>
          <p:nvSpPr>
            <p:cNvPr id="20" name="Text 11"/>
            <p:cNvSpPr/>
            <p:nvPr/>
          </p:nvSpPr>
          <p:spPr>
            <a:xfrm>
              <a:off x="1082306" y="4693444"/>
              <a:ext cx="2267387" cy="155377"/>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Training and Capacity Building (3 months) </a:t>
              </a:r>
              <a:endParaRPr lang="en-US" sz="837" dirty="0"/>
            </a:p>
          </p:txBody>
        </p:sp>
        <p:pic>
          <p:nvPicPr>
            <p:cNvPr id="21" name="Image 7" descr="preencoded.png"/>
            <p:cNvPicPr>
              <a:picLocks noChangeAspect="1"/>
            </p:cNvPicPr>
            <p:nvPr/>
          </p:nvPicPr>
          <p:blipFill>
            <a:blip r:embed="rId6"/>
            <a:stretch>
              <a:fillRect/>
            </a:stretch>
          </p:blipFill>
          <p:spPr>
            <a:xfrm>
              <a:off x="428625" y="5064919"/>
              <a:ext cx="114300" cy="114300"/>
            </a:xfrm>
            <a:prstGeom prst="rect">
              <a:avLst/>
            </a:prstGeom>
          </p:spPr>
        </p:pic>
        <p:sp>
          <p:nvSpPr>
            <p:cNvPr id="22" name="Text 12"/>
            <p:cNvSpPr/>
            <p:nvPr/>
          </p:nvSpPr>
          <p:spPr>
            <a:xfrm>
              <a:off x="614363" y="5007769"/>
              <a:ext cx="467944" cy="155377"/>
            </a:xfrm>
            <a:prstGeom prst="rect">
              <a:avLst/>
            </a:prstGeom>
            <a:noFill/>
            <a:ln/>
          </p:spPr>
          <p:txBody>
            <a:bodyPr wrap="none" lIns="0" tIns="0" rIns="0" bIns="0" rtlCol="0" anchor="ctr">
              <a:spAutoFit/>
            </a:bodyPr>
            <a:lstStyle/>
            <a:p>
              <a:pPr marL="0" indent="0">
                <a:buNone/>
              </a:pPr>
              <a:r>
                <a:rPr lang="en-US" sz="837" b="1" dirty="0">
                  <a:solidFill>
                    <a:srgbClr val="FFFFFF"/>
                  </a:solidFill>
                  <a:latin typeface="Noto Sans" pitchFamily="34" charset="0"/>
                  <a:ea typeface="Noto Sans" pitchFamily="34" charset="-122"/>
                  <a:cs typeface="Noto Sans" pitchFamily="34" charset="-120"/>
                </a:rPr>
                <a:t>Phase 5:</a:t>
              </a:r>
              <a:endParaRPr lang="en-US" sz="837" dirty="0"/>
            </a:p>
          </p:txBody>
        </p:sp>
        <p:sp>
          <p:nvSpPr>
            <p:cNvPr id="23" name="Text 13"/>
            <p:cNvSpPr/>
            <p:nvPr/>
          </p:nvSpPr>
          <p:spPr>
            <a:xfrm>
              <a:off x="1082306" y="5007769"/>
              <a:ext cx="1958085" cy="155377"/>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Deployment and Go-Live (2 months) </a:t>
              </a:r>
              <a:endParaRPr lang="en-US" sz="837" dirty="0"/>
            </a:p>
          </p:txBody>
        </p:sp>
        <p:sp>
          <p:nvSpPr>
            <p:cNvPr id="24" name="Shape 14"/>
            <p:cNvSpPr/>
            <p:nvPr/>
          </p:nvSpPr>
          <p:spPr>
            <a:xfrm>
              <a:off x="4679156" y="957263"/>
              <a:ext cx="4179094" cy="2143125"/>
            </a:xfrm>
            <a:prstGeom prst="rect">
              <a:avLst/>
            </a:prstGeom>
            <a:solidFill>
              <a:srgbClr val="FFFFFF">
                <a:alpha val="10000"/>
              </a:srgbClr>
            </a:solidFill>
            <a:ln/>
          </p:spPr>
          <p:txBody>
            <a:bodyPr/>
            <a:lstStyle/>
            <a:p>
              <a:endParaRPr lang="en-US"/>
            </a:p>
          </p:txBody>
        </p:sp>
        <p:sp>
          <p:nvSpPr>
            <p:cNvPr id="25" name="Shape 15"/>
            <p:cNvSpPr/>
            <p:nvPr/>
          </p:nvSpPr>
          <p:spPr>
            <a:xfrm>
              <a:off x="4822031" y="1100138"/>
              <a:ext cx="214313" cy="214313"/>
            </a:xfrm>
            <a:prstGeom prst="ellipse">
              <a:avLst/>
            </a:prstGeom>
            <a:solidFill>
              <a:srgbClr val="E74C3C"/>
            </a:solidFill>
            <a:ln/>
          </p:spPr>
          <p:txBody>
            <a:bodyPr/>
            <a:lstStyle/>
            <a:p>
              <a:endParaRPr lang="en-US"/>
            </a:p>
          </p:txBody>
        </p:sp>
        <p:pic>
          <p:nvPicPr>
            <p:cNvPr id="26" name="Image 8" descr="preencoded.png"/>
            <p:cNvPicPr>
              <a:picLocks noChangeAspect="1"/>
            </p:cNvPicPr>
            <p:nvPr/>
          </p:nvPicPr>
          <p:blipFill>
            <a:blip r:embed="rId7"/>
            <a:stretch>
              <a:fillRect/>
            </a:stretch>
          </p:blipFill>
          <p:spPr>
            <a:xfrm>
              <a:off x="4872930" y="1157288"/>
              <a:ext cx="112514" cy="100013"/>
            </a:xfrm>
            <a:prstGeom prst="rect">
              <a:avLst/>
            </a:prstGeom>
          </p:spPr>
        </p:pic>
        <p:sp>
          <p:nvSpPr>
            <p:cNvPr id="27" name="Text 16"/>
            <p:cNvSpPr/>
            <p:nvPr/>
          </p:nvSpPr>
          <p:spPr>
            <a:xfrm>
              <a:off x="5107781" y="1100138"/>
              <a:ext cx="2121554"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 Priority Implementation Sites </a:t>
              </a:r>
              <a:endParaRPr lang="en-US" sz="1046" dirty="0"/>
            </a:p>
          </p:txBody>
        </p:sp>
        <p:pic>
          <p:nvPicPr>
            <p:cNvPr id="28" name="Image 9" descr="preencoded.png"/>
            <p:cNvPicPr>
              <a:picLocks noChangeAspect="1"/>
            </p:cNvPicPr>
            <p:nvPr/>
          </p:nvPicPr>
          <p:blipFill>
            <a:blip r:embed="rId8"/>
            <a:stretch>
              <a:fillRect/>
            </a:stretch>
          </p:blipFill>
          <p:spPr>
            <a:xfrm>
              <a:off x="4822031" y="1521619"/>
              <a:ext cx="128588" cy="114300"/>
            </a:xfrm>
            <a:prstGeom prst="rect">
              <a:avLst/>
            </a:prstGeom>
          </p:spPr>
        </p:pic>
        <p:sp>
          <p:nvSpPr>
            <p:cNvPr id="29" name="Text 17"/>
            <p:cNvSpPr/>
            <p:nvPr/>
          </p:nvSpPr>
          <p:spPr>
            <a:xfrm>
              <a:off x="5022056" y="1464469"/>
              <a:ext cx="673689" cy="155377"/>
            </a:xfrm>
            <a:prstGeom prst="rect">
              <a:avLst/>
            </a:prstGeom>
            <a:noFill/>
            <a:ln/>
          </p:spPr>
          <p:txBody>
            <a:bodyPr wrap="none" lIns="0" tIns="0" rIns="0" bIns="0" rtlCol="0" anchor="ctr">
              <a:spAutoFit/>
            </a:bodyPr>
            <a:lstStyle/>
            <a:p>
              <a:pPr marL="0" indent="0">
                <a:buNone/>
              </a:pPr>
              <a:r>
                <a:rPr lang="en-US" sz="837" b="1" dirty="0">
                  <a:solidFill>
                    <a:srgbClr val="FFFFFF"/>
                  </a:solidFill>
                  <a:latin typeface="Noto Sans" pitchFamily="34" charset="0"/>
                  <a:ea typeface="Noto Sans" pitchFamily="34" charset="-122"/>
                  <a:cs typeface="Noto Sans" pitchFamily="34" charset="-120"/>
                </a:rPr>
                <a:t>Air Borders:</a:t>
              </a:r>
              <a:endParaRPr lang="en-US" sz="837" dirty="0"/>
            </a:p>
          </p:txBody>
        </p:sp>
        <p:sp>
          <p:nvSpPr>
            <p:cNvPr id="30" name="Text 18"/>
            <p:cNvSpPr/>
            <p:nvPr/>
          </p:nvSpPr>
          <p:spPr>
            <a:xfrm>
              <a:off x="5695745" y="1464469"/>
              <a:ext cx="2811680" cy="155377"/>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Addis Ababa Bole International Airport and regional </a:t>
              </a:r>
              <a:endParaRPr lang="en-US" sz="837" dirty="0"/>
            </a:p>
          </p:txBody>
        </p:sp>
        <p:sp>
          <p:nvSpPr>
            <p:cNvPr id="31" name="Text 19"/>
            <p:cNvSpPr/>
            <p:nvPr/>
          </p:nvSpPr>
          <p:spPr>
            <a:xfrm>
              <a:off x="5022056" y="1635919"/>
              <a:ext cx="423490" cy="155377"/>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airports </a:t>
              </a:r>
              <a:endParaRPr lang="en-US" sz="837" dirty="0"/>
            </a:p>
          </p:txBody>
        </p:sp>
        <p:pic>
          <p:nvPicPr>
            <p:cNvPr id="32" name="Image 10" descr="preencoded.png"/>
            <p:cNvPicPr>
              <a:picLocks noChangeAspect="1"/>
            </p:cNvPicPr>
            <p:nvPr/>
          </p:nvPicPr>
          <p:blipFill>
            <a:blip r:embed="rId9"/>
            <a:stretch>
              <a:fillRect/>
            </a:stretch>
          </p:blipFill>
          <p:spPr>
            <a:xfrm>
              <a:off x="4822031" y="1971675"/>
              <a:ext cx="128588" cy="114300"/>
            </a:xfrm>
            <a:prstGeom prst="rect">
              <a:avLst/>
            </a:prstGeom>
          </p:spPr>
        </p:pic>
        <p:sp>
          <p:nvSpPr>
            <p:cNvPr id="33" name="Text 20"/>
            <p:cNvSpPr/>
            <p:nvPr/>
          </p:nvSpPr>
          <p:spPr>
            <a:xfrm>
              <a:off x="5022056" y="1914525"/>
              <a:ext cx="789133" cy="155377"/>
            </a:xfrm>
            <a:prstGeom prst="rect">
              <a:avLst/>
            </a:prstGeom>
            <a:noFill/>
            <a:ln/>
          </p:spPr>
          <p:txBody>
            <a:bodyPr wrap="none" lIns="0" tIns="0" rIns="0" bIns="0" rtlCol="0" anchor="ctr">
              <a:spAutoFit/>
            </a:bodyPr>
            <a:lstStyle/>
            <a:p>
              <a:pPr marL="0" indent="0">
                <a:buNone/>
              </a:pPr>
              <a:r>
                <a:rPr lang="en-US" sz="837" b="1" dirty="0">
                  <a:solidFill>
                    <a:srgbClr val="FFFFFF"/>
                  </a:solidFill>
                  <a:latin typeface="Noto Sans" pitchFamily="34" charset="0"/>
                  <a:ea typeface="Noto Sans" pitchFamily="34" charset="-122"/>
                  <a:cs typeface="Noto Sans" pitchFamily="34" charset="-120"/>
                </a:rPr>
                <a:t>Land Borders:</a:t>
              </a:r>
              <a:endParaRPr lang="en-US" sz="837" dirty="0"/>
            </a:p>
          </p:txBody>
        </p:sp>
        <p:sp>
          <p:nvSpPr>
            <p:cNvPr id="34" name="Text 21"/>
            <p:cNvSpPr/>
            <p:nvPr/>
          </p:nvSpPr>
          <p:spPr>
            <a:xfrm>
              <a:off x="5811189" y="1914525"/>
              <a:ext cx="2719201" cy="155377"/>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Major crossing points with Djibouti, Kenya, Sudan, </a:t>
              </a:r>
              <a:endParaRPr lang="en-US" sz="837" dirty="0"/>
            </a:p>
          </p:txBody>
        </p:sp>
        <p:sp>
          <p:nvSpPr>
            <p:cNvPr id="35" name="Text 22"/>
            <p:cNvSpPr/>
            <p:nvPr/>
          </p:nvSpPr>
          <p:spPr>
            <a:xfrm>
              <a:off x="5022056" y="2085975"/>
              <a:ext cx="660769" cy="155377"/>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and Somalia </a:t>
              </a:r>
              <a:endParaRPr lang="en-US" sz="837" dirty="0"/>
            </a:p>
          </p:txBody>
        </p:sp>
        <p:pic>
          <p:nvPicPr>
            <p:cNvPr id="36" name="Image 11" descr="preencoded.png"/>
            <p:cNvPicPr>
              <a:picLocks noChangeAspect="1"/>
            </p:cNvPicPr>
            <p:nvPr/>
          </p:nvPicPr>
          <p:blipFill>
            <a:blip r:embed="rId10"/>
            <a:stretch>
              <a:fillRect/>
            </a:stretch>
          </p:blipFill>
          <p:spPr>
            <a:xfrm>
              <a:off x="4822031" y="2421731"/>
              <a:ext cx="128588" cy="114300"/>
            </a:xfrm>
            <a:prstGeom prst="rect">
              <a:avLst/>
            </a:prstGeom>
          </p:spPr>
        </p:pic>
        <p:sp>
          <p:nvSpPr>
            <p:cNvPr id="37" name="Text 23"/>
            <p:cNvSpPr/>
            <p:nvPr/>
          </p:nvSpPr>
          <p:spPr>
            <a:xfrm>
              <a:off x="5022056" y="2364581"/>
              <a:ext cx="639394" cy="155377"/>
            </a:xfrm>
            <a:prstGeom prst="rect">
              <a:avLst/>
            </a:prstGeom>
            <a:noFill/>
            <a:ln/>
          </p:spPr>
          <p:txBody>
            <a:bodyPr wrap="none" lIns="0" tIns="0" rIns="0" bIns="0" rtlCol="0" anchor="ctr">
              <a:spAutoFit/>
            </a:bodyPr>
            <a:lstStyle/>
            <a:p>
              <a:pPr marL="0" indent="0">
                <a:buNone/>
              </a:pPr>
              <a:r>
                <a:rPr lang="en-US" sz="837" b="1" dirty="0">
                  <a:solidFill>
                    <a:srgbClr val="FFFFFF"/>
                  </a:solidFill>
                  <a:latin typeface="Noto Sans" pitchFamily="34" charset="0"/>
                  <a:ea typeface="Noto Sans" pitchFamily="34" charset="-122"/>
                  <a:cs typeface="Noto Sans" pitchFamily="34" charset="-120"/>
                </a:rPr>
                <a:t>Sea Access:</a:t>
              </a:r>
              <a:endParaRPr lang="en-US" sz="837" dirty="0"/>
            </a:p>
          </p:txBody>
        </p:sp>
        <p:sp>
          <p:nvSpPr>
            <p:cNvPr id="38" name="Text 24"/>
            <p:cNvSpPr/>
            <p:nvPr/>
          </p:nvSpPr>
          <p:spPr>
            <a:xfrm>
              <a:off x="5661450" y="2364581"/>
              <a:ext cx="2226813" cy="155377"/>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Port facilities in partnership with Djibouti </a:t>
              </a:r>
              <a:endParaRPr lang="en-US" sz="837" dirty="0"/>
            </a:p>
          </p:txBody>
        </p:sp>
        <p:pic>
          <p:nvPicPr>
            <p:cNvPr id="39" name="Image 12" descr="preencoded.png"/>
            <p:cNvPicPr>
              <a:picLocks noChangeAspect="1"/>
            </p:cNvPicPr>
            <p:nvPr/>
          </p:nvPicPr>
          <p:blipFill>
            <a:blip r:embed="rId11"/>
            <a:stretch>
              <a:fillRect/>
            </a:stretch>
          </p:blipFill>
          <p:spPr>
            <a:xfrm>
              <a:off x="4822031" y="2736056"/>
              <a:ext cx="85725" cy="114300"/>
            </a:xfrm>
            <a:prstGeom prst="rect">
              <a:avLst/>
            </a:prstGeom>
          </p:spPr>
        </p:pic>
        <p:sp>
          <p:nvSpPr>
            <p:cNvPr id="40" name="Text 25"/>
            <p:cNvSpPr/>
            <p:nvPr/>
          </p:nvSpPr>
          <p:spPr>
            <a:xfrm>
              <a:off x="4979194" y="2678906"/>
              <a:ext cx="1088138" cy="155377"/>
            </a:xfrm>
            <a:prstGeom prst="rect">
              <a:avLst/>
            </a:prstGeom>
            <a:noFill/>
            <a:ln/>
          </p:spPr>
          <p:txBody>
            <a:bodyPr wrap="none" lIns="0" tIns="0" rIns="0" bIns="0" rtlCol="0" anchor="ctr">
              <a:spAutoFit/>
            </a:bodyPr>
            <a:lstStyle/>
            <a:p>
              <a:pPr marL="0" indent="0">
                <a:buNone/>
              </a:pPr>
              <a:r>
                <a:rPr lang="en-US" sz="837" b="1" dirty="0">
                  <a:solidFill>
                    <a:srgbClr val="FFFFFF"/>
                  </a:solidFill>
                  <a:latin typeface="Noto Sans" pitchFamily="34" charset="0"/>
                  <a:ea typeface="Noto Sans" pitchFamily="34" charset="-122"/>
                  <a:cs typeface="Noto Sans" pitchFamily="34" charset="-120"/>
                </a:rPr>
                <a:t>Command Centers:</a:t>
              </a:r>
              <a:endParaRPr lang="en-US" sz="837" dirty="0"/>
            </a:p>
          </p:txBody>
        </p:sp>
        <p:sp>
          <p:nvSpPr>
            <p:cNvPr id="41" name="Text 26"/>
            <p:cNvSpPr/>
            <p:nvPr/>
          </p:nvSpPr>
          <p:spPr>
            <a:xfrm>
              <a:off x="6067332" y="2678906"/>
              <a:ext cx="2399407" cy="155377"/>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National coordination center in Addis Ababa </a:t>
              </a:r>
              <a:endParaRPr lang="en-US" sz="837" dirty="0"/>
            </a:p>
          </p:txBody>
        </p:sp>
        <p:sp>
          <p:nvSpPr>
            <p:cNvPr id="42" name="Text 27"/>
            <p:cNvSpPr/>
            <p:nvPr/>
          </p:nvSpPr>
          <p:spPr>
            <a:xfrm>
              <a:off x="4979194" y="2850356"/>
              <a:ext cx="999567" cy="155377"/>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with regional hubs </a:t>
              </a:r>
              <a:endParaRPr lang="en-US" sz="837" dirty="0"/>
            </a:p>
          </p:txBody>
        </p:sp>
        <p:sp>
          <p:nvSpPr>
            <p:cNvPr id="43" name="Shape 28"/>
            <p:cNvSpPr/>
            <p:nvPr/>
          </p:nvSpPr>
          <p:spPr>
            <a:xfrm>
              <a:off x="4679156" y="3243263"/>
              <a:ext cx="4179094" cy="2800350"/>
            </a:xfrm>
            <a:prstGeom prst="rect">
              <a:avLst/>
            </a:prstGeom>
            <a:solidFill>
              <a:srgbClr val="FFFFFF">
                <a:alpha val="10000"/>
              </a:srgbClr>
            </a:solidFill>
            <a:ln/>
          </p:spPr>
          <p:txBody>
            <a:bodyPr/>
            <a:lstStyle/>
            <a:p>
              <a:endParaRPr lang="en-US"/>
            </a:p>
          </p:txBody>
        </p:sp>
        <p:sp>
          <p:nvSpPr>
            <p:cNvPr id="44" name="Shape 29"/>
            <p:cNvSpPr/>
            <p:nvPr/>
          </p:nvSpPr>
          <p:spPr>
            <a:xfrm>
              <a:off x="4822031" y="3386138"/>
              <a:ext cx="214313" cy="214313"/>
            </a:xfrm>
            <a:prstGeom prst="ellipse">
              <a:avLst/>
            </a:prstGeom>
            <a:solidFill>
              <a:srgbClr val="E74C3C"/>
            </a:solidFill>
            <a:ln/>
          </p:spPr>
          <p:txBody>
            <a:bodyPr/>
            <a:lstStyle/>
            <a:p>
              <a:endParaRPr lang="en-US"/>
            </a:p>
          </p:txBody>
        </p:sp>
        <p:pic>
          <p:nvPicPr>
            <p:cNvPr id="45" name="Image 13" descr="preencoded.png"/>
            <p:cNvPicPr>
              <a:picLocks noChangeAspect="1"/>
            </p:cNvPicPr>
            <p:nvPr/>
          </p:nvPicPr>
          <p:blipFill>
            <a:blip r:embed="rId12"/>
            <a:stretch>
              <a:fillRect/>
            </a:stretch>
          </p:blipFill>
          <p:spPr>
            <a:xfrm>
              <a:off x="4885432" y="3443288"/>
              <a:ext cx="87511" cy="100013"/>
            </a:xfrm>
            <a:prstGeom prst="rect">
              <a:avLst/>
            </a:prstGeom>
          </p:spPr>
        </p:pic>
        <p:sp>
          <p:nvSpPr>
            <p:cNvPr id="46" name="Text 30"/>
            <p:cNvSpPr/>
            <p:nvPr/>
          </p:nvSpPr>
          <p:spPr>
            <a:xfrm>
              <a:off x="5107781" y="3386138"/>
              <a:ext cx="1822800"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 Implementation Timeline </a:t>
              </a:r>
              <a:endParaRPr lang="en-US" sz="1046" dirty="0"/>
            </a:p>
          </p:txBody>
        </p:sp>
        <p:sp>
          <p:nvSpPr>
            <p:cNvPr id="47" name="Shape 31"/>
            <p:cNvSpPr/>
            <p:nvPr/>
          </p:nvSpPr>
          <p:spPr>
            <a:xfrm>
              <a:off x="4822031" y="3814763"/>
              <a:ext cx="21431" cy="2085975"/>
            </a:xfrm>
            <a:prstGeom prst="rect">
              <a:avLst/>
            </a:prstGeom>
            <a:solidFill>
              <a:srgbClr val="E74C3C"/>
            </a:solidFill>
            <a:ln/>
          </p:spPr>
          <p:txBody>
            <a:bodyPr/>
            <a:lstStyle/>
            <a:p>
              <a:endParaRPr lang="en-US"/>
            </a:p>
          </p:txBody>
        </p:sp>
        <p:sp>
          <p:nvSpPr>
            <p:cNvPr id="48" name="Shape 32"/>
            <p:cNvSpPr/>
            <p:nvPr/>
          </p:nvSpPr>
          <p:spPr>
            <a:xfrm>
              <a:off x="4793456" y="3850481"/>
              <a:ext cx="85725" cy="85725"/>
            </a:xfrm>
            <a:prstGeom prst="ellipse">
              <a:avLst/>
            </a:prstGeom>
            <a:solidFill>
              <a:srgbClr val="F1C40F"/>
            </a:solidFill>
            <a:ln/>
          </p:spPr>
          <p:txBody>
            <a:bodyPr/>
            <a:lstStyle/>
            <a:p>
              <a:endParaRPr lang="en-US"/>
            </a:p>
          </p:txBody>
        </p:sp>
        <p:sp>
          <p:nvSpPr>
            <p:cNvPr id="49" name="Text 33"/>
            <p:cNvSpPr/>
            <p:nvPr/>
          </p:nvSpPr>
          <p:spPr>
            <a:xfrm>
              <a:off x="4964906" y="3814763"/>
              <a:ext cx="3750469" cy="171450"/>
            </a:xfrm>
            <a:prstGeom prst="rect">
              <a:avLst/>
            </a:prstGeom>
            <a:noFill/>
            <a:ln/>
          </p:spPr>
          <p:txBody>
            <a:bodyPr wrap="none" lIns="0" tIns="0" rIns="0" bIns="0" rtlCol="0" anchor="ctr">
              <a:spAutoFit/>
            </a:bodyPr>
            <a:lstStyle/>
            <a:p>
              <a:pPr marL="0" indent="0">
                <a:buNone/>
              </a:pPr>
              <a:r>
                <a:rPr lang="en-US" sz="837" b="1" dirty="0">
                  <a:solidFill>
                    <a:srgbClr val="FFFFFF"/>
                  </a:solidFill>
                  <a:latin typeface="Noto Sans" pitchFamily="34" charset="0"/>
                  <a:ea typeface="Noto Sans" pitchFamily="34" charset="-122"/>
                  <a:cs typeface="Noto Sans" pitchFamily="34" charset="-120"/>
                </a:rPr>
                <a:t>Months 1-3</a:t>
              </a:r>
              <a:endParaRPr lang="en-US" sz="837" dirty="0"/>
            </a:p>
          </p:txBody>
        </p:sp>
        <p:sp>
          <p:nvSpPr>
            <p:cNvPr id="50" name="Text 34"/>
            <p:cNvSpPr/>
            <p:nvPr/>
          </p:nvSpPr>
          <p:spPr>
            <a:xfrm>
              <a:off x="4964906" y="4021931"/>
              <a:ext cx="3750469" cy="171450"/>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Assessment, planning, and stakeholder alignment</a:t>
              </a:r>
              <a:endParaRPr lang="en-US" sz="837" dirty="0"/>
            </a:p>
          </p:txBody>
        </p:sp>
        <p:sp>
          <p:nvSpPr>
            <p:cNvPr id="51" name="Shape 35"/>
            <p:cNvSpPr/>
            <p:nvPr/>
          </p:nvSpPr>
          <p:spPr>
            <a:xfrm>
              <a:off x="4793456" y="4371975"/>
              <a:ext cx="85725" cy="85725"/>
            </a:xfrm>
            <a:prstGeom prst="ellipse">
              <a:avLst/>
            </a:prstGeom>
            <a:solidFill>
              <a:srgbClr val="F1C40F"/>
            </a:solidFill>
            <a:ln/>
          </p:spPr>
          <p:txBody>
            <a:bodyPr/>
            <a:lstStyle/>
            <a:p>
              <a:endParaRPr lang="en-US"/>
            </a:p>
          </p:txBody>
        </p:sp>
        <p:sp>
          <p:nvSpPr>
            <p:cNvPr id="52" name="Text 36"/>
            <p:cNvSpPr/>
            <p:nvPr/>
          </p:nvSpPr>
          <p:spPr>
            <a:xfrm>
              <a:off x="4964906" y="4336256"/>
              <a:ext cx="3750469" cy="171450"/>
            </a:xfrm>
            <a:prstGeom prst="rect">
              <a:avLst/>
            </a:prstGeom>
            <a:noFill/>
            <a:ln/>
          </p:spPr>
          <p:txBody>
            <a:bodyPr wrap="none" lIns="0" tIns="0" rIns="0" bIns="0" rtlCol="0" anchor="ctr">
              <a:spAutoFit/>
            </a:bodyPr>
            <a:lstStyle/>
            <a:p>
              <a:pPr marL="0" indent="0">
                <a:buNone/>
              </a:pPr>
              <a:r>
                <a:rPr lang="en-US" sz="837" b="1" dirty="0">
                  <a:solidFill>
                    <a:srgbClr val="FFFFFF"/>
                  </a:solidFill>
                  <a:latin typeface="Noto Sans" pitchFamily="34" charset="0"/>
                  <a:ea typeface="Noto Sans" pitchFamily="34" charset="-122"/>
                  <a:cs typeface="Noto Sans" pitchFamily="34" charset="-120"/>
                </a:rPr>
                <a:t>Months 4-12</a:t>
              </a:r>
              <a:endParaRPr lang="en-US" sz="837" dirty="0"/>
            </a:p>
          </p:txBody>
        </p:sp>
        <p:sp>
          <p:nvSpPr>
            <p:cNvPr id="53" name="Text 37"/>
            <p:cNvSpPr/>
            <p:nvPr/>
          </p:nvSpPr>
          <p:spPr>
            <a:xfrm>
              <a:off x="4964906" y="4543425"/>
              <a:ext cx="3750469" cy="171450"/>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Infrastructure development and initial system deployment</a:t>
              </a:r>
              <a:endParaRPr lang="en-US" sz="837" dirty="0"/>
            </a:p>
          </p:txBody>
        </p:sp>
        <p:sp>
          <p:nvSpPr>
            <p:cNvPr id="54" name="Shape 38"/>
            <p:cNvSpPr/>
            <p:nvPr/>
          </p:nvSpPr>
          <p:spPr>
            <a:xfrm>
              <a:off x="4793456" y="4893469"/>
              <a:ext cx="85725" cy="85725"/>
            </a:xfrm>
            <a:prstGeom prst="ellipse">
              <a:avLst/>
            </a:prstGeom>
            <a:solidFill>
              <a:srgbClr val="F1C40F"/>
            </a:solidFill>
            <a:ln/>
          </p:spPr>
          <p:txBody>
            <a:bodyPr/>
            <a:lstStyle/>
            <a:p>
              <a:endParaRPr lang="en-US"/>
            </a:p>
          </p:txBody>
        </p:sp>
        <p:sp>
          <p:nvSpPr>
            <p:cNvPr id="55" name="Text 39"/>
            <p:cNvSpPr/>
            <p:nvPr/>
          </p:nvSpPr>
          <p:spPr>
            <a:xfrm>
              <a:off x="4964906" y="4857750"/>
              <a:ext cx="3750469" cy="171450"/>
            </a:xfrm>
            <a:prstGeom prst="rect">
              <a:avLst/>
            </a:prstGeom>
            <a:noFill/>
            <a:ln/>
          </p:spPr>
          <p:txBody>
            <a:bodyPr wrap="none" lIns="0" tIns="0" rIns="0" bIns="0" rtlCol="0" anchor="ctr">
              <a:spAutoFit/>
            </a:bodyPr>
            <a:lstStyle/>
            <a:p>
              <a:pPr marL="0" indent="0">
                <a:buNone/>
              </a:pPr>
              <a:r>
                <a:rPr lang="en-US" sz="837" b="1" dirty="0">
                  <a:solidFill>
                    <a:srgbClr val="FFFFFF"/>
                  </a:solidFill>
                  <a:latin typeface="Noto Sans" pitchFamily="34" charset="0"/>
                  <a:ea typeface="Noto Sans" pitchFamily="34" charset="-122"/>
                  <a:cs typeface="Noto Sans" pitchFamily="34" charset="-120"/>
                </a:rPr>
                <a:t>Months 13-18</a:t>
              </a:r>
              <a:endParaRPr lang="en-US" sz="837" dirty="0"/>
            </a:p>
          </p:txBody>
        </p:sp>
        <p:sp>
          <p:nvSpPr>
            <p:cNvPr id="56" name="Text 40"/>
            <p:cNvSpPr/>
            <p:nvPr/>
          </p:nvSpPr>
          <p:spPr>
            <a:xfrm>
              <a:off x="4964906" y="5064919"/>
              <a:ext cx="3750469" cy="171450"/>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System integration, testing, and training</a:t>
              </a:r>
              <a:endParaRPr lang="en-US" sz="837" dirty="0"/>
            </a:p>
          </p:txBody>
        </p:sp>
        <p:sp>
          <p:nvSpPr>
            <p:cNvPr id="57" name="Shape 41"/>
            <p:cNvSpPr/>
            <p:nvPr/>
          </p:nvSpPr>
          <p:spPr>
            <a:xfrm>
              <a:off x="4793456" y="5414963"/>
              <a:ext cx="85725" cy="85725"/>
            </a:xfrm>
            <a:prstGeom prst="ellipse">
              <a:avLst/>
            </a:prstGeom>
            <a:solidFill>
              <a:srgbClr val="F1C40F"/>
            </a:solidFill>
            <a:ln/>
          </p:spPr>
          <p:txBody>
            <a:bodyPr/>
            <a:lstStyle/>
            <a:p>
              <a:endParaRPr lang="en-US"/>
            </a:p>
          </p:txBody>
        </p:sp>
        <p:sp>
          <p:nvSpPr>
            <p:cNvPr id="58" name="Text 42"/>
            <p:cNvSpPr/>
            <p:nvPr/>
          </p:nvSpPr>
          <p:spPr>
            <a:xfrm>
              <a:off x="4964906" y="5379244"/>
              <a:ext cx="3750469" cy="171450"/>
            </a:xfrm>
            <a:prstGeom prst="rect">
              <a:avLst/>
            </a:prstGeom>
            <a:noFill/>
            <a:ln/>
          </p:spPr>
          <p:txBody>
            <a:bodyPr wrap="none" lIns="0" tIns="0" rIns="0" bIns="0" rtlCol="0" anchor="ctr">
              <a:spAutoFit/>
            </a:bodyPr>
            <a:lstStyle/>
            <a:p>
              <a:pPr marL="0" indent="0">
                <a:buNone/>
              </a:pPr>
              <a:r>
                <a:rPr lang="en-US" sz="837" b="1" dirty="0">
                  <a:solidFill>
                    <a:srgbClr val="FFFFFF"/>
                  </a:solidFill>
                  <a:latin typeface="Noto Sans" pitchFamily="34" charset="0"/>
                  <a:ea typeface="Noto Sans" pitchFamily="34" charset="-122"/>
                  <a:cs typeface="Noto Sans" pitchFamily="34" charset="-120"/>
                </a:rPr>
                <a:t>Months 19-24</a:t>
              </a:r>
              <a:endParaRPr lang="en-US" sz="837" dirty="0"/>
            </a:p>
          </p:txBody>
        </p:sp>
        <p:sp>
          <p:nvSpPr>
            <p:cNvPr id="59" name="Text 43"/>
            <p:cNvSpPr/>
            <p:nvPr/>
          </p:nvSpPr>
          <p:spPr>
            <a:xfrm>
              <a:off x="4964906" y="5586413"/>
              <a:ext cx="3750469" cy="171450"/>
            </a:xfrm>
            <a:prstGeom prst="rect">
              <a:avLst/>
            </a:prstGeom>
            <a:noFill/>
            <a:ln/>
          </p:spPr>
          <p:txBody>
            <a:bodyPr wrap="non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Phased deployment and operational transition</a:t>
              </a:r>
              <a:endParaRPr lang="en-US" sz="837" dirty="0"/>
            </a:p>
          </p:txBody>
        </p:sp>
        <p:sp>
          <p:nvSpPr>
            <p:cNvPr id="60" name="Text 44"/>
            <p:cNvSpPr/>
            <p:nvPr/>
          </p:nvSpPr>
          <p:spPr>
            <a:xfrm>
              <a:off x="6850884" y="6036469"/>
              <a:ext cx="2007366" cy="150019"/>
            </a:xfrm>
            <a:prstGeom prst="rect">
              <a:avLst/>
            </a:prstGeom>
            <a:noFill/>
            <a:ln/>
          </p:spPr>
          <p:txBody>
            <a:bodyPr wrap="none" lIns="0" tIns="0" rIns="0" bIns="0" rtlCol="0" anchor="ctr">
              <a:spAutoFit/>
            </a:bodyPr>
            <a:lstStyle/>
            <a:p>
              <a:pPr marL="0" indent="0">
                <a:buNone/>
              </a:pPr>
              <a:r>
                <a:rPr lang="en-US" sz="732" dirty="0">
                  <a:solidFill>
                    <a:srgbClr val="FFFFFF">
                      <a:alpha val="70000"/>
                    </a:srgbClr>
                  </a:solidFill>
                  <a:latin typeface="Noto Sans" pitchFamily="34" charset="0"/>
                  <a:ea typeface="Noto Sans" pitchFamily="34" charset="-122"/>
                  <a:cs typeface="Noto Sans" pitchFamily="34" charset="-120"/>
                </a:rPr>
                <a:t> BORDER CONTROL | Confidential | © 2025 </a:t>
              </a:r>
              <a:endParaRPr lang="en-US" sz="732" dirty="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5F348CE-D8C1-BCBC-944C-572C4607B1CB}"/>
              </a:ext>
            </a:extLst>
          </p:cNvPr>
          <p:cNvGrpSpPr/>
          <p:nvPr/>
        </p:nvGrpSpPr>
        <p:grpSpPr>
          <a:xfrm>
            <a:off x="0" y="1"/>
            <a:ext cx="9144000" cy="5143500"/>
            <a:chOff x="0" y="0"/>
            <a:chExt cx="9144000" cy="5222081"/>
          </a:xfrm>
        </p:grpSpPr>
        <p:pic>
          <p:nvPicPr>
            <p:cNvPr id="2" name="Image 0" descr="preencoded.png"/>
            <p:cNvPicPr>
              <a:picLocks noChangeAspect="1"/>
            </p:cNvPicPr>
            <p:nvPr/>
          </p:nvPicPr>
          <p:blipFill>
            <a:blip r:embed="rId3"/>
            <a:stretch>
              <a:fillRect/>
            </a:stretch>
          </p:blipFill>
          <p:spPr>
            <a:xfrm>
              <a:off x="0" y="0"/>
              <a:ext cx="9144000" cy="5222081"/>
            </a:xfrm>
            <a:prstGeom prst="rect">
              <a:avLst/>
            </a:prstGeom>
          </p:spPr>
        </p:pic>
        <p:sp>
          <p:nvSpPr>
            <p:cNvPr id="3" name="Text 0"/>
            <p:cNvSpPr/>
            <p:nvPr/>
          </p:nvSpPr>
          <p:spPr>
            <a:xfrm>
              <a:off x="285750" y="285750"/>
              <a:ext cx="8572500" cy="385763"/>
            </a:xfrm>
            <a:prstGeom prst="rect">
              <a:avLst/>
            </a:prstGeom>
            <a:noFill/>
            <a:ln/>
          </p:spPr>
          <p:txBody>
            <a:bodyPr wrap="none" lIns="0" tIns="0" rIns="0" bIns="0" rtlCol="0" anchor="ctr">
              <a:spAutoFit/>
            </a:bodyPr>
            <a:lstStyle/>
            <a:p>
              <a:pPr marL="0" indent="0">
                <a:buNone/>
              </a:pPr>
              <a:r>
                <a:rPr lang="en-US" sz="2025" b="1" dirty="0">
                  <a:solidFill>
                    <a:srgbClr val="FFFFFF"/>
                  </a:solidFill>
                  <a:latin typeface="Noto Sans" pitchFamily="34" charset="0"/>
                  <a:ea typeface="Noto Sans" pitchFamily="34" charset="-122"/>
                  <a:cs typeface="Noto Sans" pitchFamily="34" charset="-120"/>
                </a:rPr>
                <a:t>BENEFITS &amp; OUTCOMES</a:t>
              </a:r>
              <a:endParaRPr lang="en-US" sz="2025" dirty="0"/>
            </a:p>
          </p:txBody>
        </p:sp>
        <p:pic>
          <p:nvPicPr>
            <p:cNvPr id="4" name="Image 1" descr="preencoded.png"/>
            <p:cNvPicPr>
              <a:picLocks noChangeAspect="1"/>
            </p:cNvPicPr>
            <p:nvPr/>
          </p:nvPicPr>
          <p:blipFill>
            <a:blip r:embed="rId4"/>
            <a:stretch>
              <a:fillRect/>
            </a:stretch>
          </p:blipFill>
          <p:spPr>
            <a:xfrm>
              <a:off x="285750" y="957263"/>
              <a:ext cx="8572500" cy="2143125"/>
            </a:xfrm>
            <a:prstGeom prst="rect">
              <a:avLst/>
            </a:prstGeom>
          </p:spPr>
        </p:pic>
        <p:sp>
          <p:nvSpPr>
            <p:cNvPr id="5" name="Text 1"/>
            <p:cNvSpPr/>
            <p:nvPr/>
          </p:nvSpPr>
          <p:spPr>
            <a:xfrm>
              <a:off x="285750" y="3314700"/>
              <a:ext cx="4179094" cy="257175"/>
            </a:xfrm>
            <a:prstGeom prst="rect">
              <a:avLst/>
            </a:prstGeom>
            <a:noFill/>
            <a:ln/>
          </p:spPr>
          <p:txBody>
            <a:bodyPr wrap="none" lIns="0" tIns="0" rIns="0" bIns="0" rtlCol="0" anchor="ctr">
              <a:spAutoFit/>
            </a:bodyPr>
            <a:lstStyle/>
            <a:p>
              <a:pPr marL="0" indent="0">
                <a:buNone/>
              </a:pPr>
              <a:r>
                <a:rPr lang="en-US" sz="1350" b="1" dirty="0">
                  <a:solidFill>
                    <a:srgbClr val="F1C40F"/>
                  </a:solidFill>
                  <a:latin typeface="Noto Sans" pitchFamily="34" charset="0"/>
                  <a:ea typeface="Noto Sans" pitchFamily="34" charset="-122"/>
                  <a:cs typeface="Noto Sans" pitchFamily="34" charset="-120"/>
                </a:rPr>
                <a:t>Security Benefits</a:t>
              </a:r>
              <a:endParaRPr lang="en-US" sz="1350" dirty="0"/>
            </a:p>
          </p:txBody>
        </p:sp>
        <p:sp>
          <p:nvSpPr>
            <p:cNvPr id="6" name="Shape 2"/>
            <p:cNvSpPr/>
            <p:nvPr/>
          </p:nvSpPr>
          <p:spPr>
            <a:xfrm>
              <a:off x="285750" y="3714750"/>
              <a:ext cx="257175" cy="257175"/>
            </a:xfrm>
            <a:prstGeom prst="ellipse">
              <a:avLst/>
            </a:prstGeom>
            <a:solidFill>
              <a:srgbClr val="E74C3C"/>
            </a:solidFill>
            <a:ln/>
          </p:spPr>
          <p:txBody>
            <a:bodyPr/>
            <a:lstStyle/>
            <a:p>
              <a:endParaRPr lang="en-US"/>
            </a:p>
          </p:txBody>
        </p:sp>
        <p:pic>
          <p:nvPicPr>
            <p:cNvPr id="7" name="Image 2" descr="preencoded.png"/>
            <p:cNvPicPr>
              <a:picLocks noChangeAspect="1"/>
            </p:cNvPicPr>
            <p:nvPr/>
          </p:nvPicPr>
          <p:blipFill>
            <a:blip r:embed="rId5"/>
            <a:stretch>
              <a:fillRect/>
            </a:stretch>
          </p:blipFill>
          <p:spPr>
            <a:xfrm>
              <a:off x="357188" y="3786188"/>
              <a:ext cx="114300" cy="114300"/>
            </a:xfrm>
            <a:prstGeom prst="rect">
              <a:avLst/>
            </a:prstGeom>
          </p:spPr>
        </p:pic>
        <p:sp>
          <p:nvSpPr>
            <p:cNvPr id="8" name="Text 3"/>
            <p:cNvSpPr/>
            <p:nvPr/>
          </p:nvSpPr>
          <p:spPr>
            <a:xfrm>
              <a:off x="650081" y="3714750"/>
              <a:ext cx="3814763" cy="385763"/>
            </a:xfrm>
            <a:prstGeom prst="rect">
              <a:avLst/>
            </a:prstGeom>
            <a:noFill/>
            <a:ln/>
          </p:spPr>
          <p:txBody>
            <a:bodyPr wrap="square" lIns="0" tIns="0" rIns="0" bIns="0" rtlCol="0" anchor="ctr">
              <a:spAutoFit/>
            </a:bodyPr>
            <a:lstStyle/>
            <a:p>
              <a:pPr marL="0" indent="0">
                <a:buNone/>
              </a:pPr>
              <a:r>
                <a:rPr lang="en-US" sz="942" dirty="0">
                  <a:solidFill>
                    <a:srgbClr val="FFFFFF"/>
                  </a:solidFill>
                  <a:latin typeface="Noto Sans" pitchFamily="34" charset="0"/>
                  <a:ea typeface="Noto Sans" pitchFamily="34" charset="-122"/>
                  <a:cs typeface="Noto Sans" pitchFamily="34" charset="-120"/>
                </a:rPr>
                <a:t> Enhanced national security through improved identification of threats and risks </a:t>
              </a:r>
              <a:endParaRPr lang="en-US" sz="942" dirty="0"/>
            </a:p>
          </p:txBody>
        </p:sp>
        <p:sp>
          <p:nvSpPr>
            <p:cNvPr id="9" name="Shape 4"/>
            <p:cNvSpPr/>
            <p:nvPr/>
          </p:nvSpPr>
          <p:spPr>
            <a:xfrm>
              <a:off x="285750" y="4207669"/>
              <a:ext cx="257175" cy="257175"/>
            </a:xfrm>
            <a:prstGeom prst="ellipse">
              <a:avLst/>
            </a:prstGeom>
            <a:solidFill>
              <a:srgbClr val="E74C3C"/>
            </a:solidFill>
            <a:ln/>
          </p:spPr>
          <p:txBody>
            <a:bodyPr/>
            <a:lstStyle/>
            <a:p>
              <a:endParaRPr lang="en-US"/>
            </a:p>
          </p:txBody>
        </p:sp>
        <p:pic>
          <p:nvPicPr>
            <p:cNvPr id="10" name="Image 3" descr="preencoded.png"/>
            <p:cNvPicPr>
              <a:picLocks noChangeAspect="1"/>
            </p:cNvPicPr>
            <p:nvPr/>
          </p:nvPicPr>
          <p:blipFill>
            <a:blip r:embed="rId6"/>
            <a:stretch>
              <a:fillRect/>
            </a:stretch>
          </p:blipFill>
          <p:spPr>
            <a:xfrm>
              <a:off x="342900" y="4279106"/>
              <a:ext cx="142875" cy="114300"/>
            </a:xfrm>
            <a:prstGeom prst="rect">
              <a:avLst/>
            </a:prstGeom>
          </p:spPr>
        </p:pic>
        <p:sp>
          <p:nvSpPr>
            <p:cNvPr id="11" name="Text 5"/>
            <p:cNvSpPr/>
            <p:nvPr/>
          </p:nvSpPr>
          <p:spPr>
            <a:xfrm>
              <a:off x="650081" y="4207669"/>
              <a:ext cx="3460812" cy="192881"/>
            </a:xfrm>
            <a:prstGeom prst="rect">
              <a:avLst/>
            </a:prstGeom>
            <a:noFill/>
            <a:ln/>
          </p:spPr>
          <p:txBody>
            <a:bodyPr wrap="none" lIns="0" tIns="0" rIns="0" bIns="0" rtlCol="0" anchor="ctr">
              <a:spAutoFit/>
            </a:bodyPr>
            <a:lstStyle/>
            <a:p>
              <a:pPr marL="0" indent="0">
                <a:buNone/>
              </a:pPr>
              <a:r>
                <a:rPr lang="en-US" sz="942" dirty="0">
                  <a:solidFill>
                    <a:srgbClr val="FFFFFF"/>
                  </a:solidFill>
                  <a:latin typeface="Noto Sans" pitchFamily="34" charset="0"/>
                  <a:ea typeface="Noto Sans" pitchFamily="34" charset="-122"/>
                  <a:cs typeface="Noto Sans" pitchFamily="34" charset="-120"/>
                </a:rPr>
                <a:t> Reduced illegal border crossings and smuggling activities </a:t>
              </a:r>
              <a:endParaRPr lang="en-US" sz="942" dirty="0"/>
            </a:p>
          </p:txBody>
        </p:sp>
        <p:sp>
          <p:nvSpPr>
            <p:cNvPr id="12" name="Shape 6"/>
            <p:cNvSpPr/>
            <p:nvPr/>
          </p:nvSpPr>
          <p:spPr>
            <a:xfrm>
              <a:off x="285750" y="4572000"/>
              <a:ext cx="257175" cy="257175"/>
            </a:xfrm>
            <a:prstGeom prst="ellipse">
              <a:avLst/>
            </a:prstGeom>
            <a:solidFill>
              <a:srgbClr val="E74C3C"/>
            </a:solidFill>
            <a:ln/>
          </p:spPr>
          <p:txBody>
            <a:bodyPr/>
            <a:lstStyle/>
            <a:p>
              <a:endParaRPr lang="en-US"/>
            </a:p>
          </p:txBody>
        </p:sp>
        <p:pic>
          <p:nvPicPr>
            <p:cNvPr id="13" name="Image 4" descr="preencoded.png"/>
            <p:cNvPicPr>
              <a:picLocks noChangeAspect="1"/>
            </p:cNvPicPr>
            <p:nvPr/>
          </p:nvPicPr>
          <p:blipFill>
            <a:blip r:embed="rId7"/>
            <a:stretch>
              <a:fillRect/>
            </a:stretch>
          </p:blipFill>
          <p:spPr>
            <a:xfrm>
              <a:off x="364331" y="4643438"/>
              <a:ext cx="100013" cy="114300"/>
            </a:xfrm>
            <a:prstGeom prst="rect">
              <a:avLst/>
            </a:prstGeom>
          </p:spPr>
        </p:pic>
        <p:sp>
          <p:nvSpPr>
            <p:cNvPr id="14" name="Text 7"/>
            <p:cNvSpPr/>
            <p:nvPr/>
          </p:nvSpPr>
          <p:spPr>
            <a:xfrm>
              <a:off x="650081" y="4572000"/>
              <a:ext cx="3449371" cy="192881"/>
            </a:xfrm>
            <a:prstGeom prst="rect">
              <a:avLst/>
            </a:prstGeom>
            <a:noFill/>
            <a:ln/>
          </p:spPr>
          <p:txBody>
            <a:bodyPr wrap="none" lIns="0" tIns="0" rIns="0" bIns="0" rtlCol="0" anchor="ctr">
              <a:spAutoFit/>
            </a:bodyPr>
            <a:lstStyle/>
            <a:p>
              <a:pPr marL="0" indent="0">
                <a:buNone/>
              </a:pPr>
              <a:r>
                <a:rPr lang="en-US" sz="942" dirty="0">
                  <a:solidFill>
                    <a:srgbClr val="FFFFFF"/>
                  </a:solidFill>
                  <a:latin typeface="Noto Sans" pitchFamily="34" charset="0"/>
                  <a:ea typeface="Noto Sans" pitchFamily="34" charset="-122"/>
                  <a:cs typeface="Noto Sans" pitchFamily="34" charset="-120"/>
                </a:rPr>
                <a:t> Improved intelligence gathering and information sharing </a:t>
              </a:r>
              <a:endParaRPr lang="en-US" sz="942" dirty="0"/>
            </a:p>
          </p:txBody>
        </p:sp>
        <p:sp>
          <p:nvSpPr>
            <p:cNvPr id="15" name="Text 8"/>
            <p:cNvSpPr/>
            <p:nvPr/>
          </p:nvSpPr>
          <p:spPr>
            <a:xfrm>
              <a:off x="4679156" y="3314700"/>
              <a:ext cx="4179094" cy="257175"/>
            </a:xfrm>
            <a:prstGeom prst="rect">
              <a:avLst/>
            </a:prstGeom>
            <a:noFill/>
            <a:ln/>
          </p:spPr>
          <p:txBody>
            <a:bodyPr wrap="none" lIns="0" tIns="0" rIns="0" bIns="0" rtlCol="0" anchor="ctr">
              <a:spAutoFit/>
            </a:bodyPr>
            <a:lstStyle/>
            <a:p>
              <a:pPr marL="0" indent="0">
                <a:buNone/>
              </a:pPr>
              <a:r>
                <a:rPr lang="en-US" sz="1350" b="1" dirty="0">
                  <a:solidFill>
                    <a:srgbClr val="F1C40F"/>
                  </a:solidFill>
                  <a:latin typeface="Noto Sans" pitchFamily="34" charset="0"/>
                  <a:ea typeface="Noto Sans" pitchFamily="34" charset="-122"/>
                  <a:cs typeface="Noto Sans" pitchFamily="34" charset="-120"/>
                </a:rPr>
                <a:t>Economic Benefits</a:t>
              </a:r>
              <a:endParaRPr lang="en-US" sz="1350" dirty="0"/>
            </a:p>
          </p:txBody>
        </p:sp>
        <p:sp>
          <p:nvSpPr>
            <p:cNvPr id="16" name="Shape 9"/>
            <p:cNvSpPr/>
            <p:nvPr/>
          </p:nvSpPr>
          <p:spPr>
            <a:xfrm>
              <a:off x="4679156" y="3714750"/>
              <a:ext cx="257175" cy="257175"/>
            </a:xfrm>
            <a:prstGeom prst="ellipse">
              <a:avLst/>
            </a:prstGeom>
            <a:solidFill>
              <a:srgbClr val="E74C3C"/>
            </a:solidFill>
            <a:ln/>
          </p:spPr>
          <p:txBody>
            <a:bodyPr/>
            <a:lstStyle/>
            <a:p>
              <a:endParaRPr lang="en-US"/>
            </a:p>
          </p:txBody>
        </p:sp>
        <p:pic>
          <p:nvPicPr>
            <p:cNvPr id="17" name="Image 5" descr="preencoded.png"/>
            <p:cNvPicPr>
              <a:picLocks noChangeAspect="1"/>
            </p:cNvPicPr>
            <p:nvPr/>
          </p:nvPicPr>
          <p:blipFill>
            <a:blip r:embed="rId8"/>
            <a:stretch>
              <a:fillRect/>
            </a:stretch>
          </p:blipFill>
          <p:spPr>
            <a:xfrm>
              <a:off x="4750594" y="3786188"/>
              <a:ext cx="114300" cy="114300"/>
            </a:xfrm>
            <a:prstGeom prst="rect">
              <a:avLst/>
            </a:prstGeom>
          </p:spPr>
        </p:pic>
        <p:sp>
          <p:nvSpPr>
            <p:cNvPr id="18" name="Text 10"/>
            <p:cNvSpPr/>
            <p:nvPr/>
          </p:nvSpPr>
          <p:spPr>
            <a:xfrm>
              <a:off x="5043488" y="3714750"/>
              <a:ext cx="3814763" cy="385763"/>
            </a:xfrm>
            <a:prstGeom prst="rect">
              <a:avLst/>
            </a:prstGeom>
            <a:noFill/>
            <a:ln/>
          </p:spPr>
          <p:txBody>
            <a:bodyPr wrap="square" lIns="0" tIns="0" rIns="0" bIns="0" rtlCol="0" anchor="ctr">
              <a:spAutoFit/>
            </a:bodyPr>
            <a:lstStyle/>
            <a:p>
              <a:pPr marL="0" indent="0">
                <a:buNone/>
              </a:pPr>
              <a:r>
                <a:rPr lang="en-US" sz="942" dirty="0">
                  <a:solidFill>
                    <a:srgbClr val="FFFFFF"/>
                  </a:solidFill>
                  <a:latin typeface="Noto Sans" pitchFamily="34" charset="0"/>
                  <a:ea typeface="Noto Sans" pitchFamily="34" charset="-122"/>
                  <a:cs typeface="Noto Sans" pitchFamily="34" charset="-120"/>
                </a:rPr>
                <a:t> Increased revenue generation through improved customs collection </a:t>
              </a:r>
              <a:endParaRPr lang="en-US" sz="942" dirty="0"/>
            </a:p>
          </p:txBody>
        </p:sp>
        <p:sp>
          <p:nvSpPr>
            <p:cNvPr id="19" name="Shape 11"/>
            <p:cNvSpPr/>
            <p:nvPr/>
          </p:nvSpPr>
          <p:spPr>
            <a:xfrm>
              <a:off x="4679156" y="4207669"/>
              <a:ext cx="257175" cy="257175"/>
            </a:xfrm>
            <a:prstGeom prst="ellipse">
              <a:avLst/>
            </a:prstGeom>
            <a:solidFill>
              <a:srgbClr val="E74C3C"/>
            </a:solidFill>
            <a:ln/>
          </p:spPr>
          <p:txBody>
            <a:bodyPr/>
            <a:lstStyle/>
            <a:p>
              <a:endParaRPr lang="en-US"/>
            </a:p>
          </p:txBody>
        </p:sp>
        <p:pic>
          <p:nvPicPr>
            <p:cNvPr id="20" name="Image 6" descr="preencoded.png"/>
            <p:cNvPicPr>
              <a:picLocks noChangeAspect="1"/>
            </p:cNvPicPr>
            <p:nvPr/>
          </p:nvPicPr>
          <p:blipFill>
            <a:blip r:embed="rId9"/>
            <a:stretch>
              <a:fillRect/>
            </a:stretch>
          </p:blipFill>
          <p:spPr>
            <a:xfrm>
              <a:off x="4736306" y="4279106"/>
              <a:ext cx="142875" cy="114300"/>
            </a:xfrm>
            <a:prstGeom prst="rect">
              <a:avLst/>
            </a:prstGeom>
          </p:spPr>
        </p:pic>
        <p:sp>
          <p:nvSpPr>
            <p:cNvPr id="21" name="Text 12"/>
            <p:cNvSpPr/>
            <p:nvPr/>
          </p:nvSpPr>
          <p:spPr>
            <a:xfrm>
              <a:off x="5043488" y="4207669"/>
              <a:ext cx="3347545" cy="192881"/>
            </a:xfrm>
            <a:prstGeom prst="rect">
              <a:avLst/>
            </a:prstGeom>
            <a:noFill/>
            <a:ln/>
          </p:spPr>
          <p:txBody>
            <a:bodyPr wrap="none" lIns="0" tIns="0" rIns="0" bIns="0" rtlCol="0" anchor="ctr">
              <a:spAutoFit/>
            </a:bodyPr>
            <a:lstStyle/>
            <a:p>
              <a:pPr marL="0" indent="0">
                <a:buNone/>
              </a:pPr>
              <a:r>
                <a:rPr lang="en-US" sz="942" dirty="0">
                  <a:solidFill>
                    <a:srgbClr val="FFFFFF"/>
                  </a:solidFill>
                  <a:latin typeface="Noto Sans" pitchFamily="34" charset="0"/>
                  <a:ea typeface="Noto Sans" pitchFamily="34" charset="-122"/>
                  <a:cs typeface="Noto Sans" pitchFamily="34" charset="-120"/>
                </a:rPr>
                <a:t> Facilitated legitimate trade with faster processing times </a:t>
              </a:r>
              <a:endParaRPr lang="en-US" sz="942" dirty="0"/>
            </a:p>
          </p:txBody>
        </p:sp>
        <p:sp>
          <p:nvSpPr>
            <p:cNvPr id="22" name="Shape 13"/>
            <p:cNvSpPr/>
            <p:nvPr/>
          </p:nvSpPr>
          <p:spPr>
            <a:xfrm>
              <a:off x="4679156" y="4572000"/>
              <a:ext cx="257175" cy="257175"/>
            </a:xfrm>
            <a:prstGeom prst="ellipse">
              <a:avLst/>
            </a:prstGeom>
            <a:solidFill>
              <a:srgbClr val="E74C3C"/>
            </a:solidFill>
            <a:ln/>
          </p:spPr>
          <p:txBody>
            <a:bodyPr/>
            <a:lstStyle/>
            <a:p>
              <a:endParaRPr lang="en-US"/>
            </a:p>
          </p:txBody>
        </p:sp>
        <p:pic>
          <p:nvPicPr>
            <p:cNvPr id="23" name="Image 7" descr="preencoded.png"/>
            <p:cNvPicPr>
              <a:picLocks noChangeAspect="1"/>
            </p:cNvPicPr>
            <p:nvPr/>
          </p:nvPicPr>
          <p:blipFill>
            <a:blip r:embed="rId10"/>
            <a:stretch>
              <a:fillRect/>
            </a:stretch>
          </p:blipFill>
          <p:spPr>
            <a:xfrm>
              <a:off x="4750594" y="4643438"/>
              <a:ext cx="114300" cy="114300"/>
            </a:xfrm>
            <a:prstGeom prst="rect">
              <a:avLst/>
            </a:prstGeom>
          </p:spPr>
        </p:pic>
        <p:sp>
          <p:nvSpPr>
            <p:cNvPr id="24" name="Text 14"/>
            <p:cNvSpPr/>
            <p:nvPr/>
          </p:nvSpPr>
          <p:spPr>
            <a:xfrm>
              <a:off x="5043488" y="4572000"/>
              <a:ext cx="3474179" cy="192881"/>
            </a:xfrm>
            <a:prstGeom prst="rect">
              <a:avLst/>
            </a:prstGeom>
            <a:noFill/>
            <a:ln/>
          </p:spPr>
          <p:txBody>
            <a:bodyPr wrap="none" lIns="0" tIns="0" rIns="0" bIns="0" rtlCol="0" anchor="ctr">
              <a:spAutoFit/>
            </a:bodyPr>
            <a:lstStyle/>
            <a:p>
              <a:pPr marL="0" indent="0">
                <a:buNone/>
              </a:pPr>
              <a:r>
                <a:rPr lang="en-US" sz="942" dirty="0">
                  <a:solidFill>
                    <a:srgbClr val="FFFFFF"/>
                  </a:solidFill>
                  <a:latin typeface="Noto Sans" pitchFamily="34" charset="0"/>
                  <a:ea typeface="Noto Sans" pitchFamily="34" charset="-122"/>
                  <a:cs typeface="Noto Sans" pitchFamily="34" charset="-120"/>
                </a:rPr>
                <a:t> Enhanced regional economic integration and cooperation </a:t>
              </a:r>
              <a:endParaRPr lang="en-US" sz="942" dirty="0"/>
            </a:p>
          </p:txBody>
        </p:sp>
        <p:sp>
          <p:nvSpPr>
            <p:cNvPr id="25" name="Text 15"/>
            <p:cNvSpPr/>
            <p:nvPr/>
          </p:nvSpPr>
          <p:spPr>
            <a:xfrm>
              <a:off x="6850884" y="4929188"/>
              <a:ext cx="2007366" cy="150019"/>
            </a:xfrm>
            <a:prstGeom prst="rect">
              <a:avLst/>
            </a:prstGeom>
            <a:noFill/>
            <a:ln/>
          </p:spPr>
          <p:txBody>
            <a:bodyPr wrap="none" lIns="0" tIns="0" rIns="0" bIns="0" rtlCol="0" anchor="ctr">
              <a:spAutoFit/>
            </a:bodyPr>
            <a:lstStyle/>
            <a:p>
              <a:pPr marL="0" indent="0">
                <a:buNone/>
              </a:pPr>
              <a:r>
                <a:rPr lang="en-US" sz="732" dirty="0">
                  <a:solidFill>
                    <a:srgbClr val="FFFFFF">
                      <a:alpha val="70000"/>
                    </a:srgbClr>
                  </a:solidFill>
                  <a:latin typeface="Noto Sans" pitchFamily="34" charset="0"/>
                  <a:ea typeface="Noto Sans" pitchFamily="34" charset="-122"/>
                  <a:cs typeface="Noto Sans" pitchFamily="34" charset="-120"/>
                </a:rPr>
                <a:t> BORDER CONTROL | Confidential | © 2025 </a:t>
              </a:r>
              <a:endParaRPr lang="en-US" sz="732" dirty="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ED653647-5049-7B9E-E57C-AD4E8AF565DE}"/>
              </a:ext>
            </a:extLst>
          </p:cNvPr>
          <p:cNvGrpSpPr/>
          <p:nvPr/>
        </p:nvGrpSpPr>
        <p:grpSpPr>
          <a:xfrm>
            <a:off x="0" y="1"/>
            <a:ext cx="9144000" cy="5143500"/>
            <a:chOff x="0" y="0"/>
            <a:chExt cx="9144000" cy="6272213"/>
          </a:xfrm>
        </p:grpSpPr>
        <p:pic>
          <p:nvPicPr>
            <p:cNvPr id="2" name="Image 0" descr="preencoded.png"/>
            <p:cNvPicPr>
              <a:picLocks noChangeAspect="1"/>
            </p:cNvPicPr>
            <p:nvPr/>
          </p:nvPicPr>
          <p:blipFill>
            <a:blip r:embed="rId3"/>
            <a:stretch>
              <a:fillRect/>
            </a:stretch>
          </p:blipFill>
          <p:spPr>
            <a:xfrm>
              <a:off x="0" y="0"/>
              <a:ext cx="9144000" cy="6272213"/>
            </a:xfrm>
            <a:prstGeom prst="rect">
              <a:avLst/>
            </a:prstGeom>
          </p:spPr>
        </p:pic>
        <p:sp>
          <p:nvSpPr>
            <p:cNvPr id="3" name="Text 0"/>
            <p:cNvSpPr/>
            <p:nvPr/>
          </p:nvSpPr>
          <p:spPr>
            <a:xfrm>
              <a:off x="285750" y="285750"/>
              <a:ext cx="8572500" cy="385763"/>
            </a:xfrm>
            <a:prstGeom prst="rect">
              <a:avLst/>
            </a:prstGeom>
            <a:noFill/>
            <a:ln/>
          </p:spPr>
          <p:txBody>
            <a:bodyPr wrap="none" lIns="0" tIns="0" rIns="0" bIns="0" rtlCol="0" anchor="ctr">
              <a:spAutoFit/>
            </a:bodyPr>
            <a:lstStyle/>
            <a:p>
              <a:pPr marL="0" indent="0">
                <a:buNone/>
              </a:pPr>
              <a:r>
                <a:rPr lang="en-US" sz="2025" b="1" dirty="0">
                  <a:solidFill>
                    <a:srgbClr val="FFFFFF"/>
                  </a:solidFill>
                  <a:latin typeface="Noto Sans" pitchFamily="34" charset="0"/>
                  <a:ea typeface="Noto Sans" pitchFamily="34" charset="-122"/>
                  <a:cs typeface="Noto Sans" pitchFamily="34" charset="-120"/>
                </a:rPr>
                <a:t>NEXT STEPS</a:t>
              </a:r>
              <a:endParaRPr lang="en-US" sz="2025" dirty="0"/>
            </a:p>
          </p:txBody>
        </p:sp>
        <p:sp>
          <p:nvSpPr>
            <p:cNvPr id="4" name="Shape 1"/>
            <p:cNvSpPr/>
            <p:nvPr/>
          </p:nvSpPr>
          <p:spPr>
            <a:xfrm>
              <a:off x="285750" y="957263"/>
              <a:ext cx="28575" cy="3929063"/>
            </a:xfrm>
            <a:prstGeom prst="rect">
              <a:avLst/>
            </a:prstGeom>
            <a:solidFill>
              <a:srgbClr val="E74C3C"/>
            </a:solidFill>
            <a:ln/>
          </p:spPr>
          <p:txBody>
            <a:bodyPr/>
            <a:lstStyle/>
            <a:p>
              <a:endParaRPr lang="en-US"/>
            </a:p>
          </p:txBody>
        </p:sp>
        <p:sp>
          <p:nvSpPr>
            <p:cNvPr id="5" name="Shape 2"/>
            <p:cNvSpPr/>
            <p:nvPr/>
          </p:nvSpPr>
          <p:spPr>
            <a:xfrm>
              <a:off x="228600" y="957263"/>
              <a:ext cx="142875" cy="142875"/>
            </a:xfrm>
            <a:prstGeom prst="ellipse">
              <a:avLst/>
            </a:prstGeom>
            <a:solidFill>
              <a:srgbClr val="F1C40F"/>
            </a:solidFill>
            <a:ln w="397">
              <a:solidFill>
                <a:srgbClr val="E74C3C"/>
              </a:solidFill>
              <a:prstDash val="solid"/>
            </a:ln>
          </p:spPr>
          <p:txBody>
            <a:bodyPr/>
            <a:lstStyle/>
            <a:p>
              <a:endParaRPr lang="en-US"/>
            </a:p>
          </p:txBody>
        </p:sp>
        <p:sp>
          <p:nvSpPr>
            <p:cNvPr id="6" name="Text 3"/>
            <p:cNvSpPr/>
            <p:nvPr/>
          </p:nvSpPr>
          <p:spPr>
            <a:xfrm>
              <a:off x="500063" y="957263"/>
              <a:ext cx="3964781" cy="192881"/>
            </a:xfrm>
            <a:prstGeom prst="rect">
              <a:avLst/>
            </a:prstGeom>
            <a:noFill/>
            <a:ln/>
          </p:spPr>
          <p:txBody>
            <a:bodyPr wrap="none" lIns="0" tIns="0" rIns="0" bIns="0" rtlCol="0" anchor="ctr">
              <a:spAutoFit/>
            </a:bodyPr>
            <a:lstStyle/>
            <a:p>
              <a:pPr marL="0" indent="0">
                <a:buNone/>
              </a:pPr>
              <a:r>
                <a:rPr lang="en-US" sz="942" b="1" dirty="0">
                  <a:solidFill>
                    <a:srgbClr val="F1C40F"/>
                  </a:solidFill>
                  <a:latin typeface="Noto Sans" pitchFamily="34" charset="0"/>
                  <a:ea typeface="Noto Sans" pitchFamily="34" charset="-122"/>
                  <a:cs typeface="Noto Sans" pitchFamily="34" charset="-120"/>
                </a:rPr>
                <a:t>Immediate (1-2 months)</a:t>
              </a:r>
              <a:endParaRPr lang="en-US" sz="942" dirty="0"/>
            </a:p>
          </p:txBody>
        </p:sp>
        <p:sp>
          <p:nvSpPr>
            <p:cNvPr id="7" name="Text 4"/>
            <p:cNvSpPr/>
            <p:nvPr/>
          </p:nvSpPr>
          <p:spPr>
            <a:xfrm>
              <a:off x="500063" y="1185863"/>
              <a:ext cx="3964781" cy="214313"/>
            </a:xfrm>
            <a:prstGeom prst="rect">
              <a:avLst/>
            </a:prstGeom>
            <a:noFill/>
            <a:ln/>
          </p:spPr>
          <p:txBody>
            <a:bodyPr wrap="none" lIns="0" tIns="0" rIns="0" bIns="0" rtlCol="0" anchor="ctr">
              <a:spAutoFit/>
            </a:bodyPr>
            <a:lstStyle/>
            <a:p>
              <a:pPr marL="0" indent="0">
                <a:buNone/>
              </a:pPr>
              <a:r>
                <a:rPr lang="en-US" sz="1046" b="1" dirty="0">
                  <a:solidFill>
                    <a:srgbClr val="FFFFFF"/>
                  </a:solidFill>
                  <a:latin typeface="Noto Sans" pitchFamily="34" charset="0"/>
                  <a:ea typeface="Noto Sans" pitchFamily="34" charset="-122"/>
                  <a:cs typeface="Noto Sans" pitchFamily="34" charset="-120"/>
                </a:rPr>
                <a:t>Project Initiation</a:t>
              </a:r>
              <a:endParaRPr lang="en-US" sz="1046" dirty="0"/>
            </a:p>
          </p:txBody>
        </p:sp>
        <p:sp>
          <p:nvSpPr>
            <p:cNvPr id="8" name="Text 5"/>
            <p:cNvSpPr/>
            <p:nvPr/>
          </p:nvSpPr>
          <p:spPr>
            <a:xfrm>
              <a:off x="500063" y="1435894"/>
              <a:ext cx="3964781" cy="34290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Form joint steering committee, finalize requirements, and secure initial funding commitments. </a:t>
              </a:r>
              <a:endParaRPr lang="en-US" sz="837" dirty="0"/>
            </a:p>
          </p:txBody>
        </p:sp>
        <p:sp>
          <p:nvSpPr>
            <p:cNvPr id="9" name="Shape 6"/>
            <p:cNvSpPr/>
            <p:nvPr/>
          </p:nvSpPr>
          <p:spPr>
            <a:xfrm>
              <a:off x="228600" y="1993106"/>
              <a:ext cx="142875" cy="142875"/>
            </a:xfrm>
            <a:prstGeom prst="ellipse">
              <a:avLst/>
            </a:prstGeom>
            <a:solidFill>
              <a:srgbClr val="F1C40F"/>
            </a:solidFill>
            <a:ln w="397">
              <a:solidFill>
                <a:srgbClr val="E74C3C"/>
              </a:solidFill>
              <a:prstDash val="solid"/>
            </a:ln>
          </p:spPr>
          <p:txBody>
            <a:bodyPr/>
            <a:lstStyle/>
            <a:p>
              <a:endParaRPr lang="en-US"/>
            </a:p>
          </p:txBody>
        </p:sp>
        <p:sp>
          <p:nvSpPr>
            <p:cNvPr id="10" name="Text 7"/>
            <p:cNvSpPr/>
            <p:nvPr/>
          </p:nvSpPr>
          <p:spPr>
            <a:xfrm>
              <a:off x="500063" y="1993106"/>
              <a:ext cx="3964781" cy="192881"/>
            </a:xfrm>
            <a:prstGeom prst="rect">
              <a:avLst/>
            </a:prstGeom>
            <a:noFill/>
            <a:ln/>
          </p:spPr>
          <p:txBody>
            <a:bodyPr wrap="none" lIns="0" tIns="0" rIns="0" bIns="0" rtlCol="0" anchor="ctr">
              <a:spAutoFit/>
            </a:bodyPr>
            <a:lstStyle/>
            <a:p>
              <a:pPr marL="0" indent="0">
                <a:buNone/>
              </a:pPr>
              <a:r>
                <a:rPr lang="en-US" sz="942" b="1" dirty="0">
                  <a:solidFill>
                    <a:srgbClr val="F1C40F"/>
                  </a:solidFill>
                  <a:latin typeface="Noto Sans" pitchFamily="34" charset="0"/>
                  <a:ea typeface="Noto Sans" pitchFamily="34" charset="-122"/>
                  <a:cs typeface="Noto Sans" pitchFamily="34" charset="-120"/>
                </a:rPr>
                <a:t>Short-term (3-6 months)</a:t>
              </a:r>
              <a:endParaRPr lang="en-US" sz="942" dirty="0"/>
            </a:p>
          </p:txBody>
        </p:sp>
        <p:sp>
          <p:nvSpPr>
            <p:cNvPr id="11" name="Text 8"/>
            <p:cNvSpPr/>
            <p:nvPr/>
          </p:nvSpPr>
          <p:spPr>
            <a:xfrm>
              <a:off x="500063" y="2221706"/>
              <a:ext cx="3964781" cy="214313"/>
            </a:xfrm>
            <a:prstGeom prst="rect">
              <a:avLst/>
            </a:prstGeom>
            <a:noFill/>
            <a:ln/>
          </p:spPr>
          <p:txBody>
            <a:bodyPr wrap="none" lIns="0" tIns="0" rIns="0" bIns="0" rtlCol="0" anchor="ctr">
              <a:spAutoFit/>
            </a:bodyPr>
            <a:lstStyle/>
            <a:p>
              <a:pPr marL="0" indent="0">
                <a:buNone/>
              </a:pPr>
              <a:r>
                <a:rPr lang="en-US" sz="1046" b="1" dirty="0">
                  <a:solidFill>
                    <a:srgbClr val="FFFFFF"/>
                  </a:solidFill>
                  <a:latin typeface="Noto Sans" pitchFamily="34" charset="0"/>
                  <a:ea typeface="Noto Sans" pitchFamily="34" charset="-122"/>
                  <a:cs typeface="Noto Sans" pitchFamily="34" charset="-120"/>
                </a:rPr>
                <a:t>Detailed Planning</a:t>
              </a:r>
              <a:endParaRPr lang="en-US" sz="1046" dirty="0"/>
            </a:p>
          </p:txBody>
        </p:sp>
        <p:sp>
          <p:nvSpPr>
            <p:cNvPr id="12" name="Text 9"/>
            <p:cNvSpPr/>
            <p:nvPr/>
          </p:nvSpPr>
          <p:spPr>
            <a:xfrm>
              <a:off x="500063" y="2471738"/>
              <a:ext cx="3964781" cy="34290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Complete site assessments, develop technical specifications, and establish implementation roadmap. </a:t>
              </a:r>
              <a:endParaRPr lang="en-US" sz="837" dirty="0"/>
            </a:p>
          </p:txBody>
        </p:sp>
        <p:sp>
          <p:nvSpPr>
            <p:cNvPr id="13" name="Shape 10"/>
            <p:cNvSpPr/>
            <p:nvPr/>
          </p:nvSpPr>
          <p:spPr>
            <a:xfrm>
              <a:off x="228600" y="3028950"/>
              <a:ext cx="142875" cy="142875"/>
            </a:xfrm>
            <a:prstGeom prst="ellipse">
              <a:avLst/>
            </a:prstGeom>
            <a:solidFill>
              <a:srgbClr val="F1C40F"/>
            </a:solidFill>
            <a:ln w="397">
              <a:solidFill>
                <a:srgbClr val="E74C3C"/>
              </a:solidFill>
              <a:prstDash val="solid"/>
            </a:ln>
          </p:spPr>
          <p:txBody>
            <a:bodyPr/>
            <a:lstStyle/>
            <a:p>
              <a:endParaRPr lang="en-US"/>
            </a:p>
          </p:txBody>
        </p:sp>
        <p:sp>
          <p:nvSpPr>
            <p:cNvPr id="14" name="Text 11"/>
            <p:cNvSpPr/>
            <p:nvPr/>
          </p:nvSpPr>
          <p:spPr>
            <a:xfrm>
              <a:off x="500063" y="3028950"/>
              <a:ext cx="3964781" cy="192881"/>
            </a:xfrm>
            <a:prstGeom prst="rect">
              <a:avLst/>
            </a:prstGeom>
            <a:noFill/>
            <a:ln/>
          </p:spPr>
          <p:txBody>
            <a:bodyPr wrap="none" lIns="0" tIns="0" rIns="0" bIns="0" rtlCol="0" anchor="ctr">
              <a:spAutoFit/>
            </a:bodyPr>
            <a:lstStyle/>
            <a:p>
              <a:pPr marL="0" indent="0">
                <a:buNone/>
              </a:pPr>
              <a:r>
                <a:rPr lang="en-US" sz="942" b="1" dirty="0">
                  <a:solidFill>
                    <a:srgbClr val="F1C40F"/>
                  </a:solidFill>
                  <a:latin typeface="Noto Sans" pitchFamily="34" charset="0"/>
                  <a:ea typeface="Noto Sans" pitchFamily="34" charset="-122"/>
                  <a:cs typeface="Noto Sans" pitchFamily="34" charset="-120"/>
                </a:rPr>
                <a:t>Medium-term (6-12 months)</a:t>
              </a:r>
              <a:endParaRPr lang="en-US" sz="942" dirty="0"/>
            </a:p>
          </p:txBody>
        </p:sp>
        <p:sp>
          <p:nvSpPr>
            <p:cNvPr id="15" name="Text 12"/>
            <p:cNvSpPr/>
            <p:nvPr/>
          </p:nvSpPr>
          <p:spPr>
            <a:xfrm>
              <a:off x="500063" y="3257550"/>
              <a:ext cx="3964781" cy="214313"/>
            </a:xfrm>
            <a:prstGeom prst="rect">
              <a:avLst/>
            </a:prstGeom>
            <a:noFill/>
            <a:ln/>
          </p:spPr>
          <p:txBody>
            <a:bodyPr wrap="none" lIns="0" tIns="0" rIns="0" bIns="0" rtlCol="0" anchor="ctr">
              <a:spAutoFit/>
            </a:bodyPr>
            <a:lstStyle/>
            <a:p>
              <a:pPr marL="0" indent="0">
                <a:buNone/>
              </a:pPr>
              <a:r>
                <a:rPr lang="en-US" sz="1046" b="1" dirty="0">
                  <a:solidFill>
                    <a:srgbClr val="FFFFFF"/>
                  </a:solidFill>
                  <a:latin typeface="Noto Sans" pitchFamily="34" charset="0"/>
                  <a:ea typeface="Noto Sans" pitchFamily="34" charset="-122"/>
                  <a:cs typeface="Noto Sans" pitchFamily="34" charset="-120"/>
                </a:rPr>
                <a:t>Pilot Implementation</a:t>
              </a:r>
              <a:endParaRPr lang="en-US" sz="1046" dirty="0"/>
            </a:p>
          </p:txBody>
        </p:sp>
        <p:sp>
          <p:nvSpPr>
            <p:cNvPr id="16" name="Text 13"/>
            <p:cNvSpPr/>
            <p:nvPr/>
          </p:nvSpPr>
          <p:spPr>
            <a:xfrm>
              <a:off x="500063" y="3507581"/>
              <a:ext cx="3964781" cy="34290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Deploy initial systems at priority locations, test integration, and refine operational procedures. </a:t>
              </a:r>
              <a:endParaRPr lang="en-US" sz="837" dirty="0"/>
            </a:p>
          </p:txBody>
        </p:sp>
        <p:sp>
          <p:nvSpPr>
            <p:cNvPr id="17" name="Shape 14"/>
            <p:cNvSpPr/>
            <p:nvPr/>
          </p:nvSpPr>
          <p:spPr>
            <a:xfrm>
              <a:off x="228600" y="4064794"/>
              <a:ext cx="142875" cy="142875"/>
            </a:xfrm>
            <a:prstGeom prst="ellipse">
              <a:avLst/>
            </a:prstGeom>
            <a:solidFill>
              <a:srgbClr val="F1C40F"/>
            </a:solidFill>
            <a:ln w="397">
              <a:solidFill>
                <a:srgbClr val="E74C3C"/>
              </a:solidFill>
              <a:prstDash val="solid"/>
            </a:ln>
          </p:spPr>
          <p:txBody>
            <a:bodyPr/>
            <a:lstStyle/>
            <a:p>
              <a:endParaRPr lang="en-US"/>
            </a:p>
          </p:txBody>
        </p:sp>
        <p:sp>
          <p:nvSpPr>
            <p:cNvPr id="18" name="Text 15"/>
            <p:cNvSpPr/>
            <p:nvPr/>
          </p:nvSpPr>
          <p:spPr>
            <a:xfrm>
              <a:off x="500063" y="4064794"/>
              <a:ext cx="3964781" cy="192881"/>
            </a:xfrm>
            <a:prstGeom prst="rect">
              <a:avLst/>
            </a:prstGeom>
            <a:noFill/>
            <a:ln/>
          </p:spPr>
          <p:txBody>
            <a:bodyPr wrap="none" lIns="0" tIns="0" rIns="0" bIns="0" rtlCol="0" anchor="ctr">
              <a:spAutoFit/>
            </a:bodyPr>
            <a:lstStyle/>
            <a:p>
              <a:pPr marL="0" indent="0">
                <a:buNone/>
              </a:pPr>
              <a:r>
                <a:rPr lang="en-US" sz="942" b="1" dirty="0">
                  <a:solidFill>
                    <a:srgbClr val="F1C40F"/>
                  </a:solidFill>
                  <a:latin typeface="Noto Sans" pitchFamily="34" charset="0"/>
                  <a:ea typeface="Noto Sans" pitchFamily="34" charset="-122"/>
                  <a:cs typeface="Noto Sans" pitchFamily="34" charset="-120"/>
                </a:rPr>
                <a:t>Long-term (12-24 months)</a:t>
              </a:r>
              <a:endParaRPr lang="en-US" sz="942" dirty="0"/>
            </a:p>
          </p:txBody>
        </p:sp>
        <p:sp>
          <p:nvSpPr>
            <p:cNvPr id="19" name="Text 16"/>
            <p:cNvSpPr/>
            <p:nvPr/>
          </p:nvSpPr>
          <p:spPr>
            <a:xfrm>
              <a:off x="500063" y="4293394"/>
              <a:ext cx="3964781" cy="214313"/>
            </a:xfrm>
            <a:prstGeom prst="rect">
              <a:avLst/>
            </a:prstGeom>
            <a:noFill/>
            <a:ln/>
          </p:spPr>
          <p:txBody>
            <a:bodyPr wrap="none" lIns="0" tIns="0" rIns="0" bIns="0" rtlCol="0" anchor="ctr">
              <a:spAutoFit/>
            </a:bodyPr>
            <a:lstStyle/>
            <a:p>
              <a:pPr marL="0" indent="0">
                <a:buNone/>
              </a:pPr>
              <a:r>
                <a:rPr lang="en-US" sz="1046" b="1" dirty="0">
                  <a:solidFill>
                    <a:srgbClr val="FFFFFF"/>
                  </a:solidFill>
                  <a:latin typeface="Noto Sans" pitchFamily="34" charset="0"/>
                  <a:ea typeface="Noto Sans" pitchFamily="34" charset="-122"/>
                  <a:cs typeface="Noto Sans" pitchFamily="34" charset="-120"/>
                </a:rPr>
                <a:t>Full-Scale Deployment</a:t>
              </a:r>
              <a:endParaRPr lang="en-US" sz="1046" dirty="0"/>
            </a:p>
          </p:txBody>
        </p:sp>
        <p:sp>
          <p:nvSpPr>
            <p:cNvPr id="20" name="Text 17"/>
            <p:cNvSpPr/>
            <p:nvPr/>
          </p:nvSpPr>
          <p:spPr>
            <a:xfrm>
              <a:off x="500063" y="4543425"/>
              <a:ext cx="3964781" cy="34290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Roll out complete solution across all designated border points and establish ongoing support framework. </a:t>
              </a:r>
              <a:endParaRPr lang="en-US" sz="837" dirty="0"/>
            </a:p>
          </p:txBody>
        </p:sp>
        <p:sp>
          <p:nvSpPr>
            <p:cNvPr id="21" name="Shape 18"/>
            <p:cNvSpPr/>
            <p:nvPr/>
          </p:nvSpPr>
          <p:spPr>
            <a:xfrm>
              <a:off x="4679156" y="957263"/>
              <a:ext cx="4179094" cy="1157288"/>
            </a:xfrm>
            <a:prstGeom prst="rect">
              <a:avLst/>
            </a:prstGeom>
            <a:solidFill>
              <a:srgbClr val="FFFFFF">
                <a:alpha val="10000"/>
              </a:srgbClr>
            </a:solidFill>
            <a:ln/>
          </p:spPr>
          <p:txBody>
            <a:bodyPr/>
            <a:lstStyle/>
            <a:p>
              <a:endParaRPr lang="en-US"/>
            </a:p>
          </p:txBody>
        </p:sp>
        <p:sp>
          <p:nvSpPr>
            <p:cNvPr id="22" name="Shape 19"/>
            <p:cNvSpPr/>
            <p:nvPr/>
          </p:nvSpPr>
          <p:spPr>
            <a:xfrm>
              <a:off x="4822031" y="1100138"/>
              <a:ext cx="285750" cy="285750"/>
            </a:xfrm>
            <a:prstGeom prst="ellipse">
              <a:avLst/>
            </a:prstGeom>
            <a:solidFill>
              <a:srgbClr val="E74C3C"/>
            </a:solidFill>
            <a:ln/>
          </p:spPr>
          <p:txBody>
            <a:bodyPr/>
            <a:lstStyle/>
            <a:p>
              <a:endParaRPr lang="en-US"/>
            </a:p>
          </p:txBody>
        </p:sp>
        <p:pic>
          <p:nvPicPr>
            <p:cNvPr id="23" name="Image 1" descr="preencoded.png"/>
            <p:cNvPicPr>
              <a:picLocks noChangeAspect="1"/>
            </p:cNvPicPr>
            <p:nvPr/>
          </p:nvPicPr>
          <p:blipFill>
            <a:blip r:embed="rId4"/>
            <a:stretch>
              <a:fillRect/>
            </a:stretch>
          </p:blipFill>
          <p:spPr>
            <a:xfrm>
              <a:off x="4893469" y="1185863"/>
              <a:ext cx="142875" cy="114300"/>
            </a:xfrm>
            <a:prstGeom prst="rect">
              <a:avLst/>
            </a:prstGeom>
          </p:spPr>
        </p:pic>
        <p:sp>
          <p:nvSpPr>
            <p:cNvPr id="24" name="Text 20"/>
            <p:cNvSpPr/>
            <p:nvPr/>
          </p:nvSpPr>
          <p:spPr>
            <a:xfrm>
              <a:off x="5214938" y="1135856"/>
              <a:ext cx="1808959"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Stakeholder Engagement</a:t>
              </a:r>
              <a:endParaRPr lang="en-US" sz="1046" dirty="0"/>
            </a:p>
          </p:txBody>
        </p:sp>
        <p:sp>
          <p:nvSpPr>
            <p:cNvPr id="25" name="Text 21"/>
            <p:cNvSpPr/>
            <p:nvPr/>
          </p:nvSpPr>
          <p:spPr>
            <a:xfrm>
              <a:off x="4822031" y="1457325"/>
              <a:ext cx="3893344" cy="51435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Schedule executive briefings with key government agencies to secure buy-in and align strategic priorities. Establish regular coordination meetings with all stakeholders. </a:t>
              </a:r>
              <a:endParaRPr lang="en-US" sz="837" dirty="0"/>
            </a:p>
          </p:txBody>
        </p:sp>
        <p:sp>
          <p:nvSpPr>
            <p:cNvPr id="26" name="Shape 22"/>
            <p:cNvSpPr/>
            <p:nvPr/>
          </p:nvSpPr>
          <p:spPr>
            <a:xfrm>
              <a:off x="4679156" y="2257425"/>
              <a:ext cx="4179094" cy="985838"/>
            </a:xfrm>
            <a:prstGeom prst="rect">
              <a:avLst/>
            </a:prstGeom>
            <a:solidFill>
              <a:srgbClr val="FFFFFF">
                <a:alpha val="10000"/>
              </a:srgbClr>
            </a:solidFill>
            <a:ln/>
          </p:spPr>
          <p:txBody>
            <a:bodyPr/>
            <a:lstStyle/>
            <a:p>
              <a:endParaRPr lang="en-US"/>
            </a:p>
          </p:txBody>
        </p:sp>
        <p:sp>
          <p:nvSpPr>
            <p:cNvPr id="27" name="Shape 23"/>
            <p:cNvSpPr/>
            <p:nvPr/>
          </p:nvSpPr>
          <p:spPr>
            <a:xfrm>
              <a:off x="4822031" y="2400300"/>
              <a:ext cx="285750" cy="285750"/>
            </a:xfrm>
            <a:prstGeom prst="ellipse">
              <a:avLst/>
            </a:prstGeom>
            <a:solidFill>
              <a:srgbClr val="E74C3C"/>
            </a:solidFill>
            <a:ln/>
          </p:spPr>
          <p:txBody>
            <a:bodyPr/>
            <a:lstStyle/>
            <a:p>
              <a:endParaRPr lang="en-US"/>
            </a:p>
          </p:txBody>
        </p:sp>
        <p:pic>
          <p:nvPicPr>
            <p:cNvPr id="28" name="Image 2" descr="preencoded.png"/>
            <p:cNvPicPr>
              <a:picLocks noChangeAspect="1"/>
            </p:cNvPicPr>
            <p:nvPr/>
          </p:nvPicPr>
          <p:blipFill>
            <a:blip r:embed="rId5"/>
            <a:stretch>
              <a:fillRect/>
            </a:stretch>
          </p:blipFill>
          <p:spPr>
            <a:xfrm>
              <a:off x="4922044" y="2486025"/>
              <a:ext cx="85725" cy="114300"/>
            </a:xfrm>
            <a:prstGeom prst="rect">
              <a:avLst/>
            </a:prstGeom>
          </p:spPr>
        </p:pic>
        <p:sp>
          <p:nvSpPr>
            <p:cNvPr id="29" name="Text 24"/>
            <p:cNvSpPr/>
            <p:nvPr/>
          </p:nvSpPr>
          <p:spPr>
            <a:xfrm>
              <a:off x="5214938" y="2436019"/>
              <a:ext cx="1670940"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Agreement Finalization</a:t>
              </a:r>
              <a:endParaRPr lang="en-US" sz="1046" dirty="0"/>
            </a:p>
          </p:txBody>
        </p:sp>
        <p:sp>
          <p:nvSpPr>
            <p:cNvPr id="30" name="Text 25"/>
            <p:cNvSpPr/>
            <p:nvPr/>
          </p:nvSpPr>
          <p:spPr>
            <a:xfrm>
              <a:off x="4822031" y="2757488"/>
              <a:ext cx="3893344" cy="34290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Complete and sign formal agreements including technical specifications, financial terms, implementation timeline, and performance metrics. </a:t>
              </a:r>
              <a:endParaRPr lang="en-US" sz="837" dirty="0"/>
            </a:p>
          </p:txBody>
        </p:sp>
        <p:sp>
          <p:nvSpPr>
            <p:cNvPr id="31" name="Shape 26"/>
            <p:cNvSpPr/>
            <p:nvPr/>
          </p:nvSpPr>
          <p:spPr>
            <a:xfrm>
              <a:off x="4679156" y="3386138"/>
              <a:ext cx="4179094" cy="1157288"/>
            </a:xfrm>
            <a:prstGeom prst="rect">
              <a:avLst/>
            </a:prstGeom>
            <a:solidFill>
              <a:srgbClr val="FFFFFF">
                <a:alpha val="10000"/>
              </a:srgbClr>
            </a:solidFill>
            <a:ln/>
          </p:spPr>
          <p:txBody>
            <a:bodyPr/>
            <a:lstStyle/>
            <a:p>
              <a:endParaRPr lang="en-US"/>
            </a:p>
          </p:txBody>
        </p:sp>
        <p:sp>
          <p:nvSpPr>
            <p:cNvPr id="32" name="Shape 27"/>
            <p:cNvSpPr/>
            <p:nvPr/>
          </p:nvSpPr>
          <p:spPr>
            <a:xfrm>
              <a:off x="4822031" y="3529013"/>
              <a:ext cx="285750" cy="285750"/>
            </a:xfrm>
            <a:prstGeom prst="ellipse">
              <a:avLst/>
            </a:prstGeom>
            <a:solidFill>
              <a:srgbClr val="E74C3C"/>
            </a:solidFill>
            <a:ln/>
          </p:spPr>
          <p:txBody>
            <a:bodyPr/>
            <a:lstStyle/>
            <a:p>
              <a:endParaRPr lang="en-US"/>
            </a:p>
          </p:txBody>
        </p:sp>
        <p:pic>
          <p:nvPicPr>
            <p:cNvPr id="33" name="Image 3" descr="preencoded.png"/>
            <p:cNvPicPr>
              <a:picLocks noChangeAspect="1"/>
            </p:cNvPicPr>
            <p:nvPr/>
          </p:nvPicPr>
          <p:blipFill>
            <a:blip r:embed="rId6"/>
            <a:stretch>
              <a:fillRect/>
            </a:stretch>
          </p:blipFill>
          <p:spPr>
            <a:xfrm>
              <a:off x="4893469" y="3614738"/>
              <a:ext cx="142875" cy="114300"/>
            </a:xfrm>
            <a:prstGeom prst="rect">
              <a:avLst/>
            </a:prstGeom>
          </p:spPr>
        </p:pic>
        <p:sp>
          <p:nvSpPr>
            <p:cNvPr id="34" name="Text 28"/>
            <p:cNvSpPr/>
            <p:nvPr/>
          </p:nvSpPr>
          <p:spPr>
            <a:xfrm>
              <a:off x="5214938" y="3564731"/>
              <a:ext cx="1707942"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Project Team Formation</a:t>
              </a:r>
              <a:endParaRPr lang="en-US" sz="1046" dirty="0"/>
            </a:p>
          </p:txBody>
        </p:sp>
        <p:sp>
          <p:nvSpPr>
            <p:cNvPr id="35" name="Text 29"/>
            <p:cNvSpPr/>
            <p:nvPr/>
          </p:nvSpPr>
          <p:spPr>
            <a:xfrm>
              <a:off x="4822031" y="3886200"/>
              <a:ext cx="3893344" cy="51435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Establish joint implementation team with representatives from government agencies and technical partners. Define roles, responsibilities, and reporting structures. </a:t>
              </a:r>
              <a:endParaRPr lang="en-US" sz="837" dirty="0"/>
            </a:p>
          </p:txBody>
        </p:sp>
        <p:sp>
          <p:nvSpPr>
            <p:cNvPr id="36" name="Shape 30"/>
            <p:cNvSpPr/>
            <p:nvPr/>
          </p:nvSpPr>
          <p:spPr>
            <a:xfrm>
              <a:off x="4679156" y="4686300"/>
              <a:ext cx="4179094" cy="1157288"/>
            </a:xfrm>
            <a:prstGeom prst="rect">
              <a:avLst/>
            </a:prstGeom>
            <a:solidFill>
              <a:srgbClr val="FFFFFF">
                <a:alpha val="10000"/>
              </a:srgbClr>
            </a:solidFill>
            <a:ln/>
          </p:spPr>
          <p:txBody>
            <a:bodyPr/>
            <a:lstStyle/>
            <a:p>
              <a:endParaRPr lang="en-US"/>
            </a:p>
          </p:txBody>
        </p:sp>
        <p:sp>
          <p:nvSpPr>
            <p:cNvPr id="37" name="Shape 31"/>
            <p:cNvSpPr/>
            <p:nvPr/>
          </p:nvSpPr>
          <p:spPr>
            <a:xfrm>
              <a:off x="4822031" y="4829175"/>
              <a:ext cx="285750" cy="285750"/>
            </a:xfrm>
            <a:prstGeom prst="ellipse">
              <a:avLst/>
            </a:prstGeom>
            <a:solidFill>
              <a:srgbClr val="E74C3C"/>
            </a:solidFill>
            <a:ln/>
          </p:spPr>
          <p:txBody>
            <a:bodyPr/>
            <a:lstStyle/>
            <a:p>
              <a:endParaRPr lang="en-US"/>
            </a:p>
          </p:txBody>
        </p:sp>
        <p:pic>
          <p:nvPicPr>
            <p:cNvPr id="38" name="Image 4" descr="preencoded.png"/>
            <p:cNvPicPr>
              <a:picLocks noChangeAspect="1"/>
            </p:cNvPicPr>
            <p:nvPr/>
          </p:nvPicPr>
          <p:blipFill>
            <a:blip r:embed="rId7"/>
            <a:stretch>
              <a:fillRect/>
            </a:stretch>
          </p:blipFill>
          <p:spPr>
            <a:xfrm>
              <a:off x="4907756" y="4914900"/>
              <a:ext cx="114300" cy="114300"/>
            </a:xfrm>
            <a:prstGeom prst="rect">
              <a:avLst/>
            </a:prstGeom>
          </p:spPr>
        </p:pic>
        <p:sp>
          <p:nvSpPr>
            <p:cNvPr id="39" name="Text 32"/>
            <p:cNvSpPr/>
            <p:nvPr/>
          </p:nvSpPr>
          <p:spPr>
            <a:xfrm>
              <a:off x="5214938" y="4864894"/>
              <a:ext cx="1313306" cy="214313"/>
            </a:xfrm>
            <a:prstGeom prst="rect">
              <a:avLst/>
            </a:prstGeom>
            <a:noFill/>
            <a:ln/>
          </p:spPr>
          <p:txBody>
            <a:bodyPr wrap="none" lIns="0" tIns="0" rIns="0" bIns="0" rtlCol="0" anchor="ctr">
              <a:spAutoFit/>
            </a:bodyPr>
            <a:lstStyle/>
            <a:p>
              <a:pPr marL="0" indent="0">
                <a:buNone/>
              </a:pPr>
              <a:r>
                <a:rPr lang="en-US" sz="1046" b="1" dirty="0">
                  <a:solidFill>
                    <a:srgbClr val="F1C40F"/>
                  </a:solidFill>
                  <a:latin typeface="Noto Sans" pitchFamily="34" charset="0"/>
                  <a:ea typeface="Noto Sans" pitchFamily="34" charset="-122"/>
                  <a:cs typeface="Noto Sans" pitchFamily="34" charset="-120"/>
                </a:rPr>
                <a:t>Initial Assessment</a:t>
              </a:r>
              <a:endParaRPr lang="en-US" sz="1046" dirty="0"/>
            </a:p>
          </p:txBody>
        </p:sp>
        <p:sp>
          <p:nvSpPr>
            <p:cNvPr id="40" name="Text 33"/>
            <p:cNvSpPr/>
            <p:nvPr/>
          </p:nvSpPr>
          <p:spPr>
            <a:xfrm>
              <a:off x="4822031" y="5186363"/>
              <a:ext cx="3893344" cy="514350"/>
            </a:xfrm>
            <a:prstGeom prst="rect">
              <a:avLst/>
            </a:prstGeom>
            <a:noFill/>
            <a:ln/>
          </p:spPr>
          <p:txBody>
            <a:bodyPr wrap="square" lIns="0" tIns="0" rIns="0" bIns="0" rtlCol="0" anchor="ctr">
              <a:spAutoFit/>
            </a:bodyPr>
            <a:lstStyle/>
            <a:p>
              <a:pPr marL="0" indent="0">
                <a:buNone/>
              </a:pPr>
              <a:r>
                <a:rPr lang="en-US" sz="837" dirty="0">
                  <a:solidFill>
                    <a:srgbClr val="FFFFFF"/>
                  </a:solidFill>
                  <a:latin typeface="Noto Sans" pitchFamily="34" charset="0"/>
                  <a:ea typeface="Noto Sans" pitchFamily="34" charset="-122"/>
                  <a:cs typeface="Noto Sans" pitchFamily="34" charset="-120"/>
                </a:rPr>
                <a:t> Conduct comprehensive assessment of priority border sites to establish baseline conditions and identify specific infrastructure and technology requirements. </a:t>
              </a:r>
              <a:endParaRPr lang="en-US" sz="837" dirty="0"/>
            </a:p>
          </p:txBody>
        </p:sp>
        <p:sp>
          <p:nvSpPr>
            <p:cNvPr id="41" name="Text 34"/>
            <p:cNvSpPr/>
            <p:nvPr/>
          </p:nvSpPr>
          <p:spPr>
            <a:xfrm>
              <a:off x="6850884" y="5979319"/>
              <a:ext cx="2007366" cy="150019"/>
            </a:xfrm>
            <a:prstGeom prst="rect">
              <a:avLst/>
            </a:prstGeom>
            <a:noFill/>
            <a:ln/>
          </p:spPr>
          <p:txBody>
            <a:bodyPr wrap="none" lIns="0" tIns="0" rIns="0" bIns="0" rtlCol="0" anchor="ctr">
              <a:spAutoFit/>
            </a:bodyPr>
            <a:lstStyle/>
            <a:p>
              <a:pPr marL="0" indent="0">
                <a:buNone/>
              </a:pPr>
              <a:r>
                <a:rPr lang="en-US" sz="732" dirty="0">
                  <a:solidFill>
                    <a:srgbClr val="FFFFFF">
                      <a:alpha val="70000"/>
                    </a:srgbClr>
                  </a:solidFill>
                  <a:latin typeface="Noto Sans" pitchFamily="34" charset="0"/>
                  <a:ea typeface="Noto Sans" pitchFamily="34" charset="-122"/>
                  <a:cs typeface="Noto Sans" pitchFamily="34" charset="-120"/>
                </a:rPr>
                <a:t> BORDER CONTROL | Confidential | © 2025 </a:t>
              </a:r>
              <a:endParaRPr lang="en-US" sz="732" dirty="0"/>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1503</Words>
  <Application>Microsoft Office PowerPoint</Application>
  <PresentationFormat>On-screen Show (16:9)</PresentationFormat>
  <Paragraphs>242</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Noto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Haytham El Mardi</cp:lastModifiedBy>
  <cp:revision>3</cp:revision>
  <dcterms:created xsi:type="dcterms:W3CDTF">2025-10-06T12:54:54Z</dcterms:created>
  <dcterms:modified xsi:type="dcterms:W3CDTF">2025-10-06T16:42:24Z</dcterms:modified>
</cp:coreProperties>
</file>