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52"/>
  </p:notesMasterIdLst>
  <p:sldIdLst>
    <p:sldId id="533" r:id="rId2"/>
    <p:sldId id="563" r:id="rId3"/>
    <p:sldId id="595" r:id="rId4"/>
    <p:sldId id="564" r:id="rId5"/>
    <p:sldId id="568" r:id="rId6"/>
    <p:sldId id="596" r:id="rId7"/>
    <p:sldId id="565" r:id="rId8"/>
    <p:sldId id="566" r:id="rId9"/>
    <p:sldId id="569" r:id="rId10"/>
    <p:sldId id="594" r:id="rId11"/>
    <p:sldId id="591" r:id="rId12"/>
    <p:sldId id="535" r:id="rId13"/>
    <p:sldId id="592" r:id="rId14"/>
    <p:sldId id="593" r:id="rId15"/>
    <p:sldId id="517" r:id="rId16"/>
    <p:sldId id="557" r:id="rId17"/>
    <p:sldId id="519" r:id="rId18"/>
    <p:sldId id="521" r:id="rId19"/>
    <p:sldId id="589" r:id="rId20"/>
    <p:sldId id="582" r:id="rId21"/>
    <p:sldId id="583" r:id="rId22"/>
    <p:sldId id="522" r:id="rId23"/>
    <p:sldId id="571" r:id="rId24"/>
    <p:sldId id="572" r:id="rId25"/>
    <p:sldId id="573" r:id="rId26"/>
    <p:sldId id="574" r:id="rId27"/>
    <p:sldId id="575" r:id="rId28"/>
    <p:sldId id="576" r:id="rId29"/>
    <p:sldId id="577" r:id="rId30"/>
    <p:sldId id="578" r:id="rId31"/>
    <p:sldId id="579" r:id="rId32"/>
    <p:sldId id="580" r:id="rId33"/>
    <p:sldId id="581" r:id="rId34"/>
    <p:sldId id="523" r:id="rId35"/>
    <p:sldId id="537" r:id="rId36"/>
    <p:sldId id="584" r:id="rId37"/>
    <p:sldId id="585" r:id="rId38"/>
    <p:sldId id="524" r:id="rId39"/>
    <p:sldId id="586" r:id="rId40"/>
    <p:sldId id="587" r:id="rId41"/>
    <p:sldId id="588" r:id="rId42"/>
    <p:sldId id="538" r:id="rId43"/>
    <p:sldId id="539" r:id="rId44"/>
    <p:sldId id="540" r:id="rId45"/>
    <p:sldId id="525" r:id="rId46"/>
    <p:sldId id="558" r:id="rId47"/>
    <p:sldId id="559" r:id="rId48"/>
    <p:sldId id="560" r:id="rId49"/>
    <p:sldId id="561" r:id="rId50"/>
    <p:sldId id="56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2695"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54D04-341B-4D60-A649-DEFDC65C2F76}" type="datetimeFigureOut">
              <a:rPr lang="en-US" smtClean="0"/>
              <a:t>10-Sep-25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69A16-80A9-4AE2-BBC5-A24FC0D761DE}" type="slidenum">
              <a:rPr lang="en-US" smtClean="0"/>
              <a:t>‹#›</a:t>
            </a:fld>
            <a:endParaRPr lang="en-US"/>
          </a:p>
        </p:txBody>
      </p:sp>
    </p:spTree>
    <p:extLst>
      <p:ext uri="{BB962C8B-B14F-4D97-AF65-F5344CB8AC3E}">
        <p14:creationId xmlns:p14="http://schemas.microsoft.com/office/powerpoint/2010/main" val="48140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BFD11D6-51FD-44C8-9C02-F32D8C726F4D}"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AIS is the global leader in border management solutions that combine risk assessment of passenger data and sophisticated tools for processing passengers at the border and for managing the nations border operation.</a:t>
            </a:r>
          </a:p>
          <a:p>
            <a:endParaRPr lang="en-US" dirty="0"/>
          </a:p>
          <a:p>
            <a:r>
              <a:rPr lang="en-US" dirty="0"/>
              <a:t>Our history goes back to the 1990s with the work we did with the Australian government to improve border security and facilitation in advance of the Sydney Olympics. </a:t>
            </a:r>
          </a:p>
          <a:p>
            <a:endParaRPr lang="en-US" dirty="0"/>
          </a:p>
          <a:p>
            <a:r>
              <a:rPr lang="en-US" dirty="0"/>
              <a:t>Following 9/11 we led the industry with the earliest solutions that allowed governments to perform risk assessment of traveler data, beginning in 2002 with the Canadian Border Security Agency where we provided ManifestData and BookingData and subsequently with many other governments that called upon our expertise to implement similar programs.</a:t>
            </a:r>
          </a:p>
          <a:p>
            <a:endParaRPr lang="en-US" dirty="0"/>
          </a:p>
          <a:p>
            <a:r>
              <a:rPr lang="en-US" dirty="0"/>
              <a:t>As the sophistication of our customers developed, so did the sophistication of our BORDER CONTROL  portfolio; with the deployment of large scale biometric identity management systems that married risk assessment with a biometric verification, not only ensuring the risk level of each passenger but also ensuring that they are who they claim to be.</a:t>
            </a:r>
          </a:p>
          <a:p>
            <a:endParaRPr lang="en-US" dirty="0"/>
          </a:p>
          <a:p>
            <a:r>
              <a:rPr lang="en-US" dirty="0"/>
              <a:t>Along the way we have helped the industry define more standard ways to risk assess traveler data and at the same time we have extended the set of tools we can provide to governments to be the most powerful available from a single supplier.</a:t>
            </a:r>
          </a:p>
        </p:txBody>
      </p:sp>
      <p:sp>
        <p:nvSpPr>
          <p:cNvPr id="4" name="Slide Number Placeholder 3"/>
          <p:cNvSpPr>
            <a:spLocks noGrp="1"/>
          </p:cNvSpPr>
          <p:nvPr>
            <p:ph type="sldNum" sz="quarter" idx="10"/>
          </p:nvPr>
        </p:nvSpPr>
        <p:spPr/>
        <p:txBody>
          <a:bodyPr/>
          <a:lstStyle/>
          <a:p>
            <a:fld id="{053EF2F2-D69A-40E1-AF1C-C68D73F4B326}"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Designed to enhance every aspect of border operations, BORDER CONTROL  has four core capabilities: </a:t>
            </a:r>
            <a:r>
              <a:rPr lang="en-US" b="1" dirty="0"/>
              <a:t>Information, Intelligence, Interaction </a:t>
            </a:r>
            <a:r>
              <a:rPr lang="en-US" dirty="0"/>
              <a:t>and </a:t>
            </a:r>
            <a:r>
              <a:rPr lang="en-US" b="1" dirty="0"/>
              <a:t>Insight</a:t>
            </a:r>
            <a:r>
              <a:rPr lang="en-US" dirty="0"/>
              <a:t>. </a:t>
            </a:r>
          </a:p>
          <a:p>
            <a:endParaRPr lang="en-US" dirty="0"/>
          </a:p>
          <a:p>
            <a:pPr marL="227013" indent="-227013">
              <a:buFont typeface="Arial" pitchFamily="34" charset="0"/>
              <a:buChar char="•"/>
            </a:pPr>
            <a:r>
              <a:rPr lang="en-US" b="1" dirty="0"/>
              <a:t>BORDER CONTROL  Information </a:t>
            </a:r>
            <a:r>
              <a:rPr lang="en-US" dirty="0"/>
              <a:t>ensures that government agencies always have the right information at the right time at in the right place to make effective decisions. BORDER CONTROL  Information acquires, collates and transforms vast amounts of disparate traveler data from airline and other travel industry systems with other existing operational data sources, such as passport and visa databases, into a comprehensive set of information that allows border control agencies to identify risks and speed up the processing of legitimate travelers and goods.</a:t>
            </a:r>
          </a:p>
          <a:p>
            <a:pPr marL="227013" indent="-227013">
              <a:buFont typeface="Arial" pitchFamily="34" charset="0"/>
              <a:buChar char="•"/>
            </a:pPr>
            <a:endParaRPr lang="en-US" dirty="0"/>
          </a:p>
          <a:p>
            <a:pPr marL="227013" indent="-227013">
              <a:buFont typeface="Arial" pitchFamily="34" charset="0"/>
              <a:buChar char="•"/>
            </a:pPr>
            <a:r>
              <a:rPr lang="en-US" b="1" dirty="0"/>
              <a:t>BORDER CONTROL  Intelligence </a:t>
            </a:r>
            <a:r>
              <a:rPr lang="en-US" dirty="0"/>
              <a:t>allows border management agencies to turn this comprehensive information into actionable intelligence. By assuring traveler identities, performing sophisticated risk assessment and analyzing watch lists, BORDER CONTROL  Intelligence supports fast and accurate identification of high-risk travelers, allowing for informed decision making to secure the border and protect legitimate travel, tourism and trade.</a:t>
            </a:r>
          </a:p>
          <a:p>
            <a:pPr marL="227013" indent="-227013">
              <a:buFont typeface="Arial" pitchFamily="34" charset="0"/>
              <a:buChar char="•"/>
            </a:pPr>
            <a:endParaRPr lang="en-US" dirty="0"/>
          </a:p>
          <a:p>
            <a:pPr marL="227013" indent="-227013">
              <a:buFont typeface="Arial" pitchFamily="34" charset="0"/>
              <a:buChar char="•"/>
            </a:pPr>
            <a:r>
              <a:rPr lang="en-US" b="1" dirty="0"/>
              <a:t>BORDER CONTROL  Interaction</a:t>
            </a:r>
            <a:r>
              <a:rPr lang="en-US" dirty="0"/>
              <a:t> provides secure and rapid facilitation of travelers at border crossings using our advanced solution for the manual primary line, BORDER CONTROL  EntryExit. BORDER CONTROL  Interaction goes further by extending the border to the point of departure and beyond through pre-travel authorization and e-Visas (BORDER CONTROL  TravelAuthorization), while our BORDER CONTROL  BorderAutomation gates and kiosks provide expedited self-service border crossing for low-risk travelers.</a:t>
            </a:r>
          </a:p>
          <a:p>
            <a:pPr marL="227013" indent="-227013">
              <a:buFont typeface="Arial" pitchFamily="34" charset="0"/>
              <a:buChar char="•"/>
            </a:pPr>
            <a:endParaRPr lang="en-US" dirty="0"/>
          </a:p>
          <a:p>
            <a:pPr marL="227013" indent="-227013">
              <a:buFont typeface="Arial" pitchFamily="34" charset="0"/>
              <a:buChar char="•"/>
            </a:pPr>
            <a:r>
              <a:rPr lang="en-US" dirty="0"/>
              <a:t>Border management agencies need to make timely well-informed decisions, ensure systems are available and resources deployed where and when they are needed. This is where the final piece, </a:t>
            </a:r>
            <a:r>
              <a:rPr lang="en-US" b="1" dirty="0"/>
              <a:t>BORDER CONTROL  Insight</a:t>
            </a:r>
            <a:r>
              <a:rPr lang="en-US" dirty="0"/>
              <a:t>, comes into play - providing comprehensive insight into the performance of the entire border across the country and the tools to manage the border operation. BORDER CONTROL  Insight powers collaborative decision-making and the targeting of resources based upon risk and demand.</a:t>
            </a:r>
          </a:p>
        </p:txBody>
      </p:sp>
      <p:sp>
        <p:nvSpPr>
          <p:cNvPr id="4" name="Slide Number Placeholder 3"/>
          <p:cNvSpPr>
            <a:spLocks noGrp="1"/>
          </p:cNvSpPr>
          <p:nvPr>
            <p:ph type="sldNum" sz="quarter" idx="10"/>
          </p:nvPr>
        </p:nvSpPr>
        <p:spPr/>
        <p:txBody>
          <a:bodyPr/>
          <a:lstStyle/>
          <a:p>
            <a:fld id="{9BFD11D6-51FD-44C8-9C02-F32D8C726F4D}" type="slidenum">
              <a:rPr lang="en-GB" smtClean="0"/>
              <a:pPr/>
              <a:t>17</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noProof="0" dirty="0"/>
              <a:t>BORDER CONTROL  Information ensures government agencies always have the right information in the right place at the tight time. Two products are included.</a:t>
            </a:r>
          </a:p>
          <a:p>
            <a:endParaRPr lang="en-US" noProof="0" dirty="0"/>
          </a:p>
          <a:p>
            <a:r>
              <a:rPr lang="en-US" b="1" noProof="0" dirty="0"/>
              <a:t>BORDER CONTROL  TravelerData</a:t>
            </a:r>
            <a:r>
              <a:rPr lang="en-US" noProof="0" dirty="0"/>
              <a:t> provides various forms of traveler data, including:</a:t>
            </a:r>
          </a:p>
          <a:p>
            <a:pPr marL="227013" indent="-227013">
              <a:buFont typeface="Arial" pitchFamily="34" charset="0"/>
              <a:buChar char="•"/>
            </a:pPr>
            <a:r>
              <a:rPr lang="en-US" b="1" noProof="0" dirty="0"/>
              <a:t>BookingData</a:t>
            </a:r>
            <a:r>
              <a:rPr lang="en-US" noProof="0" dirty="0"/>
              <a:t> – this is essentially the data captured by airlines and other carriers when a traveler makes a reservation and later checks</a:t>
            </a:r>
            <a:r>
              <a:rPr lang="en-US" baseline="0" noProof="0" dirty="0"/>
              <a:t> </a:t>
            </a:r>
            <a:r>
              <a:rPr lang="en-US" noProof="0" dirty="0"/>
              <a:t>in. In travel industry jargon this is known as PNR (Passenger Name Record) and DCS (Depart Control System) data. It is a very rich source of data useful for risk assessment. BookingData can be provided at various times after a reservation is made up to the point of departure.</a:t>
            </a:r>
          </a:p>
          <a:p>
            <a:pPr marL="227013" indent="-227013">
              <a:buFont typeface="Arial" pitchFamily="34" charset="0"/>
              <a:buChar char="•"/>
            </a:pPr>
            <a:r>
              <a:rPr lang="en-US" b="1" noProof="0" dirty="0"/>
              <a:t>ManifestData</a:t>
            </a:r>
            <a:r>
              <a:rPr lang="en-US" noProof="0" dirty="0"/>
              <a:t> is essentially the complete manifest of all passengers and crew including flight details and travel document data. In industry jargon it is known as Advanced Passenger Information or API data. It is normally provided after flight departure.</a:t>
            </a:r>
          </a:p>
          <a:p>
            <a:pPr marL="227013" indent="-227013">
              <a:buFont typeface="Arial" pitchFamily="34" charset="0"/>
              <a:buChar char="•"/>
            </a:pPr>
            <a:r>
              <a:rPr lang="en-US" b="1" noProof="0" dirty="0"/>
              <a:t>InteractiveData </a:t>
            </a:r>
            <a:r>
              <a:rPr lang="en-US" noProof="0" dirty="0"/>
              <a:t>provides similar data as ManifestData but it is sent one passenger at a time as passengers check</a:t>
            </a:r>
            <a:r>
              <a:rPr lang="en-US" baseline="0" noProof="0" dirty="0"/>
              <a:t> </a:t>
            </a:r>
            <a:r>
              <a:rPr lang="en-US" noProof="0" dirty="0"/>
              <a:t>in. Governments can respond in real time authorizing or denying boarding of the traveler based on risk assessment. From the government’s perspective this is a very powerful capability, since it effectively exports the border by allowing governments to prevent inadmissible persons from ever arriving at the border. InteractiveData is known in the industry by several names: Advance Passenger Processing (APP), API</a:t>
            </a:r>
            <a:r>
              <a:rPr lang="en-US" baseline="0" noProof="0" dirty="0"/>
              <a:t> Quick Query</a:t>
            </a:r>
            <a:r>
              <a:rPr lang="en-US" noProof="0" dirty="0"/>
              <a:t> (AQQ), and interactive </a:t>
            </a:r>
            <a:r>
              <a:rPr lang="en-US" baseline="0" noProof="0" dirty="0"/>
              <a:t> Advance Passenger Information (</a:t>
            </a:r>
            <a:r>
              <a:rPr lang="en-US" noProof="0" dirty="0" err="1"/>
              <a:t>iAPI</a:t>
            </a:r>
            <a:r>
              <a:rPr lang="en-US" noProof="0" dirty="0"/>
              <a:t>).</a:t>
            </a:r>
          </a:p>
          <a:p>
            <a:pPr>
              <a:buFont typeface="Arial" pitchFamily="34" charset="0"/>
              <a:buChar char="•"/>
            </a:pPr>
            <a:endParaRPr lang="en-US" noProof="0" dirty="0"/>
          </a:p>
          <a:p>
            <a:r>
              <a:rPr lang="en-US" noProof="0" dirty="0"/>
              <a:t>All data is validated, standardized, filtered according to business rules, correlated and stored in a database for later viewing and use in the risk assessment process.</a:t>
            </a:r>
          </a:p>
          <a:p>
            <a:pPr>
              <a:buFont typeface="Arial" pitchFamily="34" charset="0"/>
              <a:buChar char="•"/>
            </a:pPr>
            <a:endParaRPr lang="en-US" b="1" noProof="0" dirty="0"/>
          </a:p>
          <a:p>
            <a:r>
              <a:rPr lang="en-US" b="1" noProof="0" dirty="0"/>
              <a:t>BORDER CONTROL  GovernmentLink </a:t>
            </a:r>
            <a:r>
              <a:rPr lang="en-US" noProof="0" dirty="0"/>
              <a:t>adds value to BORDER CONTROL  TravelerData by supporting integration with existing government systems and databases such as watch lists, passports and visa databases. Almost all BORDER CONTROL  implementations involve extensive integration, some with as many as 20 external systems. BORDER CONTROL  GovernmentLink supports both access to BORDER CONTROL  data by external systems and access to external systems from BORDER CONTROL , all via a secure and standardized integration layer. </a:t>
            </a:r>
          </a:p>
        </p:txBody>
      </p:sp>
      <p:sp>
        <p:nvSpPr>
          <p:cNvPr id="4" name="Slide Number Placeholder 3"/>
          <p:cNvSpPr>
            <a:spLocks noGrp="1"/>
          </p:cNvSpPr>
          <p:nvPr>
            <p:ph type="sldNum" sz="quarter" idx="10"/>
          </p:nvPr>
        </p:nvSpPr>
        <p:spPr/>
        <p:txBody>
          <a:bodyPr/>
          <a:lstStyle/>
          <a:p>
            <a:fld id="{9BFD11D6-51FD-44C8-9C02-F32D8C726F4D}" type="slidenum">
              <a:rPr lang="en-GB" smtClean="0"/>
              <a:pPr/>
              <a:t>18</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8485" y="4350715"/>
            <a:ext cx="5486400" cy="4114800"/>
          </a:xfrm>
        </p:spPr>
        <p:txBody>
          <a:bodyPr>
            <a:normAutofit fontScale="92500" lnSpcReduction="10000"/>
          </a:bodyPr>
          <a:lstStyle/>
          <a:p>
            <a:r>
              <a:rPr lang="en-US" b="1" noProof="0" dirty="0"/>
              <a:t>BORDER CONTROL  Intelligence </a:t>
            </a:r>
            <a:r>
              <a:rPr lang="en-US" noProof="0" dirty="0"/>
              <a:t>transforms data into actionable intelligence; powering risk assessment, targeting and identity assurance for fast, accurate decisions to secure the border. It includes two products.</a:t>
            </a:r>
          </a:p>
          <a:p>
            <a:endParaRPr lang="en-US" noProof="0" dirty="0"/>
          </a:p>
          <a:p>
            <a:pPr marL="227013" indent="-227013">
              <a:buFont typeface="Arial" pitchFamily="34" charset="0"/>
              <a:buChar char="•"/>
            </a:pPr>
            <a:r>
              <a:rPr lang="en-US" b="1" noProof="0" dirty="0"/>
              <a:t>BORDER CONTROL  RiskManagement </a:t>
            </a:r>
            <a:r>
              <a:rPr lang="en-US" noProof="0" dirty="0"/>
              <a:t>provides the tools to do sophisticated risk assessment of traveler data including:</a:t>
            </a:r>
          </a:p>
          <a:p>
            <a:pPr lvl="1" indent="-227013">
              <a:buFont typeface="Arial" pitchFamily="34" charset="0"/>
              <a:buChar char="•"/>
            </a:pPr>
            <a:r>
              <a:rPr lang="en-US" noProof="0" dirty="0"/>
              <a:t>Matching against internal and external watch</a:t>
            </a:r>
            <a:r>
              <a:rPr lang="en-US" baseline="0" noProof="0" dirty="0"/>
              <a:t> </a:t>
            </a:r>
            <a:r>
              <a:rPr lang="en-US" noProof="0" dirty="0"/>
              <a:t>lists to identify known persons of interest</a:t>
            </a:r>
          </a:p>
          <a:p>
            <a:pPr lvl="1" indent="-227013">
              <a:buFont typeface="Arial" pitchFamily="34" charset="0"/>
              <a:buChar char="•"/>
            </a:pPr>
            <a:r>
              <a:rPr lang="en-US" noProof="0" dirty="0"/>
              <a:t>Matching of traveler data against configurable risk profiles to identify potentially high-risk individuals</a:t>
            </a:r>
          </a:p>
          <a:p>
            <a:pPr lvl="1" indent="-227013">
              <a:buFont typeface="Arial" pitchFamily="34" charset="0"/>
              <a:buChar char="•"/>
            </a:pPr>
            <a:r>
              <a:rPr lang="en-US" noProof="0" dirty="0"/>
              <a:t>Social network analysis to identify potential networks of individuals involved in illegal activities. For example multiple persons whose reservations were made by the same travel agent but who are traveling on different flights, one of whom used a credit card previously associated with a terrorist organization.</a:t>
            </a:r>
          </a:p>
          <a:p>
            <a:pPr marL="227013"/>
            <a:r>
              <a:rPr lang="en-US" noProof="0" dirty="0"/>
              <a:t>BORDER CONTROL  RiskManagement includes the ability to manage and action alerts that are generated from the risk assessment process.</a:t>
            </a:r>
          </a:p>
          <a:p>
            <a:pPr marL="227013" indent="-227013">
              <a:buFont typeface="Arial" pitchFamily="34" charset="0"/>
              <a:buChar char="•"/>
            </a:pPr>
            <a:endParaRPr lang="en-US" noProof="0" dirty="0"/>
          </a:p>
          <a:p>
            <a:pPr marL="227013" indent="-227013">
              <a:buFont typeface="Arial" pitchFamily="34" charset="0"/>
              <a:buChar char="•"/>
            </a:pPr>
            <a:r>
              <a:rPr lang="en-US" b="1" noProof="0" dirty="0"/>
              <a:t>BORDER CONTROL  IdentityAssurance </a:t>
            </a:r>
            <a:r>
              <a:rPr lang="en-US" noProof="0" dirty="0"/>
              <a:t>ensures that travelers are who they say they are by checking their biographic and live biometric data against their travel document and the BORDER CONTROL  person-centric identity database. All biographic and biometric data is associated to the person to which it belongs, so that the system can detect identity fraud – for example, someone claiming an identity which does not match their live biometric data.</a:t>
            </a:r>
          </a:p>
          <a:p>
            <a:pPr marL="227013" indent="-227013">
              <a:buFont typeface="Arial" pitchFamily="34" charset="0"/>
              <a:buChar char="•"/>
            </a:pPr>
            <a:endParaRPr lang="en-US" noProof="0" dirty="0"/>
          </a:p>
          <a:p>
            <a:pPr marL="227013" indent="-227013"/>
            <a:r>
              <a:rPr lang="en-US" noProof="0" dirty="0"/>
              <a:t>The two work together by ensuring both the identity and the risk level of each traveler.</a:t>
            </a:r>
          </a:p>
        </p:txBody>
      </p:sp>
      <p:sp>
        <p:nvSpPr>
          <p:cNvPr id="4" name="Slide Number Placeholder 3"/>
          <p:cNvSpPr>
            <a:spLocks noGrp="1"/>
          </p:cNvSpPr>
          <p:nvPr>
            <p:ph type="sldNum" sz="quarter" idx="10"/>
          </p:nvPr>
        </p:nvSpPr>
        <p:spPr/>
        <p:txBody>
          <a:bodyPr/>
          <a:lstStyle/>
          <a:p>
            <a:fld id="{9BFD11D6-51FD-44C8-9C02-F32D8C726F4D}" type="slidenum">
              <a:rPr lang="en-GB" smtClean="0"/>
              <a:pPr/>
              <a:t>22</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Here is an example of a real case that BORDER CONTROL  could have prevented</a:t>
            </a:r>
            <a:r>
              <a:rPr lang="en-GB" baseline="0" dirty="0"/>
              <a:t>.</a:t>
            </a:r>
          </a:p>
          <a:p>
            <a:endParaRPr lang="en-GB" baseline="0" dirty="0"/>
          </a:p>
          <a:p>
            <a:r>
              <a:rPr lang="en-GB" baseline="0" dirty="0"/>
              <a:t>Any of the bullets mentioned above would be considered worthy of creating a travel profile. If that were the case, </a:t>
            </a:r>
            <a:r>
              <a:rPr lang="en-GB" baseline="0" dirty="0" err="1"/>
              <a:t>Umar</a:t>
            </a:r>
            <a:r>
              <a:rPr lang="en-GB" baseline="0" dirty="0"/>
              <a:t> would have been highlighted as a potential risk. On closer inspection, the other factors would have been grounds for taking action.</a:t>
            </a:r>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23</a:t>
            </a:fld>
            <a:endParaRPr lang="en-GB"/>
          </a:p>
        </p:txBody>
      </p:sp>
    </p:spTree>
    <p:extLst>
      <p:ext uri="{BB962C8B-B14F-4D97-AF65-F5344CB8AC3E}">
        <p14:creationId xmlns:p14="http://schemas.microsoft.com/office/powerpoint/2010/main" val="170737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noProof="0" dirty="0"/>
              <a:t>BORDER CONTROL  Interaction </a:t>
            </a:r>
            <a:r>
              <a:rPr lang="en-GB" noProof="0" dirty="0"/>
              <a:t>optimizes and simplifies the </a:t>
            </a:r>
            <a:r>
              <a:rPr lang="en-GB" noProof="0" dirty="0" err="1"/>
              <a:t>traveler</a:t>
            </a:r>
            <a:r>
              <a:rPr lang="en-GB" noProof="0" dirty="0"/>
              <a:t> experience while delivering governments far greater control of who crosses the border from pre-departure to in-country arrivals. Three products are included:</a:t>
            </a:r>
          </a:p>
          <a:p>
            <a:endParaRPr lang="en-GB" noProof="0" dirty="0"/>
          </a:p>
          <a:p>
            <a:pPr marL="227013" indent="-227013">
              <a:buFont typeface="Arial" pitchFamily="34" charset="0"/>
              <a:buChar char="•"/>
            </a:pPr>
            <a:r>
              <a:rPr lang="en-GB" b="1" noProof="0" dirty="0"/>
              <a:t>BORDER CONTROL  TravelAuthorization </a:t>
            </a:r>
            <a:r>
              <a:rPr lang="en-GB" noProof="0" dirty="0"/>
              <a:t>is a complete solution for effective pre-departure travel authorization. It includes a full e-visa issuance and management system, as well as the ability to issue electronic travel authorizations that offer a </a:t>
            </a:r>
            <a:r>
              <a:rPr lang="en-GB" noProof="0" dirty="0" err="1"/>
              <a:t>traveler</a:t>
            </a:r>
            <a:r>
              <a:rPr lang="en-GB" noProof="0" dirty="0"/>
              <a:t>-friendly visa substitute for visitors from visa waiver countries. Real-time denial of boarding functionality ensures that all last-minute checks are in order prior to authorizing the airline to board the passenger.</a:t>
            </a:r>
          </a:p>
          <a:p>
            <a:pPr marL="227013" indent="-227013">
              <a:buFont typeface="Arial" pitchFamily="34" charset="0"/>
              <a:buChar char="•"/>
            </a:pPr>
            <a:r>
              <a:rPr lang="en-GB" b="1" noProof="0" dirty="0"/>
              <a:t>BORDER CONTROL  EntryExit </a:t>
            </a:r>
            <a:r>
              <a:rPr lang="en-GB" noProof="0" dirty="0"/>
              <a:t>provides governments with a comprehensive border clearance system for the manual immigration lanes to process arriving and departing </a:t>
            </a:r>
            <a:r>
              <a:rPr lang="en-GB" noProof="0" dirty="0" err="1"/>
              <a:t>travelers</a:t>
            </a:r>
            <a:r>
              <a:rPr lang="en-GB" noProof="0" dirty="0"/>
              <a:t> efficiently and securely. Biometric and biographic data is captured and checked against government watch lists to ensure detection and timely interception of high-risk </a:t>
            </a:r>
            <a:r>
              <a:rPr lang="en-GB" noProof="0" dirty="0" err="1"/>
              <a:t>travelers</a:t>
            </a:r>
            <a:r>
              <a:rPr lang="en-GB" noProof="0" dirty="0"/>
              <a:t>.</a:t>
            </a:r>
            <a:endParaRPr lang="en-GB" b="1" noProof="0" dirty="0"/>
          </a:p>
          <a:p>
            <a:pPr marL="227013" indent="-227013">
              <a:buFont typeface="Arial" pitchFamily="34" charset="0"/>
              <a:buChar char="•"/>
            </a:pPr>
            <a:r>
              <a:rPr lang="en-GB" b="1" noProof="0" dirty="0"/>
              <a:t>BORDER CONTROL  BorderAutomation </a:t>
            </a:r>
            <a:r>
              <a:rPr lang="en-GB" noProof="0" dirty="0"/>
              <a:t>self-service kiosks and gates automate the border control process for low-risk </a:t>
            </a:r>
            <a:r>
              <a:rPr lang="en-GB" noProof="0" dirty="0" err="1"/>
              <a:t>travelers</a:t>
            </a:r>
            <a:r>
              <a:rPr lang="en-GB" noProof="0" dirty="0"/>
              <a:t>, freeing up border control resources to focus on higher-risk </a:t>
            </a:r>
            <a:r>
              <a:rPr lang="en-GB" noProof="0" dirty="0" err="1"/>
              <a:t>travelers</a:t>
            </a:r>
            <a:r>
              <a:rPr lang="en-GB" noProof="0" dirty="0"/>
              <a:t>. High standards of security are ensured by combining biometric identity verification with checks against watch lists and risk assessment data.</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34</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The Australian Government has been using BORDER CONTROL  since the late 1990s, when it deployed Electronic Travel Authorizations (ETAs) in readiness for the Sydney 2000 Olympics. Today more than 2.5M ETAs are issued to nationals of 34 nations annually. </a:t>
            </a:r>
          </a:p>
          <a:p>
            <a:endParaRPr lang="en-US" dirty="0"/>
          </a:p>
          <a:p>
            <a:r>
              <a:rPr lang="en-US" dirty="0"/>
              <a:t>BORDER CONTROL  TravelAuthorization allows ETAs to be issued by a travel agent or airline on behalf of the traveler, or the traveler can apply themselves through an Internet portal. Both tourism and visitor ETAs are supported. In most cases the traveler receives an immediate response indicating that their ETA is approved. Airlines have the ability to check travelers’ ETA status at the airport of departure. More than 3M ETA enquiries are performed each year, helping airlines avoid fines for non-compliance with border regulations. </a:t>
            </a:r>
          </a:p>
          <a:p>
            <a:endParaRPr lang="en-US" dirty="0"/>
          </a:p>
          <a:p>
            <a:r>
              <a:rPr lang="en-US" dirty="0"/>
              <a:t>Subsequently Australia deployed other BORDER CONTROL  components, including denial of boarding functionality, that allows the Australian government to authorize or deny boarding of each passenger at the time of check-in in real time based on the latest risk assessment. The system works anywhere that a passenger is checking in for a flight to Australia, with 99.98% of transactions taking less than 2.5 seconds. More than 20 different government systems and databases have been integrated with BORDER CONTROL , ensuring a rapid response based on the latest available risk data.</a:t>
            </a:r>
          </a:p>
          <a:p>
            <a:endParaRPr lang="en-US" dirty="0"/>
          </a:p>
          <a:p>
            <a:r>
              <a:rPr lang="en-US" dirty="0"/>
              <a:t>Deploying BORDER CONTROL  TravelAuthorization helped Australia cope with the security and facilitation demands of the Sydney Olympics and it remains a cornerstone of Australia’s border management strategy today.</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35</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For </a:t>
            </a:r>
            <a:r>
              <a:rPr lang="en-US" dirty="0" err="1"/>
              <a:t>Imigrasi</a:t>
            </a:r>
            <a:r>
              <a:rPr lang="en-US" dirty="0"/>
              <a:t>, the Immigration Authority in Indonesia, AIS has provided an extensive deployment of BORDER CONTROL  EntryExit and BORDER CONTROL  IdentityAssurance.</a:t>
            </a:r>
          </a:p>
          <a:p>
            <a:endParaRPr lang="en-US" dirty="0"/>
          </a:p>
          <a:p>
            <a:r>
              <a:rPr lang="en-US" dirty="0"/>
              <a:t>BORDER CONTROL  EntryExit is used at the manual immigration primary line counters to process arriving travelers, including capturing biometric data from visitors. The system is deployed at 33 ports across the nation, including airports and seaports, and is used on more than 400 workstations / immigration lanes. 27M passengers per annum are processed using the system. </a:t>
            </a:r>
          </a:p>
          <a:p>
            <a:endParaRPr lang="en-US" dirty="0"/>
          </a:p>
          <a:p>
            <a:r>
              <a:rPr lang="en-US" dirty="0"/>
              <a:t>BORDER CONTROL  EntryExit provides a 3 step process. In the first step travel document data is captured. In the second step biometrics are captured and in the third step results are displayed to the officer, including watch list checks (biometric and biographic) as well as visa and passport checks and prior travel history. Additional functionality is provided for Visa on Arrival processing and for additional investigations on the secondary line.</a:t>
            </a:r>
          </a:p>
          <a:p>
            <a:endParaRPr lang="en-US" dirty="0"/>
          </a:p>
          <a:p>
            <a:r>
              <a:rPr lang="en-US" dirty="0"/>
              <a:t>BORDER CONTROL  IdentityAssurance is used to centrally manage all biometric identity data across the border management operation. Biometric data is captured from the primary line, for the passports and visas issuance systems, from illegal detention centers and the prison system as well as other sources. Currently the system stores over 15M identities in the person centric database. The system effectively prevents identity fraud by checking each traveler against the most reliable source of data previously provided by that individual as well as against their travel document.</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36</a:t>
            </a:fld>
            <a:endParaRPr lang="en-GB"/>
          </a:p>
        </p:txBody>
      </p:sp>
    </p:spTree>
    <p:extLst>
      <p:ext uri="{BB962C8B-B14F-4D97-AF65-F5344CB8AC3E}">
        <p14:creationId xmlns:p14="http://schemas.microsoft.com/office/powerpoint/2010/main" val="2489689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AIS has deployed our BORDER CONTROL  BorderAutomation</a:t>
            </a:r>
            <a:r>
              <a:rPr lang="en-US" baseline="0" dirty="0"/>
              <a:t> g</a:t>
            </a:r>
            <a:r>
              <a:rPr lang="en-US" dirty="0"/>
              <a:t>ates at Dublin and Rome airports. The gates are capable of processing each passenger in less than 10 seconds and are designed to be very easy to use. Both face and fingerprint are supported with the biometric matching for face against the e-Passport typically taking less than 2 seconds.</a:t>
            </a:r>
          </a:p>
          <a:p>
            <a:endParaRPr lang="en-US" dirty="0"/>
          </a:p>
          <a:p>
            <a:r>
              <a:rPr lang="en-US" dirty="0"/>
              <a:t>In Miami and Orlando we have deployed BORDER CONTROL  BorderAutomation kiosks which are used to capture travel document, biometric data and the customs declaration in advance of the traveler presenting to the immigration officer at the primary line. By speeding up the immigration process at the counters, the kiosks have improved overall throughput by 400%, resulting a significant reduction in wait times which were running as high as 3-4 hours at peak times.</a:t>
            </a:r>
          </a:p>
          <a:p>
            <a:r>
              <a:rPr lang="en-US" dirty="0"/>
              <a:t>AIS kiosks are distinguished by their ease of use and the high quality and ergonomic biometric capture, which uses a moving camera system and advanced lighting to capture a direct-on face image that is appropriately lit regardless of variable lighting conditions at the airport.</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37</a:t>
            </a:fld>
            <a:endParaRPr lang="en-GB"/>
          </a:p>
        </p:txBody>
      </p:sp>
    </p:spTree>
    <p:extLst>
      <p:ext uri="{BB962C8B-B14F-4D97-AF65-F5344CB8AC3E}">
        <p14:creationId xmlns:p14="http://schemas.microsoft.com/office/powerpoint/2010/main" val="2214249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BORDER CONTROL  Insight </a:t>
            </a:r>
            <a:r>
              <a:rPr lang="en-US" dirty="0"/>
              <a:t>ensures governments have a comprehensive view of border operations; powering collaborative decision-making and risk-based targeting of resources to keep the border secure and the country open for business. Two products are included:</a:t>
            </a:r>
          </a:p>
          <a:p>
            <a:endParaRPr lang="en-US" dirty="0"/>
          </a:p>
          <a:p>
            <a:pPr marL="227013" indent="-227013">
              <a:buFont typeface="Arial" pitchFamily="34" charset="0"/>
              <a:buChar char="•"/>
            </a:pPr>
            <a:r>
              <a:rPr lang="en-US" b="1" dirty="0"/>
              <a:t>BORDER CONTROL  BorderOperations </a:t>
            </a:r>
            <a:r>
              <a:rPr lang="en-US" dirty="0"/>
              <a:t>allows governments to centrally manage the border operation across the entire nation. It includes the tools to manage risks, action alerts and allocate resources based on emerging threats. AIS can deploy complete operations center solutions for customers including all the tools needed to manage the border operation as well as on-the-ground operations staff and infrastructure. Our most sophisticated customers have deployed state-of-the-art command and control center facilities that include a video wall showing aircraft movements and emerging threats in real time. Aircraft are tracked on a map. If a threat emerges the aircraft is shown in red. Operators at workstations can click on the flight to view details of the threat (e.g. watch list hit) and use the BORDER CONTROL  BorderOperations tools to initiate an appropriate action in response to the threat.</a:t>
            </a:r>
          </a:p>
          <a:p>
            <a:pPr marL="227013" indent="-227013">
              <a:buFont typeface="Arial" pitchFamily="34" charset="0"/>
              <a:buChar char="•"/>
            </a:pPr>
            <a:r>
              <a:rPr lang="en-US" b="1" dirty="0"/>
              <a:t>BORDER CONTROL  BorderPerformance </a:t>
            </a:r>
            <a:r>
              <a:rPr lang="en-US" dirty="0"/>
              <a:t>allows governments to monitor the performance of the border. This is the newest area of the BORDER CONTROL  portfolio, with capabilities such as a performance dashboard expected to be launched in 2014.</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38</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r>
              <a:rPr lang="en-GB" dirty="0">
                <a:ea typeface="ヒラギノ角ゴ Pro W3"/>
                <a:cs typeface="Geneva"/>
              </a:rPr>
              <a:t>The presentation includes a lot of facts and figures about AIS; how we work with our customers and the air transport community; and the solutions we provide to our customers. It also includes AIS's evolution in recent years and our strategic direction.  At the end we look at some of the recent performance of AIS. </a:t>
            </a:r>
          </a:p>
          <a:p>
            <a:endParaRPr lang="en-GB" dirty="0">
              <a:ea typeface="ヒラギノ角ゴ Pro W3"/>
              <a:cs typeface="Geneva"/>
            </a:endParaRPr>
          </a:p>
          <a:p>
            <a:endParaRPr lang="en-GB" dirty="0">
              <a:ea typeface="ヒラギノ角ゴ Pro W3"/>
              <a:cs typeface="Geneva"/>
            </a:endParaRPr>
          </a:p>
          <a:p>
            <a:r>
              <a:rPr lang="en-GB" dirty="0">
                <a:ea typeface="ヒラギノ角ゴ Pro W3"/>
                <a:cs typeface="Geneva"/>
              </a:rPr>
              <a:t>So let</a:t>
            </a:r>
            <a:r>
              <a:rPr lang="en-GB" altLang="en-US" dirty="0">
                <a:ea typeface="ヒラギノ角ゴ Pro W3"/>
                <a:cs typeface="Geneva"/>
              </a:rPr>
              <a:t>’</a:t>
            </a:r>
            <a:r>
              <a:rPr lang="en-GB" dirty="0">
                <a:ea typeface="ヒラギノ角ゴ Pro W3"/>
                <a:cs typeface="Geneva"/>
              </a:rPr>
              <a:t>s start with why AIS is so closely involved with the air transport community, and give you a some key facts and figures about us.</a:t>
            </a:r>
          </a:p>
          <a:p>
            <a:r>
              <a:rPr lang="en-GB" dirty="0">
                <a:ea typeface="ヒラギノ角ゴ Pro W3"/>
                <a:cs typeface="Geneva"/>
              </a:rPr>
              <a:t>       </a:t>
            </a:r>
          </a:p>
          <a:p>
            <a:endParaRPr lang="en-GB" dirty="0">
              <a:ea typeface="ヒラギノ角ゴ Pro W3"/>
              <a:cs typeface="Geneva"/>
            </a:endParaRPr>
          </a:p>
          <a:p>
            <a:r>
              <a:rPr lang="en-GB" b="1" i="1" dirty="0">
                <a:ea typeface="ヒラギノ角ゴ Pro W3"/>
                <a:cs typeface="Geneva"/>
              </a:rPr>
              <a:t>Note to presenters</a:t>
            </a:r>
          </a:p>
          <a:p>
            <a:r>
              <a:rPr lang="en-GB" dirty="0">
                <a:ea typeface="ヒラギノ角ゴ Pro W3"/>
                <a:cs typeface="Geneva"/>
              </a:rPr>
              <a:t>You can walk through the presentation in its current order.</a:t>
            </a:r>
          </a:p>
          <a:p>
            <a:r>
              <a:rPr lang="en-GB" dirty="0">
                <a:ea typeface="ヒラギノ角ゴ Pro W3"/>
                <a:cs typeface="Geneva"/>
              </a:rPr>
              <a:t>OR: </a:t>
            </a:r>
          </a:p>
          <a:p>
            <a:r>
              <a:rPr lang="en-GB" dirty="0">
                <a:ea typeface="ヒラギノ角ゴ Pro W3"/>
                <a:cs typeface="Geneva"/>
              </a:rPr>
              <a:t>You can click on a section on this contents page, present that section, then click back at the end of the section to return to this table of contents.  You</a:t>
            </a:r>
            <a:r>
              <a:rPr lang="en-GB" altLang="en-US" dirty="0">
                <a:ea typeface="ヒラギノ角ゴ Pro W3"/>
                <a:cs typeface="Geneva"/>
              </a:rPr>
              <a:t>’</a:t>
            </a:r>
            <a:r>
              <a:rPr lang="en-GB" dirty="0">
                <a:ea typeface="ヒラギノ角ゴ Pro W3"/>
                <a:cs typeface="Geneva"/>
              </a:rPr>
              <a:t>ll see a button (called CONTENTS) on a slide at the end of each section </a:t>
            </a:r>
          </a:p>
          <a:p>
            <a:endParaRPr lang="en-GB" dirty="0">
              <a:latin typeface="Arial" pitchFamily="34" charset="0"/>
              <a:ea typeface="ヒラギノ角ゴ Pro W3"/>
              <a:cs typeface="Arial" pitchFamily="34" charset="0"/>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68FAD32C-9334-4996-922E-15F7CBA3976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126279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000" kern="1200" noProof="0" dirty="0">
                <a:solidFill>
                  <a:schemeClr val="tx1"/>
                </a:solidFill>
                <a:latin typeface="+mn-lt"/>
                <a:ea typeface="+mn-ea"/>
                <a:cs typeface="+mn-cs"/>
              </a:rPr>
              <a:t>BORDER CONTROL  provides border agencies with a complete situational awareness capability. This is achieved by combining all available information from multiple sources to deliver real-time insight on border operations. Reporting and analysis tools are then added to support fast and effective decision-making to optimize the utilization of all available resources where and when they are most needed. </a:t>
            </a:r>
          </a:p>
          <a:p>
            <a:pPr lvl="0" eaLnBrk="0" hangingPunct="0">
              <a:spcBef>
                <a:spcPct val="20000"/>
              </a:spcBef>
              <a:spcAft>
                <a:spcPts val="600"/>
              </a:spcAft>
              <a:buClr>
                <a:srgbClr val="FFFFFF"/>
              </a:buClr>
            </a:pPr>
            <a:endParaRPr lang="en-US" sz="1000" b="1" noProof="0" dirty="0">
              <a:solidFill>
                <a:schemeClr val="tx1"/>
              </a:solidFill>
              <a:cs typeface="Arial" charset="0"/>
            </a:endParaRPr>
          </a:p>
          <a:p>
            <a:pPr lvl="0" eaLnBrk="0" hangingPunct="0">
              <a:spcBef>
                <a:spcPct val="20000"/>
              </a:spcBef>
              <a:spcAft>
                <a:spcPts val="600"/>
              </a:spcAft>
              <a:buClr>
                <a:srgbClr val="FFFFFF"/>
              </a:buClr>
            </a:pPr>
            <a:r>
              <a:rPr lang="en-US" sz="1000" b="1" noProof="0" dirty="0">
                <a:solidFill>
                  <a:schemeClr val="tx1"/>
                </a:solidFill>
                <a:cs typeface="Arial" charset="0"/>
              </a:rPr>
              <a:t>KEY BENEFITS</a:t>
            </a:r>
          </a:p>
          <a:p>
            <a:pPr marL="179388" lvl="1" indent="-169863" eaLnBrk="0" hangingPunct="0">
              <a:spcBef>
                <a:spcPct val="20000"/>
              </a:spcBef>
              <a:spcAft>
                <a:spcPts val="600"/>
              </a:spcAft>
              <a:buClr>
                <a:srgbClr val="6F6E5F"/>
              </a:buClr>
              <a:buFont typeface="Arial" pitchFamily="34" charset="0"/>
              <a:buChar char="•"/>
            </a:pPr>
            <a:r>
              <a:rPr lang="en-US" sz="1000" noProof="0" dirty="0">
                <a:solidFill>
                  <a:schemeClr val="tx1"/>
                </a:solidFill>
                <a:cs typeface="Arial" charset="0"/>
              </a:rPr>
              <a:t>Enhanced ability to predict and react to changing threat environments.</a:t>
            </a:r>
            <a:br>
              <a:rPr lang="en-US" sz="1000" noProof="0" dirty="0">
                <a:solidFill>
                  <a:schemeClr val="tx1"/>
                </a:solidFill>
                <a:cs typeface="Arial" charset="0"/>
              </a:rPr>
            </a:br>
            <a:r>
              <a:rPr lang="en-US" sz="1000" noProof="0" dirty="0">
                <a:solidFill>
                  <a:schemeClr val="tx1"/>
                </a:solidFill>
                <a:cs typeface="Arial" charset="0"/>
              </a:rPr>
              <a:t>Insight provides up to date visibility of all travelers' status as they journey to and from the country.</a:t>
            </a:r>
            <a:r>
              <a:rPr lang="en-US" sz="1000" baseline="0" noProof="0" dirty="0">
                <a:solidFill>
                  <a:schemeClr val="tx1"/>
                </a:solidFill>
                <a:cs typeface="Arial" charset="0"/>
              </a:rPr>
              <a:t> This coupled with the risk view of each traveler allows the government to plan action in advance and to react to changing circumstances.</a:t>
            </a:r>
            <a:br>
              <a:rPr lang="en-US" sz="1000" baseline="0" noProof="0" dirty="0">
                <a:solidFill>
                  <a:schemeClr val="tx1"/>
                </a:solidFill>
                <a:cs typeface="Arial" charset="0"/>
              </a:rPr>
            </a:br>
            <a:r>
              <a:rPr lang="en-US" sz="1000" baseline="0" noProof="0" dirty="0">
                <a:solidFill>
                  <a:schemeClr val="tx1"/>
                </a:solidFill>
                <a:cs typeface="Arial" charset="0"/>
              </a:rPr>
              <a:t>Through the provision of historical statistical and trend data regarding the threat environment, government users can make predictions based on time of year, special events, the impact of changing carrier routes, etc.</a:t>
            </a:r>
            <a:endParaRPr lang="en-US" sz="1000" noProof="0" dirty="0">
              <a:solidFill>
                <a:schemeClr val="tx1"/>
              </a:solidFill>
              <a:cs typeface="Arial" charset="0"/>
            </a:endParaRPr>
          </a:p>
          <a:p>
            <a:pPr marL="179388" lvl="1" indent="-169863" eaLnBrk="0" hangingPunct="0">
              <a:spcBef>
                <a:spcPct val="20000"/>
              </a:spcBef>
              <a:spcAft>
                <a:spcPts val="600"/>
              </a:spcAft>
              <a:buClr>
                <a:srgbClr val="6F6E5F"/>
              </a:buClr>
              <a:buFont typeface="Arial" pitchFamily="34" charset="0"/>
              <a:buChar char="•"/>
            </a:pPr>
            <a:r>
              <a:rPr lang="en-US" sz="1000" noProof="0" dirty="0">
                <a:solidFill>
                  <a:schemeClr val="tx1"/>
                </a:solidFill>
                <a:cs typeface="Arial" charset="0"/>
              </a:rPr>
              <a:t>Multiple government agencies able to securely access high quality information driving timely analysis and collaborative decision making</a:t>
            </a:r>
            <a:br>
              <a:rPr lang="en-US" sz="1000" noProof="0" dirty="0">
                <a:solidFill>
                  <a:schemeClr val="tx1"/>
                </a:solidFill>
                <a:cs typeface="Arial" charset="0"/>
              </a:rPr>
            </a:br>
            <a:r>
              <a:rPr lang="en-US" sz="1000" noProof="0" dirty="0">
                <a:solidFill>
                  <a:schemeClr val="tx1"/>
                </a:solidFill>
                <a:cs typeface="Arial" charset="0"/>
              </a:rPr>
              <a:t>Secure,</a:t>
            </a:r>
            <a:r>
              <a:rPr lang="en-US" sz="1000" baseline="0" noProof="0" dirty="0">
                <a:solidFill>
                  <a:schemeClr val="tx1"/>
                </a:solidFill>
                <a:cs typeface="Arial" charset="0"/>
              </a:rPr>
              <a:t> controlled access is provided to the stakeholders identified by the customer to provide the opportunity for collaboration where this is of benefit.</a:t>
            </a:r>
            <a:br>
              <a:rPr lang="en-US" sz="1000" baseline="0" noProof="0" dirty="0">
                <a:solidFill>
                  <a:schemeClr val="tx1"/>
                </a:solidFill>
                <a:cs typeface="Arial" charset="0"/>
              </a:rPr>
            </a:br>
            <a:r>
              <a:rPr lang="en-US" sz="1000" baseline="0" noProof="0" dirty="0">
                <a:solidFill>
                  <a:schemeClr val="tx1"/>
                </a:solidFill>
                <a:cs typeface="Arial" charset="0"/>
              </a:rPr>
              <a:t>The data feeding BORDER CONTROL  products goes through a rigorous certification process before being put into live operations and is validated and corrected during submission and at reception to ensure it is high quality and dependable.</a:t>
            </a:r>
            <a:endParaRPr lang="en-US" sz="1000" noProof="0" dirty="0">
              <a:solidFill>
                <a:schemeClr val="tx1"/>
              </a:solidFill>
              <a:cs typeface="Arial" charset="0"/>
            </a:endParaRPr>
          </a:p>
          <a:p>
            <a:pPr marL="179388" lvl="1" indent="-169863" eaLnBrk="0" hangingPunct="0">
              <a:spcBef>
                <a:spcPct val="20000"/>
              </a:spcBef>
              <a:spcAft>
                <a:spcPts val="600"/>
              </a:spcAft>
              <a:buClr>
                <a:srgbClr val="6F6E5F"/>
              </a:buClr>
              <a:buFont typeface="Arial" pitchFamily="34" charset="0"/>
              <a:buChar char="•"/>
            </a:pPr>
            <a:r>
              <a:rPr lang="en-US" sz="1000" noProof="0" dirty="0">
                <a:solidFill>
                  <a:schemeClr val="tx1"/>
                </a:solidFill>
                <a:cs typeface="Arial" charset="0"/>
              </a:rPr>
              <a:t>Advanced reporting and analysis tools provide statistically based views of current, past and predicted future trends to help drive efficient risk based resource allocation and reliable performance reporting.</a:t>
            </a:r>
            <a:br>
              <a:rPr lang="en-US" sz="1000" noProof="0" dirty="0">
                <a:solidFill>
                  <a:schemeClr val="tx1"/>
                </a:solidFill>
                <a:cs typeface="Arial" charset="0"/>
              </a:rPr>
            </a:br>
            <a:r>
              <a:rPr lang="en-US" sz="1000" noProof="0" dirty="0">
                <a:solidFill>
                  <a:schemeClr val="tx1"/>
                </a:solidFill>
                <a:cs typeface="Arial" charset="0"/>
              </a:rPr>
              <a:t>Best in class analysis and reporting products are incorporated with</a:t>
            </a:r>
            <a:r>
              <a:rPr lang="en-US" sz="1000" baseline="0" noProof="0" dirty="0">
                <a:solidFill>
                  <a:schemeClr val="tx1"/>
                </a:solidFill>
                <a:cs typeface="Arial" charset="0"/>
              </a:rPr>
              <a:t> BORDER CONTROL  Insight, and this selection is continuously reviewed. The detailed and long-developed domain knowledge of our BORDER CONTROL  development team ensures that the BORDER CONTROL  data structures are appropriately structured and contextualized to ensure insights the customer desires are made possible.</a:t>
            </a:r>
            <a:endParaRPr lang="en-US" sz="1000" noProof="0" dirty="0">
              <a:solidFill>
                <a:schemeClr val="tx1"/>
              </a:solidFill>
              <a:cs typeface="Arial" charset="0"/>
            </a:endParaRPr>
          </a:p>
          <a:p>
            <a:pPr marL="179388" lvl="1" indent="-169863" eaLnBrk="0" hangingPunct="0">
              <a:spcBef>
                <a:spcPct val="20000"/>
              </a:spcBef>
              <a:spcAft>
                <a:spcPts val="600"/>
              </a:spcAft>
              <a:buClr>
                <a:srgbClr val="6F6E5F"/>
              </a:buClr>
              <a:buFont typeface="Arial" pitchFamily="34" charset="0"/>
              <a:buChar char="•"/>
            </a:pPr>
            <a:r>
              <a:rPr lang="en-US" sz="1000" noProof="0" dirty="0">
                <a:solidFill>
                  <a:schemeClr val="tx1"/>
                </a:solidFill>
                <a:cs typeface="Arial" charset="0"/>
              </a:rPr>
              <a:t>Full integration with BORDER CONTROL  Interaction, Intelligence and Information products</a:t>
            </a:r>
            <a:br>
              <a:rPr lang="en-US" sz="1000" noProof="0" dirty="0">
                <a:solidFill>
                  <a:schemeClr val="tx1"/>
                </a:solidFill>
                <a:cs typeface="Arial" charset="0"/>
              </a:rPr>
            </a:br>
            <a:r>
              <a:rPr lang="en-US" sz="1000" noProof="0" dirty="0">
                <a:solidFill>
                  <a:schemeClr val="tx1"/>
                </a:solidFill>
                <a:cs typeface="Arial" charset="0"/>
              </a:rPr>
              <a:t>All</a:t>
            </a:r>
            <a:r>
              <a:rPr lang="en-US" sz="1000" baseline="0" noProof="0" dirty="0">
                <a:solidFill>
                  <a:schemeClr val="tx1"/>
                </a:solidFill>
                <a:cs typeface="Arial" charset="0"/>
              </a:rPr>
              <a:t> BORDER CONTROL  products can be combined into a solution in almost any combination to answer the customer’s specific needs. This modularity also allows for BORDER CONTROL  products to quickly and easily be combined with existing customer systems or recommended 3</a:t>
            </a:r>
            <a:r>
              <a:rPr lang="en-US" sz="1000" baseline="30000" noProof="0" dirty="0">
                <a:solidFill>
                  <a:schemeClr val="tx1"/>
                </a:solidFill>
                <a:cs typeface="Arial" charset="0"/>
              </a:rPr>
              <a:t>rd</a:t>
            </a:r>
            <a:r>
              <a:rPr lang="en-US" sz="1000" baseline="0" noProof="0" dirty="0">
                <a:solidFill>
                  <a:schemeClr val="tx1"/>
                </a:solidFill>
                <a:cs typeface="Arial" charset="0"/>
              </a:rPr>
              <a:t> party software to build a customized solution.</a:t>
            </a:r>
            <a:endParaRPr lang="en-US" sz="1000" noProof="0" dirty="0">
              <a:solidFill>
                <a:schemeClr val="tx1"/>
              </a:solidFill>
              <a:cs typeface="Arial" charset="0"/>
            </a:endParaRPr>
          </a:p>
          <a:p>
            <a:pPr marL="179388" lvl="1" indent="-169863" eaLnBrk="0" hangingPunct="0">
              <a:spcBef>
                <a:spcPct val="20000"/>
              </a:spcBef>
              <a:spcAft>
                <a:spcPts val="600"/>
              </a:spcAft>
              <a:buClr>
                <a:srgbClr val="6F6E5F"/>
              </a:buClr>
              <a:buFont typeface="Arial" pitchFamily="34" charset="0"/>
              <a:buNone/>
            </a:pPr>
            <a:endParaRPr lang="en-US" sz="1000" noProof="0" dirty="0">
              <a:solidFill>
                <a:srgbClr val="6F6E5F"/>
              </a:solidFill>
              <a:cs typeface="Arial" charset="0"/>
            </a:endParaRPr>
          </a:p>
          <a:p>
            <a:pPr marL="179388" lvl="1" indent="-169863" eaLnBrk="0" hangingPunct="0">
              <a:spcBef>
                <a:spcPct val="20000"/>
              </a:spcBef>
              <a:spcAft>
                <a:spcPts val="600"/>
              </a:spcAft>
              <a:buClr>
                <a:srgbClr val="6F6E5F"/>
              </a:buClr>
              <a:buFont typeface="Arial" pitchFamily="34" charset="0"/>
              <a:buNone/>
            </a:pPr>
            <a:r>
              <a:rPr lang="en-US" sz="1000" b="1" noProof="0" dirty="0">
                <a:solidFill>
                  <a:srgbClr val="6F6E5F"/>
                </a:solidFill>
                <a:cs typeface="Arial" charset="0"/>
              </a:rPr>
              <a:t>FEATURE / FUNCTION</a:t>
            </a:r>
          </a:p>
          <a:p>
            <a:pPr marL="179388" lvl="1" indent="-169863" algn="l" defTabSz="914400" rtl="0" eaLnBrk="0" latinLnBrk="0" hangingPunct="0">
              <a:spcBef>
                <a:spcPct val="20000"/>
              </a:spcBef>
              <a:spcAft>
                <a:spcPts val="600"/>
              </a:spcAft>
              <a:buClr>
                <a:srgbClr val="6F6E5F"/>
              </a:buClr>
              <a:buFont typeface="Arial" pitchFamily="34" charset="0"/>
              <a:buNone/>
            </a:pPr>
            <a:r>
              <a:rPr lang="en-US" sz="1000" kern="1200" noProof="0" dirty="0">
                <a:solidFill>
                  <a:schemeClr val="tx1"/>
                </a:solidFill>
                <a:latin typeface="+mn-lt"/>
                <a:ea typeface="+mn-ea"/>
                <a:cs typeface="Arial" charset="0"/>
              </a:rPr>
              <a:t>Features</a:t>
            </a:r>
          </a:p>
          <a:p>
            <a:pPr marL="179388" lvl="1" indent="-169863" algn="l" defTabSz="914400" rtl="0" eaLnBrk="0" latinLnBrk="0" hangingPunct="0">
              <a:spcBef>
                <a:spcPct val="20000"/>
              </a:spcBef>
              <a:spcAft>
                <a:spcPts val="600"/>
              </a:spcAft>
              <a:buClr>
                <a:srgbClr val="6F6E5F"/>
              </a:buClr>
              <a:buFont typeface="Arial" pitchFamily="34" charset="0"/>
              <a:buChar char="•"/>
            </a:pPr>
            <a:r>
              <a:rPr lang="en-US" sz="1000" kern="1200" noProof="0" dirty="0">
                <a:solidFill>
                  <a:schemeClr val="tx1"/>
                </a:solidFill>
                <a:latin typeface="+mn-lt"/>
                <a:ea typeface="+mn-ea"/>
                <a:cs typeface="Arial" charset="0"/>
              </a:rPr>
              <a:t>Operations portal: Gives complete oversight of the operating condition of the BORDER CONTROL  solution, provides customizable triggers for threshold based proactive notification of emerging issues and logs status for further analysis. [Built-in to all BORDER CONTROL  solutions]</a:t>
            </a:r>
          </a:p>
          <a:p>
            <a:pPr marL="179388" lvl="1" indent="-169863" algn="l" defTabSz="914400" rtl="0" eaLnBrk="0" latinLnBrk="0" hangingPunct="0">
              <a:spcBef>
                <a:spcPct val="20000"/>
              </a:spcBef>
              <a:spcAft>
                <a:spcPts val="600"/>
              </a:spcAft>
              <a:buClr>
                <a:srgbClr val="6F6E5F"/>
              </a:buClr>
              <a:buFont typeface="Arial" pitchFamily="34" charset="0"/>
              <a:buChar char="•"/>
            </a:pPr>
            <a:r>
              <a:rPr lang="en-US" sz="1000" kern="1200" noProof="0" dirty="0">
                <a:solidFill>
                  <a:schemeClr val="tx1"/>
                </a:solidFill>
                <a:latin typeface="+mn-lt"/>
                <a:ea typeface="+mn-ea"/>
                <a:cs typeface="Arial" charset="0"/>
              </a:rPr>
              <a:t>Operations Reporting: Contains standard reports, developed over many successful BORDER CONTROL  deployments to highlight historical trends, provide statistical information, build stakeholder compliance evidence, quantify the value achieved from the BORDER CONTROL  solution and inform the customer’s own business reporting. [Built-in to all BORDER CONTROL  solutions]</a:t>
            </a:r>
          </a:p>
          <a:p>
            <a:pPr marL="179388" lvl="1" indent="-169863" algn="l" defTabSz="914400" rtl="0" eaLnBrk="0" latinLnBrk="0" hangingPunct="0">
              <a:spcBef>
                <a:spcPct val="20000"/>
              </a:spcBef>
              <a:spcAft>
                <a:spcPts val="600"/>
              </a:spcAft>
              <a:buClr>
                <a:srgbClr val="6F6E5F"/>
              </a:buClr>
              <a:buFont typeface="Arial" pitchFamily="34" charset="0"/>
              <a:buNone/>
            </a:pPr>
            <a:r>
              <a:rPr lang="en-US" sz="1000" kern="1200" noProof="0" dirty="0">
                <a:solidFill>
                  <a:schemeClr val="tx1"/>
                </a:solidFill>
                <a:latin typeface="+mn-lt"/>
                <a:ea typeface="+mn-ea"/>
                <a:cs typeface="Arial" charset="0"/>
              </a:rPr>
              <a:t>Options</a:t>
            </a:r>
          </a:p>
          <a:p>
            <a:pPr marL="179388" lvl="1" indent="-169863" algn="l" defTabSz="914400" rtl="0" eaLnBrk="0" latinLnBrk="0" hangingPunct="0">
              <a:spcBef>
                <a:spcPct val="20000"/>
              </a:spcBef>
              <a:spcAft>
                <a:spcPts val="600"/>
              </a:spcAft>
              <a:buClr>
                <a:srgbClr val="6F6E5F"/>
              </a:buClr>
              <a:buFont typeface="Arial" pitchFamily="34" charset="0"/>
              <a:buChar char="•"/>
            </a:pPr>
            <a:r>
              <a:rPr lang="en-US" sz="1000" kern="1200" noProof="0" dirty="0">
                <a:solidFill>
                  <a:schemeClr val="tx1"/>
                </a:solidFill>
                <a:latin typeface="+mn-lt"/>
                <a:ea typeface="+mn-ea"/>
                <a:cs typeface="Arial" charset="0"/>
              </a:rPr>
              <a:t>RiskTracker: Provides a graphical display of live flights overlaid on a map, with a clear indication of the current risk associated with each flight, based on risk assessment of associated traveler data.</a:t>
            </a:r>
          </a:p>
          <a:p>
            <a:pPr marL="179388" lvl="1" indent="-169863" algn="l" defTabSz="914400" rtl="0" eaLnBrk="0" latinLnBrk="0" hangingPunct="0">
              <a:spcBef>
                <a:spcPct val="20000"/>
              </a:spcBef>
              <a:spcAft>
                <a:spcPts val="600"/>
              </a:spcAft>
              <a:buClr>
                <a:srgbClr val="6F6E5F"/>
              </a:buClr>
              <a:buFont typeface="Arial" pitchFamily="34" charset="0"/>
              <a:buChar char="•"/>
            </a:pPr>
            <a:r>
              <a:rPr lang="en-US" sz="1000" kern="1200" noProof="0" dirty="0">
                <a:solidFill>
                  <a:schemeClr val="tx1"/>
                </a:solidFill>
                <a:latin typeface="+mn-lt"/>
                <a:ea typeface="+mn-ea"/>
                <a:cs typeface="Arial" charset="0"/>
              </a:rPr>
              <a:t>ContactManager: Provides the tools and workflow to manage interactions with external stakeholders, such as airlines requesting support when a traveler is denied boarding based on a risk assessment result, or vetting a visa application.</a:t>
            </a:r>
          </a:p>
        </p:txBody>
      </p:sp>
      <p:sp>
        <p:nvSpPr>
          <p:cNvPr id="4" name="Slide Number Placeholder 3"/>
          <p:cNvSpPr>
            <a:spLocks noGrp="1"/>
          </p:cNvSpPr>
          <p:nvPr>
            <p:ph type="sldNum" sz="quarter" idx="10"/>
          </p:nvPr>
        </p:nvSpPr>
        <p:spPr/>
        <p:txBody>
          <a:bodyPr/>
          <a:lstStyle/>
          <a:p>
            <a:fld id="{9BFD11D6-51FD-44C8-9C02-F32D8C726F4D}" type="slidenum">
              <a:rPr lang="en-GB" smtClean="0"/>
              <a:pPr/>
              <a:t>39</a:t>
            </a:fld>
            <a:endParaRPr lang="en-GB"/>
          </a:p>
        </p:txBody>
      </p:sp>
    </p:spTree>
    <p:extLst>
      <p:ext uri="{BB962C8B-B14F-4D97-AF65-F5344CB8AC3E}">
        <p14:creationId xmlns:p14="http://schemas.microsoft.com/office/powerpoint/2010/main" val="293225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40</a:t>
            </a:fld>
            <a:endParaRPr lang="en-GB"/>
          </a:p>
        </p:txBody>
      </p:sp>
    </p:spTree>
    <p:extLst>
      <p:ext uri="{BB962C8B-B14F-4D97-AF65-F5344CB8AC3E}">
        <p14:creationId xmlns:p14="http://schemas.microsoft.com/office/powerpoint/2010/main" val="2090121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a:t>BORDER CONTROL  BorderOperations RiskTracker</a:t>
            </a:r>
            <a:endParaRPr lang="en-US" sz="1600" noProof="0" dirty="0"/>
          </a:p>
          <a:p>
            <a:pPr marL="263525" indent="-263525">
              <a:buClr>
                <a:schemeClr val="bg2"/>
              </a:buClr>
              <a:buFont typeface="Arial" pitchFamily="34" charset="0"/>
              <a:buChar char="•"/>
            </a:pPr>
            <a:r>
              <a:rPr lang="en-GB" sz="1600" dirty="0"/>
              <a:t>A geographical display of all known inbound vehicles, and their risk status</a:t>
            </a:r>
          </a:p>
          <a:p>
            <a:pPr marL="263525" indent="-263525">
              <a:buClr>
                <a:schemeClr val="bg2"/>
              </a:buClr>
              <a:buFont typeface="Arial" pitchFamily="34" charset="0"/>
              <a:buChar char="•"/>
            </a:pPr>
            <a:r>
              <a:rPr lang="en-GB" sz="1600" dirty="0"/>
              <a:t>Used by risk management officers and resource managers</a:t>
            </a:r>
          </a:p>
          <a:p>
            <a:pPr marL="263525" indent="-263525">
              <a:buClr>
                <a:schemeClr val="bg2"/>
              </a:buClr>
              <a:buFont typeface="Arial" pitchFamily="34" charset="0"/>
              <a:buChar char="•"/>
            </a:pPr>
            <a:r>
              <a:rPr lang="en-GB" sz="1600" dirty="0"/>
              <a:t>Allows prioritisation of risk assessment workflow and resource deployment at ports</a:t>
            </a:r>
          </a:p>
          <a:p>
            <a:pPr lvl="0"/>
            <a:endParaRPr lang="en-US" sz="1600" noProof="0" dirty="0"/>
          </a:p>
          <a:p>
            <a:pPr lvl="0"/>
            <a:r>
              <a:rPr lang="en-US" sz="1600" noProof="0" dirty="0"/>
              <a:t>Integrates with multiple sources of data to provide</a:t>
            </a:r>
            <a:r>
              <a:rPr lang="en-US" sz="1600" baseline="0" noProof="0" dirty="0"/>
              <a:t> multiple levels of real-time flight updates. If available, local radar, ADS-B or Air Traffic Control feeds provide maximum accuracy.</a:t>
            </a:r>
          </a:p>
          <a:p>
            <a:pPr lvl="0"/>
            <a:r>
              <a:rPr lang="en-US" sz="1600" baseline="0" noProof="0" dirty="0"/>
              <a:t>All indicated flights are illustrated based on their overall risk status, and risk summary details provided as a configurable pop-up. Direct access to a particular traveler or flight in </a:t>
            </a:r>
            <a:r>
              <a:rPr lang="en-US" sz="1600" baseline="0" noProof="0" dirty="0" err="1"/>
              <a:t>RiskManager</a:t>
            </a:r>
            <a:r>
              <a:rPr lang="en-US" sz="1600" baseline="0" noProof="0" dirty="0"/>
              <a:t> is just one click away.</a:t>
            </a:r>
          </a:p>
          <a:p>
            <a:pPr lvl="0"/>
            <a:r>
              <a:rPr lang="en-US" sz="1600" noProof="0" dirty="0"/>
              <a:t>Easily filtered</a:t>
            </a:r>
            <a:r>
              <a:rPr lang="en-US" sz="1600" baseline="0" noProof="0" dirty="0"/>
              <a:t> to match an individual’s priorities, workload can be managed based any mixture of the most urgent or the most important risks &amp; flights.</a:t>
            </a:r>
          </a:p>
        </p:txBody>
      </p:sp>
      <p:sp>
        <p:nvSpPr>
          <p:cNvPr id="4" name="Slide Number Placeholder 3"/>
          <p:cNvSpPr>
            <a:spLocks noGrp="1"/>
          </p:cNvSpPr>
          <p:nvPr>
            <p:ph type="sldNum" sz="quarter" idx="10"/>
          </p:nvPr>
        </p:nvSpPr>
        <p:spPr/>
        <p:txBody>
          <a:bodyPr/>
          <a:lstStyle/>
          <a:p>
            <a:fld id="{9BFD11D6-51FD-44C8-9C02-F32D8C726F4D}" type="slidenum">
              <a:rPr lang="en-GB" smtClean="0"/>
              <a:pPr/>
              <a:t>41</a:t>
            </a:fld>
            <a:endParaRPr lang="en-GB"/>
          </a:p>
        </p:txBody>
      </p:sp>
    </p:spTree>
    <p:extLst>
      <p:ext uri="{BB962C8B-B14F-4D97-AF65-F5344CB8AC3E}">
        <p14:creationId xmlns:p14="http://schemas.microsoft.com/office/powerpoint/2010/main" val="4286319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8537B5-41B6-44E0-B992-22078555C757}"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11967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1180"/>
              </a:lnSpc>
            </a:pPr>
            <a:r>
              <a:rPr lang="en-CA" i="0" dirty="0"/>
              <a:t>BORDER CONTROL  is unique as it is the most comprehensive portfolio available in the market today: from the provision of traveler information (e.g. BORDER CONTROL  TravelerData) to analyzing complex data sets for risk assessment (e.g. BORDER CONTROL  RiskManagement) to providing complete situational awareness of every aspect of border operations (</a:t>
            </a:r>
            <a:r>
              <a:rPr lang="en-CA" i="0" dirty="0" err="1"/>
              <a:t>e.g</a:t>
            </a:r>
            <a:r>
              <a:rPr lang="en-CA" i="0" dirty="0"/>
              <a:t> BORDER CONTROL  BorderOperations), BORDER CONTROL  enables governments to transform border security and ensure the country stays open for legitimate travel, tourism and trade.</a:t>
            </a:r>
          </a:p>
          <a:p>
            <a:pPr>
              <a:lnSpc>
                <a:spcPts val="1180"/>
              </a:lnSpc>
            </a:pPr>
            <a:endParaRPr lang="en-CA" i="0" dirty="0"/>
          </a:p>
          <a:p>
            <a:pPr>
              <a:lnSpc>
                <a:spcPts val="1180"/>
              </a:lnSpc>
            </a:pPr>
            <a:r>
              <a:rPr lang="en-CA" i="0" dirty="0"/>
              <a:t>AIS BORDER CONTROL  is the most widely deployed border security portfolio available anywhere in the world today with deployments in 23 countries.</a:t>
            </a:r>
            <a:endParaRPr lang="en-GB" i="0"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43</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44</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BFD11D6-51FD-44C8-9C02-F32D8C726F4D}" type="slidenum">
              <a:rPr lang="en-GB" smtClean="0"/>
              <a:pPr/>
              <a:t>45</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r>
              <a:rPr lang="en-GB" sz="1000">
                <a:latin typeface="Arial" pitchFamily="34" charset="0"/>
                <a:ea typeface="ヒラギノ角ゴ Pro W3"/>
                <a:cs typeface="Arial" pitchFamily="34" charset="0"/>
              </a:rPr>
              <a:t>This slide sums up our approach … we</a:t>
            </a:r>
            <a:r>
              <a:rPr lang="en-GB" altLang="en-US" sz="1000">
                <a:latin typeface="Arial" pitchFamily="34" charset="0"/>
                <a:ea typeface="ヒラギノ角ゴ Pro W3"/>
                <a:cs typeface="Arial" pitchFamily="34" charset="0"/>
              </a:rPr>
              <a:t>’</a:t>
            </a:r>
            <a:r>
              <a:rPr lang="en-GB" sz="1000">
                <a:latin typeface="Arial" pitchFamily="34" charset="0"/>
                <a:ea typeface="ヒラギノ角ゴ Pro W3"/>
                <a:cs typeface="Arial" pitchFamily="34" charset="0"/>
              </a:rPr>
              <a:t>re specialists in air transport communications and IT solutions.</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And as its specialists we have a commitment to meeting and exceeding the demands of the air transport industry … every day.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We have the broadest portfolio of services for the air transport industry – broader than any other provider.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They range from Cloud computing and common-use platforms …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To intelligent airports, mobility, border control …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And they include advanced aircraft communications, next generation passenger management, and more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We</a:t>
            </a:r>
            <a:r>
              <a:rPr lang="en-GB" altLang="en-US" sz="1000">
                <a:latin typeface="Arial" pitchFamily="34" charset="0"/>
                <a:ea typeface="ヒラギノ角ゴ Pro W3"/>
                <a:cs typeface="Arial" pitchFamily="34" charset="0"/>
              </a:rPr>
              <a:t>’</a:t>
            </a:r>
            <a:r>
              <a:rPr lang="en-GB" sz="1000">
                <a:latin typeface="Arial" pitchFamily="34" charset="0"/>
                <a:ea typeface="ヒラギノ角ゴ Pro W3"/>
                <a:cs typeface="Arial" pitchFamily="34" charset="0"/>
              </a:rPr>
              <a:t>ll come back to portfolio. </a:t>
            </a:r>
          </a:p>
          <a:p>
            <a:endParaRPr lang="en-GB" sz="1000">
              <a:latin typeface="Arial" pitchFamily="34" charset="0"/>
              <a:ea typeface="ヒラギノ角ゴ Pro W3"/>
              <a:cs typeface="Arial" pitchFamily="34" charset="0"/>
            </a:endParaRPr>
          </a:p>
          <a:p>
            <a:r>
              <a:rPr lang="en-GB" sz="1000">
                <a:latin typeface="Arial" pitchFamily="34" charset="0"/>
                <a:ea typeface="ヒラギノ角ゴ Pro W3"/>
                <a:cs typeface="Arial" pitchFamily="34" charset="0"/>
              </a:rPr>
              <a:t>You can see here our customer proposition – to focus on helping our customers perform. We place a major emphasis on delivery. Later you</a:t>
            </a:r>
            <a:r>
              <a:rPr lang="en-GB" altLang="en-US" sz="1000">
                <a:latin typeface="Arial" pitchFamily="34" charset="0"/>
                <a:ea typeface="ヒラギノ角ゴ Pro W3"/>
                <a:cs typeface="Arial" pitchFamily="34" charset="0"/>
              </a:rPr>
              <a:t>’</a:t>
            </a:r>
            <a:r>
              <a:rPr lang="en-GB" sz="1000">
                <a:latin typeface="Arial" pitchFamily="34" charset="0"/>
                <a:ea typeface="ヒラギノ角ゴ Pro W3"/>
                <a:cs typeface="Arial" pitchFamily="34" charset="0"/>
              </a:rPr>
              <a:t>ll see some slides that showcase our successes and highlight some of our latest developments.</a:t>
            </a:r>
          </a:p>
          <a:p>
            <a:endParaRPr lang="en-GB" sz="1000">
              <a:latin typeface="Arial" pitchFamily="34" charset="0"/>
              <a:ea typeface="ヒラギノ角ゴ Pro W3"/>
              <a:cs typeface="Arial" pitchFamily="3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6EFB2D1-ECB6-425F-88B4-1FF31ABA8616}" type="slidenum">
              <a:rPr lang="en-GB" smtClean="0">
                <a:ea typeface="ヒラギノ角ゴ Pro W3"/>
                <a:cs typeface="ヒラギノ角ゴ Pro W3"/>
              </a:rPr>
              <a:pPr/>
              <a:t>4</a:t>
            </a:fld>
            <a:endParaRPr lang="en-GB">
              <a:ea typeface="ヒラギノ角ゴ Pro W3"/>
              <a:cs typeface="ヒラギノ角ゴ Pro W3"/>
            </a:endParaRPr>
          </a:p>
        </p:txBody>
      </p:sp>
    </p:spTree>
    <p:extLst>
      <p:ext uri="{BB962C8B-B14F-4D97-AF65-F5344CB8AC3E}">
        <p14:creationId xmlns:p14="http://schemas.microsoft.com/office/powerpoint/2010/main" val="232549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GB" sz="900" b="1" dirty="0">
                <a:latin typeface="Arial" pitchFamily="34" charset="0"/>
                <a:ea typeface="ヒラギノ角ゴ Pro W3"/>
                <a:cs typeface="Arial" pitchFamily="34" charset="0"/>
              </a:rPr>
              <a:t>FOR BEST EFFECT USE IN PLAY MODE: </a:t>
            </a:r>
            <a:r>
              <a:rPr lang="en-GB" sz="900" dirty="0">
                <a:latin typeface="Arial" pitchFamily="34" charset="0"/>
                <a:ea typeface="ヒラギノ角ゴ Pro W3"/>
                <a:cs typeface="Arial" pitchFamily="34" charset="0"/>
              </a:rPr>
              <a:t>In play mode, click each number on the right to activate the animation.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Script: If we</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re going to meet industry requirements we do of course have to be where the industry is ...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That</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s why we like to say we</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re local everywhere ... As I said the most international organization on earth.</a:t>
            </a:r>
          </a:p>
          <a:p>
            <a:r>
              <a:rPr lang="en-GB" sz="900" dirty="0">
                <a:latin typeface="Arial" pitchFamily="34" charset="0"/>
                <a:ea typeface="ヒラギノ角ゴ Pro W3"/>
                <a:cs typeface="Arial" pitchFamily="34" charset="0"/>
              </a:rPr>
              <a:t>We provide services to over </a:t>
            </a:r>
            <a:r>
              <a:rPr lang="en-GB" sz="900" b="1" dirty="0">
                <a:latin typeface="Arial" pitchFamily="34" charset="0"/>
                <a:ea typeface="ヒラギノ角ゴ Pro W3"/>
                <a:cs typeface="Arial" pitchFamily="34" charset="0"/>
              </a:rPr>
              <a:t>200 countries and territories</a:t>
            </a:r>
            <a:r>
              <a:rPr lang="en-GB" sz="900" dirty="0">
                <a:latin typeface="Arial" pitchFamily="34" charset="0"/>
                <a:ea typeface="ヒラギノ角ゴ Pro W3"/>
                <a:cs typeface="Arial" pitchFamily="34" charset="0"/>
              </a:rPr>
              <a:t>, and we serve over </a:t>
            </a:r>
            <a:r>
              <a:rPr lang="en-GB" sz="900" b="1" dirty="0">
                <a:latin typeface="Arial" pitchFamily="34" charset="0"/>
                <a:ea typeface="ヒラギノ角ゴ Pro W3"/>
                <a:cs typeface="Arial" pitchFamily="34" charset="0"/>
              </a:rPr>
              <a:t>1000  airports</a:t>
            </a:r>
            <a:r>
              <a:rPr lang="en-GB" sz="900" dirty="0">
                <a:latin typeface="Arial" pitchFamily="34" charset="0"/>
                <a:ea typeface="ヒラギノ角ゴ Pro W3"/>
                <a:cs typeface="Arial" pitchFamily="34" charset="0"/>
              </a:rPr>
              <a:t>.</a:t>
            </a:r>
          </a:p>
          <a:p>
            <a:r>
              <a:rPr lang="en-GB" sz="900" dirty="0">
                <a:latin typeface="Arial" pitchFamily="34" charset="0"/>
                <a:ea typeface="ヒラギノ角ゴ Pro W3"/>
                <a:cs typeface="Arial" pitchFamily="34" charset="0"/>
              </a:rPr>
              <a:t>We have </a:t>
            </a:r>
            <a:r>
              <a:rPr lang="en-GB" sz="900" b="1" dirty="0">
                <a:latin typeface="Arial" pitchFamily="34" charset="0"/>
                <a:ea typeface="ヒラギノ角ゴ Pro W3"/>
                <a:cs typeface="Arial" pitchFamily="34" charset="0"/>
              </a:rPr>
              <a:t>350 sites </a:t>
            </a:r>
            <a:r>
              <a:rPr lang="en-GB" sz="900" dirty="0">
                <a:latin typeface="Arial" pitchFamily="34" charset="0"/>
                <a:ea typeface="ヒラギノ角ゴ Pro W3"/>
                <a:cs typeface="Arial" pitchFamily="34" charset="0"/>
              </a:rPr>
              <a:t>in 140 countries ... We have </a:t>
            </a:r>
            <a:r>
              <a:rPr lang="en-GB" sz="900" b="1" dirty="0">
                <a:latin typeface="Arial" pitchFamily="34" charset="0"/>
                <a:ea typeface="ヒラギノ角ゴ Pro W3"/>
                <a:cs typeface="Arial" pitchFamily="34" charset="0"/>
              </a:rPr>
              <a:t>4 service desks </a:t>
            </a:r>
            <a:r>
              <a:rPr lang="en-GB" sz="900" dirty="0">
                <a:latin typeface="Arial" pitchFamily="34" charset="0"/>
                <a:ea typeface="ヒラギノ角ゴ Pro W3"/>
                <a:cs typeface="Arial" pitchFamily="34" charset="0"/>
              </a:rPr>
              <a:t>(Montreal, Delhi, Frankfurt and Oman) providing first line support to customers .... We have </a:t>
            </a:r>
            <a:r>
              <a:rPr lang="en-GB" sz="900" b="1" dirty="0">
                <a:latin typeface="Arial" pitchFamily="34" charset="0"/>
                <a:ea typeface="ヒラギノ角ゴ Pro W3"/>
                <a:cs typeface="Arial" pitchFamily="34" charset="0"/>
              </a:rPr>
              <a:t>4 next generation data centres </a:t>
            </a:r>
            <a:r>
              <a:rPr lang="en-GB" sz="900" dirty="0">
                <a:latin typeface="Arial" pitchFamily="34" charset="0"/>
                <a:ea typeface="ヒラギノ角ゴ Pro W3"/>
                <a:cs typeface="Arial" pitchFamily="34" charset="0"/>
              </a:rPr>
              <a:t>– two in Atlanta, one in London and one in Singapore ....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We have 2 state of the art </a:t>
            </a:r>
            <a:r>
              <a:rPr lang="en-GB" sz="900" b="1" dirty="0">
                <a:latin typeface="Arial" pitchFamily="34" charset="0"/>
                <a:ea typeface="ヒラギノ角ゴ Pro W3"/>
                <a:cs typeface="Arial" pitchFamily="34" charset="0"/>
              </a:rPr>
              <a:t>Command </a:t>
            </a:r>
            <a:r>
              <a:rPr lang="en-GB" sz="900" b="1" dirty="0" err="1">
                <a:latin typeface="Arial" pitchFamily="34" charset="0"/>
                <a:ea typeface="ヒラギノ角ゴ Pro W3"/>
                <a:cs typeface="Arial" pitchFamily="34" charset="0"/>
              </a:rPr>
              <a:t>Centers</a:t>
            </a:r>
            <a:r>
              <a:rPr lang="en-GB" sz="900" b="1" dirty="0">
                <a:latin typeface="Arial" pitchFamily="34" charset="0"/>
                <a:ea typeface="ヒラギノ角ゴ Pro W3"/>
                <a:cs typeface="Arial" pitchFamily="34" charset="0"/>
              </a:rPr>
              <a:t> </a:t>
            </a:r>
            <a:r>
              <a:rPr lang="en-GB" sz="900" dirty="0">
                <a:latin typeface="Arial" pitchFamily="34" charset="0"/>
                <a:ea typeface="ヒラギノ角ゴ Pro W3"/>
                <a:cs typeface="Arial" pitchFamily="34" charset="0"/>
              </a:rPr>
              <a:t>– these enable proactive monitoring and management of AIS's communication and IT solutions used by hundreds of airlines and airports around the world. With real-time visibility and advanced technology, it means AIS can identify issues and take pre-emptive action before any impact takes place on airline and airport customer services. We have over </a:t>
            </a:r>
            <a:r>
              <a:rPr lang="en-GB" sz="900" b="1" dirty="0">
                <a:latin typeface="Arial" pitchFamily="34" charset="0"/>
                <a:ea typeface="ヒラギノ角ゴ Pro W3"/>
                <a:cs typeface="Arial" pitchFamily="34" charset="0"/>
              </a:rPr>
              <a:t>100 service </a:t>
            </a:r>
            <a:r>
              <a:rPr lang="en-GB" sz="900" b="1" dirty="0" err="1">
                <a:latin typeface="Arial" pitchFamily="34" charset="0"/>
                <a:ea typeface="ヒラギノ角ゴ Pro W3"/>
                <a:cs typeface="Arial" pitchFamily="34" charset="0"/>
              </a:rPr>
              <a:t>centers</a:t>
            </a:r>
            <a:r>
              <a:rPr lang="en-GB" sz="900" b="1" dirty="0">
                <a:latin typeface="Arial" pitchFamily="34" charset="0"/>
                <a:ea typeface="ヒラギノ角ゴ Pro W3"/>
                <a:cs typeface="Arial" pitchFamily="34" charset="0"/>
              </a:rPr>
              <a:t> </a:t>
            </a:r>
            <a:r>
              <a:rPr lang="en-GB" sz="900" dirty="0">
                <a:latin typeface="Arial" pitchFamily="34" charset="0"/>
                <a:ea typeface="ヒラギノ角ゴ Pro W3"/>
                <a:cs typeface="Arial" pitchFamily="34" charset="0"/>
              </a:rPr>
              <a:t>around the world. **  And </a:t>
            </a:r>
            <a:r>
              <a:rPr lang="en-GB" sz="900" b="1" dirty="0">
                <a:latin typeface="Arial" pitchFamily="34" charset="0"/>
                <a:ea typeface="ヒラギノ角ゴ Pro W3"/>
                <a:cs typeface="Arial" pitchFamily="34" charset="0"/>
              </a:rPr>
              <a:t>global software development capability </a:t>
            </a:r>
            <a:r>
              <a:rPr lang="en-GB" sz="900" dirty="0">
                <a:latin typeface="Arial" pitchFamily="34" charset="0"/>
                <a:ea typeface="ヒラギノ角ゴ Pro W3"/>
                <a:cs typeface="Arial" pitchFamily="34" charset="0"/>
              </a:rPr>
              <a:t>from over 15 </a:t>
            </a:r>
            <a:r>
              <a:rPr lang="en-GB" sz="900" dirty="0" err="1">
                <a:latin typeface="Arial" pitchFamily="34" charset="0"/>
                <a:ea typeface="ヒラギノ角ゴ Pro W3"/>
                <a:cs typeface="Arial" pitchFamily="34" charset="0"/>
              </a:rPr>
              <a:t>centers</a:t>
            </a:r>
            <a:r>
              <a:rPr lang="en-GB" sz="900" dirty="0">
                <a:latin typeface="Arial" pitchFamily="34" charset="0"/>
                <a:ea typeface="ヒラギノ角ゴ Pro W3"/>
                <a:cs typeface="Arial" pitchFamily="34" charset="0"/>
              </a:rPr>
              <a:t> (13 AIS software development </a:t>
            </a:r>
            <a:r>
              <a:rPr lang="en-GB" sz="900" dirty="0" err="1">
                <a:latin typeface="Arial" pitchFamily="34" charset="0"/>
                <a:ea typeface="ヒラギノ角ゴ Pro W3"/>
                <a:cs typeface="Arial" pitchFamily="34" charset="0"/>
              </a:rPr>
              <a:t>centers</a:t>
            </a:r>
            <a:r>
              <a:rPr lang="en-GB" sz="900" dirty="0">
                <a:latin typeface="Arial" pitchFamily="34" charset="0"/>
                <a:ea typeface="ヒラギノ角ゴ Pro W3"/>
                <a:cs typeface="Arial" pitchFamily="34" charset="0"/>
              </a:rPr>
              <a:t> plus 4 offshore through our partnerships with companies like NIIT and Mindtree.) </a:t>
            </a:r>
          </a:p>
          <a:p>
            <a:endParaRPr lang="en-GB" sz="900" dirty="0">
              <a:latin typeface="Arial" pitchFamily="34" charset="0"/>
              <a:ea typeface="ヒラギノ角ゴ Pro W3"/>
              <a:cs typeface="Arial" pitchFamily="34" charset="0"/>
            </a:endParaRPr>
          </a:p>
          <a:p>
            <a:r>
              <a:rPr lang="en-GB" sz="600" i="1" dirty="0">
                <a:latin typeface="Arial" pitchFamily="34" charset="0"/>
                <a:ea typeface="ヒラギノ角ゴ Pro W3"/>
                <a:cs typeface="Arial" pitchFamily="34" charset="0"/>
              </a:rPr>
              <a:t>Background if required</a:t>
            </a:r>
          </a:p>
          <a:p>
            <a:r>
              <a:rPr lang="en-GB" sz="600" b="1" dirty="0">
                <a:latin typeface="Arial" pitchFamily="34" charset="0"/>
                <a:ea typeface="ヒラギノ角ゴ Pro W3"/>
                <a:cs typeface="Arial" pitchFamily="34" charset="0"/>
              </a:rPr>
              <a:t>AIS Software development capability:</a:t>
            </a:r>
          </a:p>
          <a:p>
            <a:r>
              <a:rPr lang="en-GB" sz="600" dirty="0">
                <a:latin typeface="Arial" pitchFamily="34" charset="0"/>
                <a:ea typeface="ヒラギノ角ゴ Pro W3"/>
                <a:cs typeface="Arial" pitchFamily="34" charset="0"/>
              </a:rPr>
              <a:t>Atlanta, US (Passenger: fares, reservations, ticketing, check-in etc); Bohemia, US (airports / ecommerce); Boston, US; Godalming, UK (government, security, biometrics); Letterkenny, Ireland (government, security, biometrics); London, UK (flight operations); Sydney, Australia (government, security, biometrics); Vancouver, Canada (fares). Other software development with Solutions Lines takes place in Copenhagen, Dayton, Miami, Montreal and Nice. </a:t>
            </a:r>
          </a:p>
          <a:p>
            <a:r>
              <a:rPr lang="en-GB" sz="600" b="1" dirty="0">
                <a:latin typeface="Arial" pitchFamily="34" charset="0"/>
                <a:ea typeface="ヒラギノ角ゴ Pro W3"/>
                <a:cs typeface="Arial" pitchFamily="34" charset="0"/>
              </a:rPr>
              <a:t>Offshore Software development capability</a:t>
            </a:r>
            <a:r>
              <a:rPr lang="en-GB" sz="600" dirty="0">
                <a:latin typeface="Arial" pitchFamily="34" charset="0"/>
                <a:ea typeface="ヒラギノ角ゴ Pro W3"/>
                <a:cs typeface="Arial" pitchFamily="34" charset="0"/>
              </a:rPr>
              <a:t>: Brazil – CINQ; Rumania – </a:t>
            </a:r>
            <a:r>
              <a:rPr lang="en-GB" sz="600" dirty="0" err="1">
                <a:latin typeface="Arial" pitchFamily="34" charset="0"/>
                <a:ea typeface="ヒラギノ角ゴ Pro W3"/>
                <a:cs typeface="Arial" pitchFamily="34" charset="0"/>
              </a:rPr>
              <a:t>Luxsoft</a:t>
            </a:r>
            <a:r>
              <a:rPr lang="en-GB" sz="600" dirty="0">
                <a:latin typeface="Arial" pitchFamily="34" charset="0"/>
                <a:ea typeface="ヒラギノ角ゴ Pro W3"/>
                <a:cs typeface="Arial" pitchFamily="34" charset="0"/>
              </a:rPr>
              <a:t>; India – NIIT; India – Mindtree.</a:t>
            </a:r>
          </a:p>
          <a:p>
            <a:endParaRPr lang="en-GB" sz="600" dirty="0">
              <a:latin typeface="Arial" pitchFamily="34" charset="0"/>
              <a:ea typeface="ヒラギノ角ゴ Pro W3"/>
              <a:cs typeface="Arial" pitchFamily="34" charset="0"/>
            </a:endParaRPr>
          </a:p>
          <a:p>
            <a:r>
              <a:rPr lang="en-GB" sz="600" i="1" dirty="0">
                <a:latin typeface="Arial" pitchFamily="34" charset="0"/>
                <a:ea typeface="ヒラギノ角ゴ Pro W3"/>
                <a:cs typeface="Arial" pitchFamily="34" charset="0"/>
              </a:rPr>
              <a:t>**Background if required - Service Desks / Service </a:t>
            </a:r>
            <a:r>
              <a:rPr lang="en-GB" sz="600" i="1" dirty="0" err="1">
                <a:latin typeface="Arial" pitchFamily="34" charset="0"/>
                <a:ea typeface="ヒラギノ角ゴ Pro W3"/>
                <a:cs typeface="Arial" pitchFamily="34" charset="0"/>
              </a:rPr>
              <a:t>Centers</a:t>
            </a:r>
            <a:endParaRPr lang="en-GB" sz="600" i="1" dirty="0">
              <a:latin typeface="Arial" pitchFamily="34" charset="0"/>
              <a:ea typeface="ヒラギノ角ゴ Pro W3"/>
              <a:cs typeface="Arial" pitchFamily="34" charset="0"/>
            </a:endParaRPr>
          </a:p>
          <a:p>
            <a:r>
              <a:rPr lang="en-GB" sz="600" b="1" dirty="0">
                <a:latin typeface="Arial" pitchFamily="34" charset="0"/>
                <a:ea typeface="ヒラギノ角ゴ Pro W3"/>
                <a:cs typeface="Arial" pitchFamily="34" charset="0"/>
              </a:rPr>
              <a:t>Service Desks: </a:t>
            </a:r>
            <a:r>
              <a:rPr lang="en-GB" sz="600" dirty="0">
                <a:latin typeface="Arial" pitchFamily="34" charset="0"/>
                <a:ea typeface="ヒラギノ角ゴ Pro W3"/>
                <a:cs typeface="Arial" pitchFamily="34" charset="0"/>
              </a:rPr>
              <a:t>First point of contact for all customers. They provide consistent incident management for all AIS services. </a:t>
            </a:r>
          </a:p>
          <a:p>
            <a:r>
              <a:rPr lang="en-GB" sz="600" dirty="0">
                <a:latin typeface="Arial" pitchFamily="34" charset="0"/>
                <a:ea typeface="ヒラギノ角ゴ Pro W3"/>
                <a:cs typeface="Arial" pitchFamily="34" charset="0"/>
              </a:rPr>
              <a:t>AIS's integrated global Service Desk is designed to provide customers with much more than fast resolution of incidents</a:t>
            </a:r>
          </a:p>
          <a:p>
            <a:r>
              <a:rPr lang="en-GB" sz="600" dirty="0">
                <a:latin typeface="Arial" pitchFamily="34" charset="0"/>
                <a:ea typeface="ヒラギノ角ゴ Pro W3"/>
                <a:cs typeface="Arial" pitchFamily="34" charset="0"/>
              </a:rPr>
              <a:t>and problems. Serving as the single point of contact for all operational requirements it means: Simpler, streamlined service management based on a consistent set of tools, processes and procedures; around the world and around the clock; dedicated support staff with a global view of your networks and applications; Proactive response and escalation of performance problems; better tracking, monitoring and accountability;  for proactive notification of technical issues detected by our network monitoring systems and teams of global experts, to minimize operational impact.</a:t>
            </a:r>
          </a:p>
          <a:p>
            <a:r>
              <a:rPr lang="en-GB" sz="600" b="1" dirty="0">
                <a:latin typeface="Arial" pitchFamily="34" charset="0"/>
                <a:ea typeface="ヒラギノ角ゴ Pro W3"/>
                <a:cs typeface="Arial" pitchFamily="34" charset="0"/>
              </a:rPr>
              <a:t>Service </a:t>
            </a:r>
            <a:r>
              <a:rPr lang="en-GB" sz="600" b="1" dirty="0" err="1">
                <a:latin typeface="Arial" pitchFamily="34" charset="0"/>
                <a:ea typeface="ヒラギノ角ゴ Pro W3"/>
                <a:cs typeface="Arial" pitchFamily="34" charset="0"/>
              </a:rPr>
              <a:t>Center</a:t>
            </a:r>
            <a:r>
              <a:rPr lang="en-GB" sz="600" b="1" dirty="0">
                <a:latin typeface="Arial" pitchFamily="34" charset="0"/>
                <a:ea typeface="ヒラギノ角ゴ Pro W3"/>
                <a:cs typeface="Arial" pitchFamily="34" charset="0"/>
              </a:rPr>
              <a:t>: </a:t>
            </a:r>
            <a:r>
              <a:rPr lang="en-GB" sz="600" dirty="0">
                <a:latin typeface="Arial" pitchFamily="34" charset="0"/>
                <a:ea typeface="ヒラギノ角ゴ Pro W3"/>
                <a:cs typeface="Arial" pitchFamily="34" charset="0"/>
              </a:rPr>
              <a:t>Provide technical Field Service at AIS and Orange customers premises in their locale. Services include: Break/Fix maintenance and Installations, Moves, Additions &amp; Changes (IMAC) for all AIS and Orange products. They manage and maintain the Network Operations </a:t>
            </a:r>
            <a:r>
              <a:rPr lang="en-GB" sz="600" dirty="0" err="1">
                <a:latin typeface="Arial" pitchFamily="34" charset="0"/>
                <a:ea typeface="ヒラギノ角ゴ Pro W3"/>
                <a:cs typeface="Arial" pitchFamily="34" charset="0"/>
              </a:rPr>
              <a:t>Center</a:t>
            </a:r>
            <a:r>
              <a:rPr lang="en-GB" sz="600" dirty="0">
                <a:latin typeface="Arial" pitchFamily="34" charset="0"/>
                <a:ea typeface="ヒラギノ角ゴ Pro W3"/>
                <a:cs typeface="Arial" pitchFamily="34" charset="0"/>
              </a:rPr>
              <a:t>(s) in their locale on behalf of both AIS &amp; Orange. In this role they provide all technical and administrative support for the network </a:t>
            </a:r>
            <a:r>
              <a:rPr lang="en-GB" sz="600" dirty="0" err="1">
                <a:latin typeface="Arial" pitchFamily="34" charset="0"/>
                <a:ea typeface="ヒラギノ角ゴ Pro W3"/>
                <a:cs typeface="Arial" pitchFamily="34" charset="0"/>
              </a:rPr>
              <a:t>center</a:t>
            </a:r>
            <a:r>
              <a:rPr lang="en-GB" sz="600" dirty="0">
                <a:latin typeface="Arial" pitchFamily="34" charset="0"/>
                <a:ea typeface="ヒラギノ角ゴ Pro W3"/>
                <a:cs typeface="Arial" pitchFamily="34" charset="0"/>
              </a:rPr>
              <a:t>, including management of the centre facilities (air con, power &amp; generator backup, security etc), maintenance of vendor relationships, particularly with the local Telco's and a range administrative duties in support of AIS / Orange in that country.</a:t>
            </a:r>
            <a:endParaRPr lang="en-GB" sz="900" dirty="0">
              <a:latin typeface="Arial" pitchFamily="34" charset="0"/>
              <a:ea typeface="ヒラギノ角ゴ Pro W3"/>
              <a:cs typeface="Arial" pitchFamily="34" charset="0"/>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3FACD3A4-ED0E-4BF3-AC16-74FD2289D32C}" type="slidenum">
              <a:rPr lang="en-GB" smtClean="0">
                <a:ea typeface="ヒラギノ角ゴ Pro W3"/>
                <a:cs typeface="ヒラギノ角ゴ Pro W3"/>
              </a:rPr>
              <a:pPr/>
              <a:t>5</a:t>
            </a:fld>
            <a:endParaRPr lang="en-GB">
              <a:ea typeface="ヒラギノ角ゴ Pro W3"/>
              <a:cs typeface="ヒラギノ角ゴ Pro W3"/>
            </a:endParaRPr>
          </a:p>
        </p:txBody>
      </p:sp>
    </p:spTree>
    <p:extLst>
      <p:ext uri="{BB962C8B-B14F-4D97-AF65-F5344CB8AC3E}">
        <p14:creationId xmlns:p14="http://schemas.microsoft.com/office/powerpoint/2010/main" val="1022732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GB" sz="900" b="1" dirty="0">
                <a:latin typeface="Arial" pitchFamily="34" charset="0"/>
                <a:ea typeface="ヒラギノ角ゴ Pro W3"/>
                <a:cs typeface="Arial" pitchFamily="34" charset="0"/>
              </a:rPr>
              <a:t>FOR BEST EFFECT USE IN PLAY MODE: </a:t>
            </a:r>
            <a:r>
              <a:rPr lang="en-GB" sz="900" dirty="0">
                <a:latin typeface="Arial" pitchFamily="34" charset="0"/>
                <a:ea typeface="ヒラギノ角ゴ Pro W3"/>
                <a:cs typeface="Arial" pitchFamily="34" charset="0"/>
              </a:rPr>
              <a:t>In play mode, click each number on the right to activate the animation.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Script: If we</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re going to meet industry requirements we do of course have to be where the industry is ...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That</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s why we like to say we</a:t>
            </a:r>
            <a:r>
              <a:rPr lang="en-GB" altLang="en-US" sz="900" dirty="0">
                <a:latin typeface="Arial" pitchFamily="34" charset="0"/>
                <a:ea typeface="ヒラギノ角ゴ Pro W3"/>
                <a:cs typeface="Arial" pitchFamily="34" charset="0"/>
              </a:rPr>
              <a:t>’</a:t>
            </a:r>
            <a:r>
              <a:rPr lang="en-GB" sz="900" dirty="0">
                <a:latin typeface="Arial" pitchFamily="34" charset="0"/>
                <a:ea typeface="ヒラギノ角ゴ Pro W3"/>
                <a:cs typeface="Arial" pitchFamily="34" charset="0"/>
              </a:rPr>
              <a:t>re local everywhere ... As I said the most international organization on earth.</a:t>
            </a:r>
          </a:p>
          <a:p>
            <a:r>
              <a:rPr lang="en-GB" sz="900" dirty="0">
                <a:latin typeface="Arial" pitchFamily="34" charset="0"/>
                <a:ea typeface="ヒラギノ角ゴ Pro W3"/>
                <a:cs typeface="Arial" pitchFamily="34" charset="0"/>
              </a:rPr>
              <a:t>We provide services to over </a:t>
            </a:r>
            <a:r>
              <a:rPr lang="en-GB" sz="900" b="1" dirty="0">
                <a:latin typeface="Arial" pitchFamily="34" charset="0"/>
                <a:ea typeface="ヒラギノ角ゴ Pro W3"/>
                <a:cs typeface="Arial" pitchFamily="34" charset="0"/>
              </a:rPr>
              <a:t>200 countries and territories</a:t>
            </a:r>
            <a:r>
              <a:rPr lang="en-GB" sz="900" dirty="0">
                <a:latin typeface="Arial" pitchFamily="34" charset="0"/>
                <a:ea typeface="ヒラギノ角ゴ Pro W3"/>
                <a:cs typeface="Arial" pitchFamily="34" charset="0"/>
              </a:rPr>
              <a:t>, and we serve over </a:t>
            </a:r>
            <a:r>
              <a:rPr lang="en-GB" sz="900" b="1" dirty="0">
                <a:latin typeface="Arial" pitchFamily="34" charset="0"/>
                <a:ea typeface="ヒラギノ角ゴ Pro W3"/>
                <a:cs typeface="Arial" pitchFamily="34" charset="0"/>
              </a:rPr>
              <a:t>1000  airports</a:t>
            </a:r>
            <a:r>
              <a:rPr lang="en-GB" sz="900" dirty="0">
                <a:latin typeface="Arial" pitchFamily="34" charset="0"/>
                <a:ea typeface="ヒラギノ角ゴ Pro W3"/>
                <a:cs typeface="Arial" pitchFamily="34" charset="0"/>
              </a:rPr>
              <a:t>.</a:t>
            </a:r>
          </a:p>
          <a:p>
            <a:r>
              <a:rPr lang="en-GB" sz="900" dirty="0">
                <a:latin typeface="Arial" pitchFamily="34" charset="0"/>
                <a:ea typeface="ヒラギノ角ゴ Pro W3"/>
                <a:cs typeface="Arial" pitchFamily="34" charset="0"/>
              </a:rPr>
              <a:t>We have </a:t>
            </a:r>
            <a:r>
              <a:rPr lang="en-GB" sz="900" b="1" dirty="0">
                <a:latin typeface="Arial" pitchFamily="34" charset="0"/>
                <a:ea typeface="ヒラギノ角ゴ Pro W3"/>
                <a:cs typeface="Arial" pitchFamily="34" charset="0"/>
              </a:rPr>
              <a:t>350 sites </a:t>
            </a:r>
            <a:r>
              <a:rPr lang="en-GB" sz="900" dirty="0">
                <a:latin typeface="Arial" pitchFamily="34" charset="0"/>
                <a:ea typeface="ヒラギノ角ゴ Pro W3"/>
                <a:cs typeface="Arial" pitchFamily="34" charset="0"/>
              </a:rPr>
              <a:t>in 140 countries ... We have </a:t>
            </a:r>
            <a:r>
              <a:rPr lang="en-GB" sz="900" b="1" dirty="0">
                <a:latin typeface="Arial" pitchFamily="34" charset="0"/>
                <a:ea typeface="ヒラギノ角ゴ Pro W3"/>
                <a:cs typeface="Arial" pitchFamily="34" charset="0"/>
              </a:rPr>
              <a:t>4 service desks </a:t>
            </a:r>
            <a:r>
              <a:rPr lang="en-GB" sz="900" dirty="0">
                <a:latin typeface="Arial" pitchFamily="34" charset="0"/>
                <a:ea typeface="ヒラギノ角ゴ Pro W3"/>
                <a:cs typeface="Arial" pitchFamily="34" charset="0"/>
              </a:rPr>
              <a:t>(Montreal, Delhi, Frankfurt and Oman) providing first line support to customers .... We have </a:t>
            </a:r>
            <a:r>
              <a:rPr lang="en-GB" sz="900" b="1" dirty="0">
                <a:latin typeface="Arial" pitchFamily="34" charset="0"/>
                <a:ea typeface="ヒラギノ角ゴ Pro W3"/>
                <a:cs typeface="Arial" pitchFamily="34" charset="0"/>
              </a:rPr>
              <a:t>4 next generation data centres </a:t>
            </a:r>
            <a:r>
              <a:rPr lang="en-GB" sz="900" dirty="0">
                <a:latin typeface="Arial" pitchFamily="34" charset="0"/>
                <a:ea typeface="ヒラギノ角ゴ Pro W3"/>
                <a:cs typeface="Arial" pitchFamily="34" charset="0"/>
              </a:rPr>
              <a:t>– two in Atlanta, one in London and one in Singapore .... </a:t>
            </a:r>
          </a:p>
          <a:p>
            <a:endParaRPr lang="en-GB" sz="900" dirty="0">
              <a:latin typeface="Arial" pitchFamily="34" charset="0"/>
              <a:ea typeface="ヒラギノ角ゴ Pro W3"/>
              <a:cs typeface="Arial" pitchFamily="34" charset="0"/>
            </a:endParaRPr>
          </a:p>
          <a:p>
            <a:r>
              <a:rPr lang="en-GB" sz="900" dirty="0">
                <a:latin typeface="Arial" pitchFamily="34" charset="0"/>
                <a:ea typeface="ヒラギノ角ゴ Pro W3"/>
                <a:cs typeface="Arial" pitchFamily="34" charset="0"/>
              </a:rPr>
              <a:t>We have 2 state of the art </a:t>
            </a:r>
            <a:r>
              <a:rPr lang="en-GB" sz="900" b="1" dirty="0">
                <a:latin typeface="Arial" pitchFamily="34" charset="0"/>
                <a:ea typeface="ヒラギノ角ゴ Pro W3"/>
                <a:cs typeface="Arial" pitchFamily="34" charset="0"/>
              </a:rPr>
              <a:t>Command </a:t>
            </a:r>
            <a:r>
              <a:rPr lang="en-GB" sz="900" b="1" dirty="0" err="1">
                <a:latin typeface="Arial" pitchFamily="34" charset="0"/>
                <a:ea typeface="ヒラギノ角ゴ Pro W3"/>
                <a:cs typeface="Arial" pitchFamily="34" charset="0"/>
              </a:rPr>
              <a:t>Centers</a:t>
            </a:r>
            <a:r>
              <a:rPr lang="en-GB" sz="900" b="1" dirty="0">
                <a:latin typeface="Arial" pitchFamily="34" charset="0"/>
                <a:ea typeface="ヒラギノ角ゴ Pro W3"/>
                <a:cs typeface="Arial" pitchFamily="34" charset="0"/>
              </a:rPr>
              <a:t> </a:t>
            </a:r>
            <a:r>
              <a:rPr lang="en-GB" sz="900" dirty="0">
                <a:latin typeface="Arial" pitchFamily="34" charset="0"/>
                <a:ea typeface="ヒラギノ角ゴ Pro W3"/>
                <a:cs typeface="Arial" pitchFamily="34" charset="0"/>
              </a:rPr>
              <a:t>– these enable proactive monitoring and management of AIS's communication and IT solutions used by hundreds of airlines and airports around the world. With real-time visibility and advanced technology, it means AIS can identify issues and take pre-emptive action before any impact takes place on airline and airport customer services. We have over </a:t>
            </a:r>
            <a:r>
              <a:rPr lang="en-GB" sz="900" b="1" dirty="0">
                <a:latin typeface="Arial" pitchFamily="34" charset="0"/>
                <a:ea typeface="ヒラギノ角ゴ Pro W3"/>
                <a:cs typeface="Arial" pitchFamily="34" charset="0"/>
              </a:rPr>
              <a:t>100 service </a:t>
            </a:r>
            <a:r>
              <a:rPr lang="en-GB" sz="900" b="1" dirty="0" err="1">
                <a:latin typeface="Arial" pitchFamily="34" charset="0"/>
                <a:ea typeface="ヒラギノ角ゴ Pro W3"/>
                <a:cs typeface="Arial" pitchFamily="34" charset="0"/>
              </a:rPr>
              <a:t>centers</a:t>
            </a:r>
            <a:r>
              <a:rPr lang="en-GB" sz="900" b="1" dirty="0">
                <a:latin typeface="Arial" pitchFamily="34" charset="0"/>
                <a:ea typeface="ヒラギノ角ゴ Pro W3"/>
                <a:cs typeface="Arial" pitchFamily="34" charset="0"/>
              </a:rPr>
              <a:t> </a:t>
            </a:r>
            <a:r>
              <a:rPr lang="en-GB" sz="900" dirty="0">
                <a:latin typeface="Arial" pitchFamily="34" charset="0"/>
                <a:ea typeface="ヒラギノ角ゴ Pro W3"/>
                <a:cs typeface="Arial" pitchFamily="34" charset="0"/>
              </a:rPr>
              <a:t>around the world. **  And </a:t>
            </a:r>
            <a:r>
              <a:rPr lang="en-GB" sz="900" b="1" dirty="0">
                <a:latin typeface="Arial" pitchFamily="34" charset="0"/>
                <a:ea typeface="ヒラギノ角ゴ Pro W3"/>
                <a:cs typeface="Arial" pitchFamily="34" charset="0"/>
              </a:rPr>
              <a:t>global software development capability </a:t>
            </a:r>
            <a:r>
              <a:rPr lang="en-GB" sz="900" dirty="0">
                <a:latin typeface="Arial" pitchFamily="34" charset="0"/>
                <a:ea typeface="ヒラギノ角ゴ Pro W3"/>
                <a:cs typeface="Arial" pitchFamily="34" charset="0"/>
              </a:rPr>
              <a:t>from over 15 </a:t>
            </a:r>
            <a:r>
              <a:rPr lang="en-GB" sz="900" dirty="0" err="1">
                <a:latin typeface="Arial" pitchFamily="34" charset="0"/>
                <a:ea typeface="ヒラギノ角ゴ Pro W3"/>
                <a:cs typeface="Arial" pitchFamily="34" charset="0"/>
              </a:rPr>
              <a:t>centers</a:t>
            </a:r>
            <a:r>
              <a:rPr lang="en-GB" sz="900" dirty="0">
                <a:latin typeface="Arial" pitchFamily="34" charset="0"/>
                <a:ea typeface="ヒラギノ角ゴ Pro W3"/>
                <a:cs typeface="Arial" pitchFamily="34" charset="0"/>
              </a:rPr>
              <a:t> (13 AIS software development </a:t>
            </a:r>
            <a:r>
              <a:rPr lang="en-GB" sz="900" dirty="0" err="1">
                <a:latin typeface="Arial" pitchFamily="34" charset="0"/>
                <a:ea typeface="ヒラギノ角ゴ Pro W3"/>
                <a:cs typeface="Arial" pitchFamily="34" charset="0"/>
              </a:rPr>
              <a:t>centers</a:t>
            </a:r>
            <a:r>
              <a:rPr lang="en-GB" sz="900" dirty="0">
                <a:latin typeface="Arial" pitchFamily="34" charset="0"/>
                <a:ea typeface="ヒラギノ角ゴ Pro W3"/>
                <a:cs typeface="Arial" pitchFamily="34" charset="0"/>
              </a:rPr>
              <a:t> plus 4 offshore through our partnerships with companies like NIIT and Mindtree.) </a:t>
            </a:r>
          </a:p>
          <a:p>
            <a:endParaRPr lang="en-GB" sz="900" dirty="0">
              <a:latin typeface="Arial" pitchFamily="34" charset="0"/>
              <a:ea typeface="ヒラギノ角ゴ Pro W3"/>
              <a:cs typeface="Arial" pitchFamily="34" charset="0"/>
            </a:endParaRPr>
          </a:p>
          <a:p>
            <a:r>
              <a:rPr lang="en-GB" sz="600" i="1" dirty="0">
                <a:latin typeface="Arial" pitchFamily="34" charset="0"/>
                <a:ea typeface="ヒラギノ角ゴ Pro W3"/>
                <a:cs typeface="Arial" pitchFamily="34" charset="0"/>
              </a:rPr>
              <a:t>Background if required</a:t>
            </a:r>
          </a:p>
          <a:p>
            <a:r>
              <a:rPr lang="en-GB" sz="600" b="1" dirty="0">
                <a:latin typeface="Arial" pitchFamily="34" charset="0"/>
                <a:ea typeface="ヒラギノ角ゴ Pro W3"/>
                <a:cs typeface="Arial" pitchFamily="34" charset="0"/>
              </a:rPr>
              <a:t>AIS Software development capability:</a:t>
            </a:r>
          </a:p>
          <a:p>
            <a:r>
              <a:rPr lang="en-GB" sz="600" dirty="0">
                <a:latin typeface="Arial" pitchFamily="34" charset="0"/>
                <a:ea typeface="ヒラギノ角ゴ Pro W3"/>
                <a:cs typeface="Arial" pitchFamily="34" charset="0"/>
              </a:rPr>
              <a:t>Atlanta, US (Passenger: fares, reservations, ticketing, check-in etc); Bohemia, US (airports / ecommerce); Boston, US; Godalming, UK (government, security, biometrics); Letterkenny, Ireland (government, security, biometrics); London, UK (flight operations); Sydney, Australia (government, security, biometrics); Vancouver, Canada (fares). Other software development with Solutions Lines takes place in Copenhagen, Dayton, Miami, Montreal and Nice. </a:t>
            </a:r>
          </a:p>
          <a:p>
            <a:r>
              <a:rPr lang="en-GB" sz="600" b="1" dirty="0">
                <a:latin typeface="Arial" pitchFamily="34" charset="0"/>
                <a:ea typeface="ヒラギノ角ゴ Pro W3"/>
                <a:cs typeface="Arial" pitchFamily="34" charset="0"/>
              </a:rPr>
              <a:t>Offshore Software development capability</a:t>
            </a:r>
            <a:r>
              <a:rPr lang="en-GB" sz="600" dirty="0">
                <a:latin typeface="Arial" pitchFamily="34" charset="0"/>
                <a:ea typeface="ヒラギノ角ゴ Pro W3"/>
                <a:cs typeface="Arial" pitchFamily="34" charset="0"/>
              </a:rPr>
              <a:t>: Brazil – CINQ; Rumania – </a:t>
            </a:r>
            <a:r>
              <a:rPr lang="en-GB" sz="600" dirty="0" err="1">
                <a:latin typeface="Arial" pitchFamily="34" charset="0"/>
                <a:ea typeface="ヒラギノ角ゴ Pro W3"/>
                <a:cs typeface="Arial" pitchFamily="34" charset="0"/>
              </a:rPr>
              <a:t>Luxsoft</a:t>
            </a:r>
            <a:r>
              <a:rPr lang="en-GB" sz="600" dirty="0">
                <a:latin typeface="Arial" pitchFamily="34" charset="0"/>
                <a:ea typeface="ヒラギノ角ゴ Pro W3"/>
                <a:cs typeface="Arial" pitchFamily="34" charset="0"/>
              </a:rPr>
              <a:t>; India – NIIT; India – Mindtree.</a:t>
            </a:r>
          </a:p>
          <a:p>
            <a:endParaRPr lang="en-GB" sz="600" dirty="0">
              <a:latin typeface="Arial" pitchFamily="34" charset="0"/>
              <a:ea typeface="ヒラギノ角ゴ Pro W3"/>
              <a:cs typeface="Arial" pitchFamily="34" charset="0"/>
            </a:endParaRPr>
          </a:p>
          <a:p>
            <a:r>
              <a:rPr lang="en-GB" sz="600" i="1" dirty="0">
                <a:latin typeface="Arial" pitchFamily="34" charset="0"/>
                <a:ea typeface="ヒラギノ角ゴ Pro W3"/>
                <a:cs typeface="Arial" pitchFamily="34" charset="0"/>
              </a:rPr>
              <a:t>**Background if required - Service Desks / Service </a:t>
            </a:r>
            <a:r>
              <a:rPr lang="en-GB" sz="600" i="1" dirty="0" err="1">
                <a:latin typeface="Arial" pitchFamily="34" charset="0"/>
                <a:ea typeface="ヒラギノ角ゴ Pro W3"/>
                <a:cs typeface="Arial" pitchFamily="34" charset="0"/>
              </a:rPr>
              <a:t>Centers</a:t>
            </a:r>
            <a:endParaRPr lang="en-GB" sz="600" i="1" dirty="0">
              <a:latin typeface="Arial" pitchFamily="34" charset="0"/>
              <a:ea typeface="ヒラギノ角ゴ Pro W3"/>
              <a:cs typeface="Arial" pitchFamily="34" charset="0"/>
            </a:endParaRPr>
          </a:p>
          <a:p>
            <a:r>
              <a:rPr lang="en-GB" sz="600" b="1" dirty="0">
                <a:latin typeface="Arial" pitchFamily="34" charset="0"/>
                <a:ea typeface="ヒラギノ角ゴ Pro W3"/>
                <a:cs typeface="Arial" pitchFamily="34" charset="0"/>
              </a:rPr>
              <a:t>Service Desks: </a:t>
            </a:r>
            <a:r>
              <a:rPr lang="en-GB" sz="600" dirty="0">
                <a:latin typeface="Arial" pitchFamily="34" charset="0"/>
                <a:ea typeface="ヒラギノ角ゴ Pro W3"/>
                <a:cs typeface="Arial" pitchFamily="34" charset="0"/>
              </a:rPr>
              <a:t>First point of contact for all customers. They provide consistent incident management for all AIS services. </a:t>
            </a:r>
          </a:p>
          <a:p>
            <a:r>
              <a:rPr lang="en-GB" sz="600" dirty="0">
                <a:latin typeface="Arial" pitchFamily="34" charset="0"/>
                <a:ea typeface="ヒラギノ角ゴ Pro W3"/>
                <a:cs typeface="Arial" pitchFamily="34" charset="0"/>
              </a:rPr>
              <a:t>AIS's integrated global Service Desk is designed to provide customers with much more than fast resolution of incidents</a:t>
            </a:r>
          </a:p>
          <a:p>
            <a:r>
              <a:rPr lang="en-GB" sz="600" dirty="0">
                <a:latin typeface="Arial" pitchFamily="34" charset="0"/>
                <a:ea typeface="ヒラギノ角ゴ Pro W3"/>
                <a:cs typeface="Arial" pitchFamily="34" charset="0"/>
              </a:rPr>
              <a:t>and problems. Serving as the single point of contact for all operational requirements it means: Simpler, streamlined service management based on a consistent set of tools, processes and procedures; around the world and around the clock; dedicated support staff with a global view of your networks and applications; Proactive response and escalation of performance problems; better tracking, monitoring and accountability;  for proactive notification of technical issues detected by our network monitoring systems and teams of global experts, to minimize operational impact.</a:t>
            </a:r>
          </a:p>
          <a:p>
            <a:r>
              <a:rPr lang="en-GB" sz="600" b="1" dirty="0">
                <a:latin typeface="Arial" pitchFamily="34" charset="0"/>
                <a:ea typeface="ヒラギノ角ゴ Pro W3"/>
                <a:cs typeface="Arial" pitchFamily="34" charset="0"/>
              </a:rPr>
              <a:t>Service </a:t>
            </a:r>
            <a:r>
              <a:rPr lang="en-GB" sz="600" b="1" dirty="0" err="1">
                <a:latin typeface="Arial" pitchFamily="34" charset="0"/>
                <a:ea typeface="ヒラギノ角ゴ Pro W3"/>
                <a:cs typeface="Arial" pitchFamily="34" charset="0"/>
              </a:rPr>
              <a:t>Center</a:t>
            </a:r>
            <a:r>
              <a:rPr lang="en-GB" sz="600" b="1" dirty="0">
                <a:latin typeface="Arial" pitchFamily="34" charset="0"/>
                <a:ea typeface="ヒラギノ角ゴ Pro W3"/>
                <a:cs typeface="Arial" pitchFamily="34" charset="0"/>
              </a:rPr>
              <a:t>: </a:t>
            </a:r>
            <a:r>
              <a:rPr lang="en-GB" sz="600" dirty="0">
                <a:latin typeface="Arial" pitchFamily="34" charset="0"/>
                <a:ea typeface="ヒラギノ角ゴ Pro W3"/>
                <a:cs typeface="Arial" pitchFamily="34" charset="0"/>
              </a:rPr>
              <a:t>Provide technical Field Service at AIS and Orange customers premises in their locale. Services include: Break/Fix maintenance and Installations, Moves, Additions &amp; Changes (IMAC) for all AIS and Orange products. They manage and maintain the Network Operations </a:t>
            </a:r>
            <a:r>
              <a:rPr lang="en-GB" sz="600" dirty="0" err="1">
                <a:latin typeface="Arial" pitchFamily="34" charset="0"/>
                <a:ea typeface="ヒラギノ角ゴ Pro W3"/>
                <a:cs typeface="Arial" pitchFamily="34" charset="0"/>
              </a:rPr>
              <a:t>Center</a:t>
            </a:r>
            <a:r>
              <a:rPr lang="en-GB" sz="600" dirty="0">
                <a:latin typeface="Arial" pitchFamily="34" charset="0"/>
                <a:ea typeface="ヒラギノ角ゴ Pro W3"/>
                <a:cs typeface="Arial" pitchFamily="34" charset="0"/>
              </a:rPr>
              <a:t>(s) in their locale on behalf of both AIS &amp; Orange. In this role they provide all technical and administrative support for the network </a:t>
            </a:r>
            <a:r>
              <a:rPr lang="en-GB" sz="600" dirty="0" err="1">
                <a:latin typeface="Arial" pitchFamily="34" charset="0"/>
                <a:ea typeface="ヒラギノ角ゴ Pro W3"/>
                <a:cs typeface="Arial" pitchFamily="34" charset="0"/>
              </a:rPr>
              <a:t>center</a:t>
            </a:r>
            <a:r>
              <a:rPr lang="en-GB" sz="600" dirty="0">
                <a:latin typeface="Arial" pitchFamily="34" charset="0"/>
                <a:ea typeface="ヒラギノ角ゴ Pro W3"/>
                <a:cs typeface="Arial" pitchFamily="34" charset="0"/>
              </a:rPr>
              <a:t>, including management of the centre facilities (air con, power &amp; generator backup, security etc), maintenance of vendor relationships, particularly with the local Telco's and a range administrative duties in support of AIS / Orange in that country.</a:t>
            </a:r>
            <a:endParaRPr lang="en-GB" sz="900" dirty="0">
              <a:latin typeface="Arial" pitchFamily="34" charset="0"/>
              <a:ea typeface="ヒラギノ角ゴ Pro W3"/>
              <a:cs typeface="Arial" pitchFamily="34" charset="0"/>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3FACD3A4-ED0E-4BF3-AC16-74FD2289D32C}" type="slidenum">
              <a:rPr lang="en-GB" smtClean="0">
                <a:ea typeface="ヒラギノ角ゴ Pro W3"/>
                <a:cs typeface="ヒラギノ角ゴ Pro W3"/>
              </a:rPr>
              <a:pPr/>
              <a:t>7</a:t>
            </a:fld>
            <a:endParaRPr lang="en-GB">
              <a:ea typeface="ヒラギノ角ゴ Pro W3"/>
              <a:cs typeface="ヒラギノ角ゴ Pro W3"/>
            </a:endParaRPr>
          </a:p>
        </p:txBody>
      </p:sp>
    </p:spTree>
    <p:extLst>
      <p:ext uri="{BB962C8B-B14F-4D97-AF65-F5344CB8AC3E}">
        <p14:creationId xmlns:p14="http://schemas.microsoft.com/office/powerpoint/2010/main" val="83269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hangingPunct="1">
              <a:defRPr/>
            </a:pPr>
            <a:r>
              <a:rPr lang="en-GB" dirty="0">
                <a:latin typeface="Arial" pitchFamily="34" charset="0"/>
                <a:ea typeface="ヒラギノ角ゴ Pro W3" pitchFamily="125" charset="-128"/>
                <a:cs typeface="Geneva" pitchFamily="125" charset="0"/>
              </a:rPr>
              <a:t>As I said, our portfolio offers the broadest range of IT and communications solutions for the air transport industry.  </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It includes managed global communications and infrastructure, in which 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re seeing some of the latest developments in mobility and cloud.</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And it includes solutions for: </a:t>
            </a:r>
          </a:p>
          <a:p>
            <a:pPr eaLnBrk="1" hangingPunct="1">
              <a:defRPr/>
            </a:pPr>
            <a:r>
              <a:rPr lang="en-GB" dirty="0">
                <a:latin typeface="Arial" pitchFamily="34" charset="0"/>
                <a:ea typeface="ヒラギノ角ゴ Pro W3" pitchFamily="125" charset="-128"/>
                <a:cs typeface="Geneva" pitchFamily="125" charset="0"/>
              </a:rPr>
              <a:t>Airports, such as Airport management and operations, business intelligence and baggage operations ...</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Passengers and airlines, such as fares and reservations – which, for example, includes investing significantly in next generation passenger management.</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It includes solutions for governments and border management, as well as aircraft communications (for instance: aircraft operations, air-ground communications, flight operations).</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US" dirty="0">
                <a:latin typeface="Arial" pitchFamily="34" charset="0"/>
                <a:ea typeface="ヒラギノ角ゴ Pro W3" pitchFamily="125" charset="-128"/>
                <a:cs typeface="Geneva" pitchFamily="125" charset="0"/>
              </a:rPr>
              <a:t>AIS has two main subsidiaries: OnAir, which is the leading provider of in-flight connectivity, and CHAMP Cargosystems, the world's only IT company dedicated solely to air cargo. AIS also operates two joint ventures providing services to the air transport community: </a:t>
            </a:r>
            <a:r>
              <a:rPr lang="en-US" dirty="0" err="1">
                <a:latin typeface="Arial" pitchFamily="34" charset="0"/>
                <a:ea typeface="ヒラギノ角ゴ Pro W3" pitchFamily="125" charset="-128"/>
                <a:cs typeface="Geneva" pitchFamily="125" charset="0"/>
              </a:rPr>
              <a:t>Aviareto</a:t>
            </a:r>
            <a:r>
              <a:rPr lang="en-US" dirty="0">
                <a:latin typeface="Arial" pitchFamily="34" charset="0"/>
                <a:ea typeface="ヒラギノ角ゴ Pro W3" pitchFamily="125" charset="-128"/>
                <a:cs typeface="Geneva" pitchFamily="125" charset="0"/>
              </a:rPr>
              <a:t> for aircraft asset management and </a:t>
            </a:r>
            <a:r>
              <a:rPr lang="en-US" dirty="0" err="1">
                <a:latin typeface="Arial" pitchFamily="34" charset="0"/>
                <a:ea typeface="ヒラギノ角ゴ Pro W3" pitchFamily="125" charset="-128"/>
                <a:cs typeface="Geneva" pitchFamily="125" charset="0"/>
              </a:rPr>
              <a:t>CertiPath</a:t>
            </a:r>
            <a:r>
              <a:rPr lang="en-US" dirty="0">
                <a:latin typeface="Arial" pitchFamily="34" charset="0"/>
                <a:ea typeface="ヒラギノ角ゴ Pro W3" pitchFamily="125" charset="-128"/>
                <a:cs typeface="Geneva" pitchFamily="125" charset="0"/>
              </a:rPr>
              <a:t> for secure electronic identity management. </a:t>
            </a:r>
            <a:endParaRPr lang="en-GB" dirty="0">
              <a:latin typeface="Arial" pitchFamily="34" charset="0"/>
              <a:ea typeface="ヒラギノ角ゴ Pro W3" pitchFamily="125" charset="-128"/>
              <a:cs typeface="Geneva" pitchFamily="125" charset="0"/>
            </a:endParaRP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ve been making big investments in the portfolio and again as we work with the industry – including the AIS Board and Council – it</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s evolving rapidly.</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ll see more about our evolution soon ... </a:t>
            </a:r>
          </a:p>
          <a:p>
            <a:pPr>
              <a:defRPr/>
            </a:pPr>
            <a:endParaRPr lang="en-GB" dirty="0">
              <a:latin typeface="Arial" pitchFamily="34" charset="0"/>
              <a:ea typeface="ヒラギノ角ゴ Pro W3" pitchFamily="125" charset="-128"/>
              <a:cs typeface="Geneva" pitchFamily="125" charset="0"/>
            </a:endParaRPr>
          </a:p>
          <a:p>
            <a:pPr>
              <a:defRPr/>
            </a:pPr>
            <a:endParaRPr lang="en-US" dirty="0">
              <a:ea typeface="ヒラギノ角ゴ Pro W3" pitchFamily="125" charset="-128"/>
              <a:cs typeface="Geneva" pitchFamily="125"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92648BF8-B513-4995-8447-6C5B7C1F2E5F}" type="slidenum">
              <a:rPr lang="en-GB" smtClean="0"/>
              <a:pPr>
                <a:defRPr/>
              </a:pPr>
              <a:t>8</a:t>
            </a:fld>
            <a:endParaRPr lang="en-GB"/>
          </a:p>
        </p:txBody>
      </p:sp>
    </p:spTree>
    <p:extLst>
      <p:ext uri="{BB962C8B-B14F-4D97-AF65-F5344CB8AC3E}">
        <p14:creationId xmlns:p14="http://schemas.microsoft.com/office/powerpoint/2010/main" val="366488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hangingPunct="1">
              <a:defRPr/>
            </a:pPr>
            <a:r>
              <a:rPr lang="en-GB" dirty="0">
                <a:latin typeface="Arial" pitchFamily="34" charset="0"/>
                <a:ea typeface="ヒラギノ角ゴ Pro W3" pitchFamily="125" charset="-128"/>
                <a:cs typeface="Geneva" pitchFamily="125" charset="0"/>
              </a:rPr>
              <a:t>As I said, our portfolio offers the broadest range of IT and communications solutions for the air transport industry.  </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It includes managed global communications and infrastructure, in which 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re seeing some of the latest developments in mobility and cloud.</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And it includes solutions for: </a:t>
            </a:r>
          </a:p>
          <a:p>
            <a:pPr eaLnBrk="1" hangingPunct="1">
              <a:defRPr/>
            </a:pPr>
            <a:r>
              <a:rPr lang="en-GB" dirty="0">
                <a:latin typeface="Arial" pitchFamily="34" charset="0"/>
                <a:ea typeface="ヒラギノ角ゴ Pro W3" pitchFamily="125" charset="-128"/>
                <a:cs typeface="Geneva" pitchFamily="125" charset="0"/>
              </a:rPr>
              <a:t>Airports, such as Airport management and operations, business intelligence and baggage operations ...</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Passengers and airlines, such as fares and reservations – which, for example, includes investing significantly in next generation passenger management.</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It includes solutions for governments and border management, as well as aircraft communications (for instance: aircraft operations, air-ground communications, flight operations).</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US" dirty="0">
                <a:latin typeface="Arial" pitchFamily="34" charset="0"/>
                <a:ea typeface="ヒラギノ角ゴ Pro W3" pitchFamily="125" charset="-128"/>
                <a:cs typeface="Geneva" pitchFamily="125" charset="0"/>
              </a:rPr>
              <a:t>AIS has two main subsidiaries: OnAir, which is the leading provider of in-flight connectivity, and CHAMP Cargosystems, the world's only IT company dedicated solely to air cargo. AIS also operates two joint ventures providing services to the air transport community: </a:t>
            </a:r>
            <a:r>
              <a:rPr lang="en-US" dirty="0" err="1">
                <a:latin typeface="Arial" pitchFamily="34" charset="0"/>
                <a:ea typeface="ヒラギノ角ゴ Pro W3" pitchFamily="125" charset="-128"/>
                <a:cs typeface="Geneva" pitchFamily="125" charset="0"/>
              </a:rPr>
              <a:t>Aviareto</a:t>
            </a:r>
            <a:r>
              <a:rPr lang="en-US" dirty="0">
                <a:latin typeface="Arial" pitchFamily="34" charset="0"/>
                <a:ea typeface="ヒラギノ角ゴ Pro W3" pitchFamily="125" charset="-128"/>
                <a:cs typeface="Geneva" pitchFamily="125" charset="0"/>
              </a:rPr>
              <a:t> for aircraft asset management and </a:t>
            </a:r>
            <a:r>
              <a:rPr lang="en-US" dirty="0" err="1">
                <a:latin typeface="Arial" pitchFamily="34" charset="0"/>
                <a:ea typeface="ヒラギノ角ゴ Pro W3" pitchFamily="125" charset="-128"/>
                <a:cs typeface="Geneva" pitchFamily="125" charset="0"/>
              </a:rPr>
              <a:t>CertiPath</a:t>
            </a:r>
            <a:r>
              <a:rPr lang="en-US" dirty="0">
                <a:latin typeface="Arial" pitchFamily="34" charset="0"/>
                <a:ea typeface="ヒラギノ角ゴ Pro W3" pitchFamily="125" charset="-128"/>
                <a:cs typeface="Geneva" pitchFamily="125" charset="0"/>
              </a:rPr>
              <a:t> for secure electronic identity management. </a:t>
            </a:r>
            <a:endParaRPr lang="en-GB" dirty="0">
              <a:latin typeface="Arial" pitchFamily="34" charset="0"/>
              <a:ea typeface="ヒラギノ角ゴ Pro W3" pitchFamily="125" charset="-128"/>
              <a:cs typeface="Geneva" pitchFamily="125" charset="0"/>
            </a:endParaRP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ve been making big investments in the portfolio and again as we work with the industry – including the AIS Board and Council – it</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s evolving rapidly.</a:t>
            </a:r>
          </a:p>
          <a:p>
            <a:pPr eaLnBrk="1" hangingPunct="1">
              <a:defRPr/>
            </a:pPr>
            <a:endParaRPr lang="en-GB" dirty="0">
              <a:latin typeface="Arial" pitchFamily="34" charset="0"/>
              <a:ea typeface="ヒラギノ角ゴ Pro W3" pitchFamily="125" charset="-128"/>
              <a:cs typeface="Geneva" pitchFamily="125" charset="0"/>
            </a:endParaRPr>
          </a:p>
          <a:p>
            <a:pPr eaLnBrk="1" hangingPunct="1">
              <a:defRPr/>
            </a:pPr>
            <a:r>
              <a:rPr lang="en-GB" dirty="0">
                <a:latin typeface="Arial" pitchFamily="34" charset="0"/>
                <a:ea typeface="ヒラギノ角ゴ Pro W3" pitchFamily="125" charset="-128"/>
                <a:cs typeface="Geneva" pitchFamily="125" charset="0"/>
              </a:rPr>
              <a:t>We</a:t>
            </a:r>
            <a:r>
              <a:rPr lang="en-GB" altLang="en-US" dirty="0">
                <a:latin typeface="Arial" pitchFamily="34" charset="0"/>
                <a:ea typeface="ヒラギノ角ゴ Pro W3" pitchFamily="125" charset="-128"/>
                <a:cs typeface="Geneva" pitchFamily="125" charset="0"/>
              </a:rPr>
              <a:t>’</a:t>
            </a:r>
            <a:r>
              <a:rPr lang="en-GB" dirty="0">
                <a:latin typeface="Arial" pitchFamily="34" charset="0"/>
                <a:ea typeface="ヒラギノ角ゴ Pro W3" pitchFamily="125" charset="-128"/>
                <a:cs typeface="Geneva" pitchFamily="125" charset="0"/>
              </a:rPr>
              <a:t>ll see more about our evolution soon ... </a:t>
            </a:r>
          </a:p>
          <a:p>
            <a:pPr>
              <a:defRPr/>
            </a:pPr>
            <a:endParaRPr lang="en-GB" dirty="0">
              <a:latin typeface="Arial" pitchFamily="34" charset="0"/>
              <a:ea typeface="ヒラギノ角ゴ Pro W3" pitchFamily="125" charset="-128"/>
              <a:cs typeface="Geneva" pitchFamily="125" charset="0"/>
            </a:endParaRPr>
          </a:p>
          <a:p>
            <a:pPr>
              <a:defRPr/>
            </a:pPr>
            <a:endParaRPr lang="en-US" dirty="0">
              <a:ea typeface="ヒラギノ角ゴ Pro W3" pitchFamily="125" charset="-128"/>
              <a:cs typeface="Geneva" pitchFamily="125"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92648BF8-B513-4995-8447-6C5B7C1F2E5F}" type="slidenum">
              <a:rPr lang="en-GB" smtClean="0"/>
              <a:pPr>
                <a:defRPr/>
              </a:pPr>
              <a:t>9</a:t>
            </a:fld>
            <a:endParaRPr lang="en-GB"/>
          </a:p>
        </p:txBody>
      </p:sp>
    </p:spTree>
    <p:extLst>
      <p:ext uri="{BB962C8B-B14F-4D97-AF65-F5344CB8AC3E}">
        <p14:creationId xmlns:p14="http://schemas.microsoft.com/office/powerpoint/2010/main" val="102764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BFD11D6-51FD-44C8-9C02-F32D8C726F4D}" type="slidenum">
              <a:rPr lang="en-GB" smtClean="0"/>
              <a:pPr/>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a:t>
            </a:r>
            <a:r>
              <a:rPr lang="en-US" baseline="0" dirty="0"/>
              <a:t> 20 years of bridging the gap between airlines and governments, AIS has delivered more than 20 major border management solutions. Our border management solutions process more than 200M passengers every year, with over 150 connected airlines.</a:t>
            </a:r>
          </a:p>
          <a:p>
            <a:endParaRPr lang="en-US" dirty="0"/>
          </a:p>
          <a:p>
            <a:r>
              <a:rPr lang="en-US" baseline="0" dirty="0"/>
              <a:t>Our customers</a:t>
            </a:r>
            <a:r>
              <a:rPr lang="en-US" dirty="0"/>
              <a:t> include most of the world’s leading governments that set the standard when it comes to best practices in border management, and we have been at the leading edge helping these governments improve border security and facilitation.</a:t>
            </a:r>
            <a:endParaRPr lang="en-US" baseline="0" dirty="0"/>
          </a:p>
          <a:p>
            <a:endParaRPr lang="en-US" baseline="0" dirty="0"/>
          </a:p>
          <a:p>
            <a:r>
              <a:rPr lang="en-US" dirty="0"/>
              <a:t>This unparalleled experience has allowed us to articulate</a:t>
            </a:r>
            <a:r>
              <a:rPr lang="en-US" baseline="0" dirty="0"/>
              <a:t> a comprehensive end-to-end vision of the future of border security, which </a:t>
            </a:r>
            <a:r>
              <a:rPr lang="en-US" dirty="0"/>
              <a:t>we have brought to life in our intelligence-led, integrated portfolio of products and services to help governments create their “Border of the Future” today – we call it BORDER CONTROL .</a:t>
            </a:r>
          </a:p>
        </p:txBody>
      </p:sp>
      <p:sp>
        <p:nvSpPr>
          <p:cNvPr id="4" name="Slide Number Placeholder 3"/>
          <p:cNvSpPr>
            <a:spLocks noGrp="1"/>
          </p:cNvSpPr>
          <p:nvPr>
            <p:ph type="sldNum" sz="quarter" idx="10"/>
          </p:nvPr>
        </p:nvSpPr>
        <p:spPr/>
        <p:txBody>
          <a:bodyPr/>
          <a:lstStyle/>
          <a:p>
            <a:fld id="{053EF2F2-D69A-40E1-AF1C-C68D73F4B326}" type="slidenum">
              <a:rPr lang="en-US" smtClean="0">
                <a:solidFill>
                  <a:prstClr val="black"/>
                </a:solidFill>
              </a:rPr>
              <a:pPr/>
              <a:t>15</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C466-18A3-9734-E045-F28EEC7E0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74BD5-899C-A079-E304-7AAA7DF971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6010E-57BB-38C3-9DDC-39BD6B51B423}"/>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A45BC6E6-6AAD-0ECB-D16F-61DDB653B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6C793-5FBA-0F9E-2874-94C967A95510}"/>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1389645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4455-1055-3CE3-BE6D-8442BDA09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C64420-BA2D-32B6-DD48-C8F434517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D8F02-D8A1-57ED-2A9A-82AC10CA424F}"/>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5A626EE5-F6F7-C491-51B4-61F581323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D437-73A8-05B9-3AA6-49BAFB3F50E4}"/>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94306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E2E344-0D08-973B-56DA-FCA1E754EE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FBB5B0-9781-D2E2-A98C-2FCE761D9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3541F-3C00-DD52-1A01-F46CF7F901A3}"/>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5CEEFBB9-BEDC-9C18-1C0D-5133C6937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6EAA4-B987-0C4B-9F1E-E45D956A324D}"/>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536716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9352" y="1123951"/>
            <a:ext cx="7332133" cy="1778000"/>
          </a:xfrm>
        </p:spPr>
        <p:txBody>
          <a:bodyPr anchor="b">
            <a:normAutofit/>
          </a:bodyPr>
          <a:lstStyle>
            <a:lvl1pPr algn="l">
              <a:lnSpc>
                <a:spcPts val="4400"/>
              </a:lnSpc>
              <a:defRPr sz="4600" b="1">
                <a:solidFill>
                  <a:schemeClr val="accent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239352" y="2901950"/>
            <a:ext cx="7332133" cy="1031106"/>
          </a:xfrm>
        </p:spPr>
        <p:txBody>
          <a:bodyPr>
            <a:normAutofit/>
          </a:bodyPr>
          <a:lstStyle>
            <a:lvl1pPr marL="0" indent="0" algn="l">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8" name="Date Placeholder 3"/>
          <p:cNvSpPr>
            <a:spLocks noGrp="1"/>
          </p:cNvSpPr>
          <p:nvPr>
            <p:ph type="dt" sz="half" idx="10"/>
          </p:nvPr>
        </p:nvSpPr>
        <p:spPr>
          <a:xfrm>
            <a:off x="239349" y="3941603"/>
            <a:ext cx="7334400" cy="365125"/>
          </a:xfrm>
          <a:prstGeom prst="rect">
            <a:avLst/>
          </a:prstGeom>
        </p:spPr>
        <p:txBody>
          <a:bodyPr/>
          <a:lstStyle>
            <a:lvl1pPr>
              <a:defRPr>
                <a:solidFill>
                  <a:schemeClr val="tx1"/>
                </a:solidFill>
              </a:defRPr>
            </a:lvl1pPr>
          </a:lstStyle>
          <a:p>
            <a:endParaRPr lang="en-GB" dirty="0"/>
          </a:p>
        </p:txBody>
      </p:sp>
      <p:sp>
        <p:nvSpPr>
          <p:cNvPr id="10" name="Text Placeholder 9"/>
          <p:cNvSpPr>
            <a:spLocks noGrp="1"/>
          </p:cNvSpPr>
          <p:nvPr>
            <p:ph type="body" sz="quarter" idx="11" hasCustomPrompt="1"/>
          </p:nvPr>
        </p:nvSpPr>
        <p:spPr>
          <a:xfrm>
            <a:off x="239631" y="4314350"/>
            <a:ext cx="7334400" cy="358775"/>
          </a:xfrm>
        </p:spPr>
        <p:txBody>
          <a:bodyPr>
            <a:noAutofit/>
          </a:bodyPr>
          <a:lstStyle>
            <a:lvl1pPr>
              <a:defRPr lang="en-GB" sz="1800" kern="1200" dirty="0" smtClean="0">
                <a:solidFill>
                  <a:schemeClr val="tx1"/>
                </a:solidFill>
                <a:latin typeface="+mn-lt"/>
                <a:ea typeface="+mn-ea"/>
                <a:cs typeface="+mn-cs"/>
              </a:defRPr>
            </a:lvl1pPr>
          </a:lstStyle>
          <a:p>
            <a:pPr lvl="0"/>
            <a:r>
              <a:rPr lang="en-US" dirty="0"/>
              <a:t>Click to edit Author name</a:t>
            </a:r>
            <a:endParaRPr lang="en-GB" dirty="0"/>
          </a:p>
        </p:txBody>
      </p:sp>
      <p:pic>
        <p:nvPicPr>
          <p:cNvPr id="4" name="Picture 3">
            <a:extLst>
              <a:ext uri="{FF2B5EF4-FFF2-40B4-BE49-F238E27FC236}">
                <a16:creationId xmlns:a16="http://schemas.microsoft.com/office/drawing/2014/main" id="{AF3E3695-B36B-F0FF-6348-F7743DF09BFB}"/>
              </a:ext>
            </a:extLst>
          </p:cNvPr>
          <p:cNvPicPr>
            <a:picLocks noChangeAspect="1"/>
          </p:cNvPicPr>
          <p:nvPr userDrawn="1"/>
        </p:nvPicPr>
        <p:blipFill>
          <a:blip r:embed="rId3"/>
          <a:stretch>
            <a:fillRect/>
          </a:stretch>
        </p:blipFill>
        <p:spPr>
          <a:xfrm>
            <a:off x="11060973" y="6429714"/>
            <a:ext cx="990739" cy="333422"/>
          </a:xfrm>
          <a:prstGeom prst="rect">
            <a:avLst/>
          </a:prstGeom>
        </p:spPr>
      </p:pic>
    </p:spTree>
    <p:extLst>
      <p:ext uri="{BB962C8B-B14F-4D97-AF65-F5344CB8AC3E}">
        <p14:creationId xmlns:p14="http://schemas.microsoft.com/office/powerpoint/2010/main" val="2312224911"/>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p_select">
    <p:spTree>
      <p:nvGrpSpPr>
        <p:cNvPr id="1" name=""/>
        <p:cNvGrpSpPr/>
        <p:nvPr/>
      </p:nvGrpSpPr>
      <p:grpSpPr>
        <a:xfrm>
          <a:off x="0" y="0"/>
          <a:ext cx="0" cy="0"/>
          <a:chOff x="0" y="0"/>
          <a:chExt cx="0" cy="0"/>
        </a:xfrm>
      </p:grpSpPr>
      <p:sp>
        <p:nvSpPr>
          <p:cNvPr id="23" name="Title 1"/>
          <p:cNvSpPr>
            <a:spLocks noGrp="1"/>
          </p:cNvSpPr>
          <p:nvPr>
            <p:ph type="title"/>
          </p:nvPr>
        </p:nvSpPr>
        <p:spPr>
          <a:xfrm>
            <a:off x="486833" y="327025"/>
            <a:ext cx="10972800" cy="1117600"/>
          </a:xfrm>
        </p:spPr>
        <p:txBody>
          <a:bodyPr/>
          <a:lstStyle>
            <a:lvl1pPr>
              <a:defRPr>
                <a:solidFill>
                  <a:schemeClr val="accent3"/>
                </a:solidFill>
              </a:defRPr>
            </a:lvl1pPr>
          </a:lstStyle>
          <a:p>
            <a:r>
              <a:rPr lang="en-US" dirty="0"/>
              <a:t>Click to edit Master title style</a:t>
            </a:r>
            <a:endParaRPr lang="en-GB" dirty="0"/>
          </a:p>
        </p:txBody>
      </p:sp>
      <p:sp>
        <p:nvSpPr>
          <p:cNvPr id="3" name="Footer Placeholder 1"/>
          <p:cNvSpPr>
            <a:spLocks noGrp="1"/>
          </p:cNvSpPr>
          <p:nvPr userDrawn="1">
            <p:ph type="ftr" sz="quarter" idx="10"/>
          </p:nvPr>
        </p:nvSpPr>
        <p:spPr bwMode="auto">
          <a:ln>
            <a:miter lim="800000"/>
            <a:headEnd/>
            <a:tailEnd/>
          </a:ln>
        </p:spPr>
        <p:txBody>
          <a:bodyPr/>
          <a:lstStyle>
            <a:lvl1pPr>
              <a:defRPr>
                <a:ea typeface="ヒラギノ角ゴ Pro W3"/>
                <a:cs typeface="ヒラギノ角ゴ Pro W3"/>
              </a:defRPr>
            </a:lvl1pPr>
          </a:lstStyle>
          <a:p>
            <a:pPr>
              <a:defRPr/>
            </a:pPr>
            <a:r>
              <a:rPr lang="en-US" dirty="0">
                <a:solidFill>
                  <a:srgbClr val="6F6E5F"/>
                </a:solidFill>
              </a:rPr>
              <a:t>|   Government Solution Line |   Confidential   |   © AIS 2014</a:t>
            </a:r>
            <a:endParaRPr lang="en-GB" dirty="0">
              <a:solidFill>
                <a:srgbClr val="6F6E5F"/>
              </a:solidFill>
            </a:endParaRPr>
          </a:p>
        </p:txBody>
      </p:sp>
      <p:sp>
        <p:nvSpPr>
          <p:cNvPr id="4" name="Slide Number Placeholder 2"/>
          <p:cNvSpPr>
            <a:spLocks noGrp="1"/>
          </p:cNvSpPr>
          <p:nvPr userDrawn="1">
            <p:ph type="sldNum" sz="quarter" idx="11"/>
          </p:nvPr>
        </p:nvSpPr>
        <p:spPr bwMode="auto">
          <a:ln>
            <a:miter lim="800000"/>
            <a:headEnd/>
            <a:tailEnd/>
          </a:ln>
        </p:spPr>
        <p:txBody>
          <a:bodyPr/>
          <a:lstStyle>
            <a:lvl1pPr>
              <a:defRPr>
                <a:ea typeface="ヒラギノ角ゴ Pro W3"/>
                <a:cs typeface="ヒラギノ角ゴ Pro W3"/>
              </a:defRPr>
            </a:lvl1pPr>
          </a:lstStyle>
          <a:p>
            <a:pPr>
              <a:defRPr/>
            </a:pPr>
            <a:fld id="{3226513D-2AD7-4502-8121-B877E4FD5C18}" type="slidenum">
              <a:rPr lang="en-GB">
                <a:solidFill>
                  <a:srgbClr val="6F6E5F"/>
                </a:solidFill>
              </a:rPr>
              <a:pPr>
                <a:defRPr/>
              </a:pPr>
              <a:t>‹#›</a:t>
            </a:fld>
            <a:r>
              <a:rPr lang="en-GB" dirty="0">
                <a:solidFill>
                  <a:srgbClr val="6F6E5F"/>
                </a:solidFill>
              </a:rPr>
              <a:t> </a:t>
            </a:r>
            <a:endParaRPr lang="en-US" dirty="0">
              <a:solidFill>
                <a:srgbClr val="6F6E5F"/>
              </a:solidFill>
            </a:endParaRPr>
          </a:p>
        </p:txBody>
      </p:sp>
    </p:spTree>
    <p:extLst>
      <p:ext uri="{BB962C8B-B14F-4D97-AF65-F5344CB8AC3E}">
        <p14:creationId xmlns:p14="http://schemas.microsoft.com/office/powerpoint/2010/main" val="2409243319"/>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GB" dirty="0"/>
          </a:p>
        </p:txBody>
      </p:sp>
      <p:sp>
        <p:nvSpPr>
          <p:cNvPr id="11" name="Content Placeholder 10"/>
          <p:cNvSpPr>
            <a:spLocks noGrp="1"/>
          </p:cNvSpPr>
          <p:nvPr>
            <p:ph sz="quarter" idx="10"/>
          </p:nvPr>
        </p:nvSpPr>
        <p:spPr>
          <a:xfrm>
            <a:off x="488951" y="1473200"/>
            <a:ext cx="5435620" cy="453072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12"/>
          <p:cNvSpPr>
            <a:spLocks noGrp="1"/>
          </p:cNvSpPr>
          <p:nvPr>
            <p:ph sz="quarter" idx="11"/>
          </p:nvPr>
        </p:nvSpPr>
        <p:spPr>
          <a:xfrm>
            <a:off x="6026151" y="1473200"/>
            <a:ext cx="5437716" cy="453072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456851" y="6398012"/>
            <a:ext cx="455435" cy="365125"/>
          </a:xfrm>
        </p:spPr>
        <p:txBody>
          <a:bodyPr/>
          <a:lstStyle/>
          <a:p>
            <a:fld id="{940D2A5C-C3D0-4BE9-9335-9A8298693CA1}" type="slidenum">
              <a:rPr lang="en-GB" smtClean="0"/>
              <a:pPr/>
              <a:t>‹#›</a:t>
            </a:fld>
            <a:endParaRPr lang="en-GB" dirty="0"/>
          </a:p>
        </p:txBody>
      </p:sp>
      <p:sp>
        <p:nvSpPr>
          <p:cNvPr id="10" name="Footer Placeholder 7"/>
          <p:cNvSpPr>
            <a:spLocks noGrp="1"/>
          </p:cNvSpPr>
          <p:nvPr>
            <p:ph type="ftr" sz="quarter" idx="13"/>
          </p:nvPr>
        </p:nvSpPr>
        <p:spPr>
          <a:xfrm>
            <a:off x="772800" y="6398012"/>
            <a:ext cx="6048672" cy="365125"/>
          </a:xfrm>
        </p:spPr>
        <p:txBody>
          <a:bodyPr/>
          <a:lstStyle/>
          <a:p>
            <a:r>
              <a:rPr lang="en-GB" dirty="0"/>
              <a:t>| BORDER CONTROL  Border Management | Confidential | © AIS 2016</a:t>
            </a:r>
          </a:p>
        </p:txBody>
      </p:sp>
      <p:pic>
        <p:nvPicPr>
          <p:cNvPr id="9" name="Picture 2" descr="X:\Live Client Projects\Sita_dnx_Template_180511\internal\slide_imgs\3_V03.jpg"/>
          <p:cNvPicPr>
            <a:picLocks noChangeAspect="1" noChangeArrowheads="1"/>
          </p:cNvPicPr>
          <p:nvPr userDrawn="1"/>
        </p:nvPicPr>
        <p:blipFill>
          <a:blip r:embed="rId2" cstate="print"/>
          <a:srcRect l="77101"/>
          <a:stretch>
            <a:fillRect/>
          </a:stretch>
        </p:blipFill>
        <p:spPr bwMode="auto">
          <a:xfrm>
            <a:off x="9400117" y="0"/>
            <a:ext cx="2791883" cy="6858000"/>
          </a:xfrm>
          <a:prstGeom prst="rect">
            <a:avLst/>
          </a:prstGeom>
          <a:noFill/>
        </p:spPr>
      </p:pic>
      <p:pic>
        <p:nvPicPr>
          <p:cNvPr id="3" name="Picture 2">
            <a:extLst>
              <a:ext uri="{FF2B5EF4-FFF2-40B4-BE49-F238E27FC236}">
                <a16:creationId xmlns:a16="http://schemas.microsoft.com/office/drawing/2014/main" id="{24EBB14D-22A3-5E32-CC32-1301F51A5A1A}"/>
              </a:ext>
            </a:extLst>
          </p:cNvPr>
          <p:cNvPicPr>
            <a:picLocks noChangeAspect="1"/>
          </p:cNvPicPr>
          <p:nvPr userDrawn="1"/>
        </p:nvPicPr>
        <p:blipFill>
          <a:blip r:embed="rId3"/>
          <a:stretch>
            <a:fillRect/>
          </a:stretch>
        </p:blipFill>
        <p:spPr>
          <a:xfrm>
            <a:off x="11060973" y="6429714"/>
            <a:ext cx="990739" cy="333422"/>
          </a:xfrm>
          <a:prstGeom prst="rect">
            <a:avLst/>
          </a:prstGeom>
        </p:spPr>
      </p:pic>
    </p:spTree>
    <p:extLst>
      <p:ext uri="{BB962C8B-B14F-4D97-AF65-F5344CB8AC3E}">
        <p14:creationId xmlns:p14="http://schemas.microsoft.com/office/powerpoint/2010/main" val="385961153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TA today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BE0F8-9222-53D2-6D94-CAD8DDE19B20}"/>
              </a:ext>
            </a:extLst>
          </p:cNvPr>
          <p:cNvPicPr>
            <a:picLocks noChangeAspect="1"/>
          </p:cNvPicPr>
          <p:nvPr userDrawn="1"/>
        </p:nvPicPr>
        <p:blipFill>
          <a:blip r:embed="rId3"/>
          <a:stretch>
            <a:fillRect/>
          </a:stretch>
        </p:blipFill>
        <p:spPr>
          <a:xfrm>
            <a:off x="9116501" y="5828913"/>
            <a:ext cx="2763700" cy="827068"/>
          </a:xfrm>
          <a:prstGeom prst="rect">
            <a:avLst/>
          </a:prstGeom>
        </p:spPr>
      </p:pic>
    </p:spTree>
    <p:extLst>
      <p:ext uri="{BB962C8B-B14F-4D97-AF65-F5344CB8AC3E}">
        <p14:creationId xmlns:p14="http://schemas.microsoft.com/office/powerpoint/2010/main" val="88433144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E7B7-28F1-CC60-0A88-B4E1E157FC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91D78-F491-99B9-90FA-6CAA1DAB1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9A712-6AE8-7E6F-199E-5E3FEB362EAD}"/>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204513BA-1ECC-DB5A-A618-AB63E67CA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99EB9-A267-3BEB-2B1B-01DC0AEA7D71}"/>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82670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79AD-CDCE-2751-C7FC-8220BA1B6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E594A-337E-590A-A44A-306D04AE5D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B99BB9-E119-6C05-EBD8-D3CE29067186}"/>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111A57CA-75BA-0C85-4834-1EB2426DB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5AB84-5DFC-EB9E-BF4C-46F59A312CE6}"/>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1157814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7877-D742-3A29-EEDA-36FD53F0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650CC-EEFC-2D53-B87C-7C764E93D3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7C26C-35A6-D243-D1F1-4C42E1CF1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D2171-3AF7-A8C6-096F-E696478C08D6}"/>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6" name="Footer Placeholder 5">
            <a:extLst>
              <a:ext uri="{FF2B5EF4-FFF2-40B4-BE49-F238E27FC236}">
                <a16:creationId xmlns:a16="http://schemas.microsoft.com/office/drawing/2014/main" id="{679D1D6B-B2F7-4A44-9CE6-C6FA0C040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513B8-1C5F-7BF6-3EAB-404D8A345647}"/>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329714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8FCC-40C8-B039-B4AB-BF982548FD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B5A862-3D1B-3F4B-DEA7-11736D8077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E1336C-7A4C-4E90-C576-8121B66A8F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4A3B7-7ED6-56BD-4C7F-FE8C2EA72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55218A-0310-89E4-0603-E4D9C3DB6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8AAE3-7719-D0B4-7974-B8DFC257E356}"/>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8" name="Footer Placeholder 7">
            <a:extLst>
              <a:ext uri="{FF2B5EF4-FFF2-40B4-BE49-F238E27FC236}">
                <a16:creationId xmlns:a16="http://schemas.microsoft.com/office/drawing/2014/main" id="{BD6ABDD6-C3B0-C8F3-A2B5-A6D96E8164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112A03-E84F-E9AF-6C7D-C384260BC315}"/>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31820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0092-6BF9-1576-676C-2F2556EAD8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5A4B56-FCC9-C6C5-F619-CED1ADE329F0}"/>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4" name="Footer Placeholder 3">
            <a:extLst>
              <a:ext uri="{FF2B5EF4-FFF2-40B4-BE49-F238E27FC236}">
                <a16:creationId xmlns:a16="http://schemas.microsoft.com/office/drawing/2014/main" id="{D92D2C0F-8FE2-CF5E-F944-00D0BF2AC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BA3A8-BD47-76B1-3EBD-167986FBE7EA}"/>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408999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A1E4E-15FD-C97A-6B63-64831100A249}"/>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3" name="Footer Placeholder 2">
            <a:extLst>
              <a:ext uri="{FF2B5EF4-FFF2-40B4-BE49-F238E27FC236}">
                <a16:creationId xmlns:a16="http://schemas.microsoft.com/office/drawing/2014/main" id="{943E097F-3747-ECAC-CD96-58F8381EB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20B584-C770-747F-3A29-23DA5A48AFD0}"/>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79396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F501-E226-F330-A301-B8555054D0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A317DD-E861-F430-2207-C1D39693C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B46F5-CFFC-9639-AC2B-5035F8AD2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094D6A-7ED1-EB97-F0E0-805E7D54A703}"/>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6" name="Footer Placeholder 5">
            <a:extLst>
              <a:ext uri="{FF2B5EF4-FFF2-40B4-BE49-F238E27FC236}">
                <a16:creationId xmlns:a16="http://schemas.microsoft.com/office/drawing/2014/main" id="{2F1D5F61-F215-5EEE-96B6-8BF5EFF57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60A2A-3FBF-0C80-957A-90A9D734A311}"/>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63195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BDA6-1A60-53C1-7362-DEEDD11390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C95DD-01D0-5B24-BCF1-28937B8A7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8A6377-FA17-1E31-C935-581830858D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F9B9F-5B08-C19B-D7AB-6CAE5DED746C}"/>
              </a:ext>
            </a:extLst>
          </p:cNvPr>
          <p:cNvSpPr>
            <a:spLocks noGrp="1"/>
          </p:cNvSpPr>
          <p:nvPr>
            <p:ph type="dt" sz="half" idx="10"/>
          </p:nvPr>
        </p:nvSpPr>
        <p:spPr/>
        <p:txBody>
          <a:bodyPr/>
          <a:lstStyle/>
          <a:p>
            <a:fld id="{85E85DDA-FFB2-4CAB-8067-55201F27B0C8}" type="datetimeFigureOut">
              <a:rPr lang="en-US" smtClean="0"/>
              <a:t>10-Sep-25</a:t>
            </a:fld>
            <a:endParaRPr lang="en-US"/>
          </a:p>
        </p:txBody>
      </p:sp>
      <p:sp>
        <p:nvSpPr>
          <p:cNvPr id="6" name="Footer Placeholder 5">
            <a:extLst>
              <a:ext uri="{FF2B5EF4-FFF2-40B4-BE49-F238E27FC236}">
                <a16:creationId xmlns:a16="http://schemas.microsoft.com/office/drawing/2014/main" id="{EEB6C003-7DFA-D05F-DCF6-2B93BE093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185340-DEF1-5133-6251-69D36D65EE90}"/>
              </a:ext>
            </a:extLst>
          </p:cNvPr>
          <p:cNvSpPr>
            <a:spLocks noGrp="1"/>
          </p:cNvSpPr>
          <p:nvPr>
            <p:ph type="sldNum" sz="quarter" idx="12"/>
          </p:nvPr>
        </p:nvSpPr>
        <p:spPr/>
        <p:txBody>
          <a:bodyPr/>
          <a:lstStyle/>
          <a:p>
            <a:fld id="{DE26B87C-1EA8-48CB-821A-B1C80C8E1C46}" type="slidenum">
              <a:rPr lang="en-US" smtClean="0"/>
              <a:t>‹#›</a:t>
            </a:fld>
            <a:endParaRPr lang="en-US"/>
          </a:p>
        </p:txBody>
      </p:sp>
    </p:spTree>
    <p:extLst>
      <p:ext uri="{BB962C8B-B14F-4D97-AF65-F5344CB8AC3E}">
        <p14:creationId xmlns:p14="http://schemas.microsoft.com/office/powerpoint/2010/main" val="277172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AF4F-A591-82BE-A438-61E6A5695B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DA7DD9-06EC-B002-2AF7-2F75FCA11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A7077-4849-64FD-36C3-AA98F79148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E85DDA-FFB2-4CAB-8067-55201F27B0C8}" type="datetimeFigureOut">
              <a:rPr lang="en-US" smtClean="0"/>
              <a:t>10-Sep-25</a:t>
            </a:fld>
            <a:endParaRPr lang="en-US"/>
          </a:p>
        </p:txBody>
      </p:sp>
      <p:sp>
        <p:nvSpPr>
          <p:cNvPr id="5" name="Footer Placeholder 4">
            <a:extLst>
              <a:ext uri="{FF2B5EF4-FFF2-40B4-BE49-F238E27FC236}">
                <a16:creationId xmlns:a16="http://schemas.microsoft.com/office/drawing/2014/main" id="{A3C2974D-391F-8E04-BC40-E63F76554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125BC2-5907-320F-5D46-907B2E9A67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26B87C-1EA8-48CB-821A-B1C80C8E1C46}" type="slidenum">
              <a:rPr lang="en-US" smtClean="0"/>
              <a:t>‹#›</a:t>
            </a:fld>
            <a:endParaRPr lang="en-US"/>
          </a:p>
        </p:txBody>
      </p:sp>
    </p:spTree>
    <p:extLst>
      <p:ext uri="{BB962C8B-B14F-4D97-AF65-F5344CB8AC3E}">
        <p14:creationId xmlns:p14="http://schemas.microsoft.com/office/powerpoint/2010/main" val="17108071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jpeg"/><Relationship Id="rId3" Type="http://schemas.openxmlformats.org/officeDocument/2006/relationships/image" Target="../media/image19.emf"/><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jpeg"/><Relationship Id="rId2" Type="http://schemas.openxmlformats.org/officeDocument/2006/relationships/notesSlide" Target="../notesSlides/notesSlide10.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jpeg"/><Relationship Id="rId32" Type="http://schemas.openxmlformats.org/officeDocument/2006/relationships/image" Target="../media/image48.png"/><Relationship Id="rId5" Type="http://schemas.openxmlformats.org/officeDocument/2006/relationships/image" Target="../media/image21.png"/><Relationship Id="rId15" Type="http://schemas.openxmlformats.org/officeDocument/2006/relationships/image" Target="../media/image31.jpe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jpeg"/><Relationship Id="rId19" Type="http://schemas.openxmlformats.org/officeDocument/2006/relationships/image" Target="../media/image35.jpe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jpeg"/><Relationship Id="rId30"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52.png"/><Relationship Id="rId4" Type="http://schemas.openxmlformats.org/officeDocument/2006/relationships/image" Target="../media/image64.pn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file:///C:\Users\hayth\Downloads\vendor_presence_map.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 green and gold eye with a white eye and a red and gold pattern&#10;&#10;AI-generated content may be incorrect.">
            <a:extLst>
              <a:ext uri="{FF2B5EF4-FFF2-40B4-BE49-F238E27FC236}">
                <a16:creationId xmlns:a16="http://schemas.microsoft.com/office/drawing/2014/main" id="{9FF1DFAF-1435-5A1D-1408-6F9755F4B52D}"/>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t="17732" b="26018"/>
          <a:stretch>
            <a:fill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122362"/>
            <a:ext cx="9144000" cy="2900518"/>
          </a:xfrm>
        </p:spPr>
        <p:txBody>
          <a:bodyPr>
            <a:normAutofit/>
          </a:bodyPr>
          <a:lstStyle/>
          <a:p>
            <a:br>
              <a:rPr lang="en-US">
                <a:solidFill>
                  <a:srgbClr val="FFFFFF"/>
                </a:solidFill>
              </a:rPr>
            </a:br>
            <a:r>
              <a:rPr lang="en-US">
                <a:solidFill>
                  <a:srgbClr val="FFFFFF"/>
                </a:solidFill>
              </a:rPr>
              <a:t>BORDER MANAGEMENT</a:t>
            </a:r>
          </a:p>
        </p:txBody>
      </p:sp>
      <p:sp>
        <p:nvSpPr>
          <p:cNvPr id="3" name="Subtitle 2"/>
          <p:cNvSpPr>
            <a:spLocks noGrp="1"/>
          </p:cNvSpPr>
          <p:nvPr>
            <p:ph type="subTitle" idx="1"/>
          </p:nvPr>
        </p:nvSpPr>
        <p:spPr>
          <a:xfrm>
            <a:off x="1524000" y="4159404"/>
            <a:ext cx="9144000" cy="1098395"/>
          </a:xfrm>
        </p:spPr>
        <p:txBody>
          <a:bodyPr>
            <a:normAutofit/>
          </a:bodyPr>
          <a:lstStyle/>
          <a:p>
            <a:r>
              <a:rPr lang="en-US" dirty="0">
                <a:solidFill>
                  <a:srgbClr val="FFFFFF"/>
                </a:solidFill>
              </a:rPr>
              <a:t>FOR THE FEDERAL DEMOCRATIC REPUBLIC OF ETHIOPIA (FDRE)</a:t>
            </a:r>
          </a:p>
          <a:p>
            <a:r>
              <a:rPr lang="en-US" b="1" dirty="0">
                <a:solidFill>
                  <a:srgbClr val="FFFFFF"/>
                </a:solidFill>
              </a:rPr>
              <a:t>Atlas Innovative Systems</a:t>
            </a:r>
          </a:p>
          <a:p>
            <a:endParaRPr lang="en-US" dirty="0">
              <a:solidFill>
                <a:srgbClr val="FFFFFF"/>
              </a:solidFill>
            </a:endParaRPr>
          </a:p>
        </p:txBody>
      </p:sp>
    </p:spTree>
    <p:extLst>
      <p:ext uri="{BB962C8B-B14F-4D97-AF65-F5344CB8AC3E}">
        <p14:creationId xmlns:p14="http://schemas.microsoft.com/office/powerpoint/2010/main" val="33470156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Video 7" descr="Concept View To Office Building And Sky">
            <a:extLst>
              <a:ext uri="{FF2B5EF4-FFF2-40B4-BE49-F238E27FC236}">
                <a16:creationId xmlns:a16="http://schemas.microsoft.com/office/drawing/2014/main" id="{5AC5E043-E098-61F1-47F4-985A3F34EB7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14C8C0-D80B-14B5-EBDD-38BDD7ED1E2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THE CONTEXT</a:t>
            </a:r>
            <a:endParaRPr lang="en-US" sz="5200" dirty="0">
              <a:solidFill>
                <a:srgbClr val="FFFFFF"/>
              </a:solidFill>
            </a:endParaRPr>
          </a:p>
        </p:txBody>
      </p:sp>
      <p:sp>
        <p:nvSpPr>
          <p:cNvPr id="3" name="Subtitle 2">
            <a:extLst>
              <a:ext uri="{FF2B5EF4-FFF2-40B4-BE49-F238E27FC236}">
                <a16:creationId xmlns:a16="http://schemas.microsoft.com/office/drawing/2014/main" id="{DF8879EF-104F-46E8-6824-256A727B84C0}"/>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
        <p:nvSpPr>
          <p:cNvPr id="6" name="Footer Placeholder 17">
            <a:extLst>
              <a:ext uri="{FF2B5EF4-FFF2-40B4-BE49-F238E27FC236}">
                <a16:creationId xmlns:a16="http://schemas.microsoft.com/office/drawing/2014/main" id="{2CF6CBB6-D42F-474E-BD77-74928AB967E4}"/>
              </a:ext>
            </a:extLst>
          </p:cNvPr>
          <p:cNvSpPr>
            <a:spLocks noGrp="1"/>
          </p:cNvSpPr>
          <p:nvPr>
            <p:ph type="ftr" sz="quarter" idx="11"/>
          </p:nvPr>
        </p:nvSpPr>
        <p:spPr>
          <a:xfrm>
            <a:off x="4038600" y="6356350"/>
            <a:ext cx="4114800" cy="365125"/>
          </a:xfrm>
          <a:prstGeom prst="rect">
            <a:avLst/>
          </a:prstGeom>
        </p:spPr>
        <p:txBody>
          <a:bodyPr>
            <a:normAutofit/>
          </a:bodyPr>
          <a:lstStyle/>
          <a:p>
            <a:pPr>
              <a:spcAft>
                <a:spcPts val="600"/>
              </a:spcAft>
            </a:pPr>
            <a:r>
              <a:rPr lang="en-US">
                <a:solidFill>
                  <a:srgbClr val="FFFFFF"/>
                </a:solidFill>
              </a:rPr>
              <a:t>| BORDER Border Management | Confidential | © AIS 2018</a:t>
            </a:r>
            <a:endParaRPr lang="en-GB">
              <a:solidFill>
                <a:srgbClr val="FFFFFF"/>
              </a:solidFill>
            </a:endParaRPr>
          </a:p>
        </p:txBody>
      </p:sp>
    </p:spTree>
    <p:extLst>
      <p:ext uri="{BB962C8B-B14F-4D97-AF65-F5344CB8AC3E}">
        <p14:creationId xmlns:p14="http://schemas.microsoft.com/office/powerpoint/2010/main" val="42750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ETHIOPIA</a:t>
            </a:r>
            <a:r>
              <a:rPr lang="fr-BE" dirty="0"/>
              <a:t> CHALLENGES</a:t>
            </a:r>
          </a:p>
        </p:txBody>
      </p:sp>
      <p:sp>
        <p:nvSpPr>
          <p:cNvPr id="4" name="Slide Number Placeholder 3"/>
          <p:cNvSpPr>
            <a:spLocks noGrp="1"/>
          </p:cNvSpPr>
          <p:nvPr>
            <p:ph type="sldNum" sz="quarter" idx="12"/>
          </p:nvPr>
        </p:nvSpPr>
        <p:spPr/>
        <p:txBody>
          <a:bodyPr/>
          <a:lstStyle/>
          <a:p>
            <a:fld id="{940D2A5C-C3D0-4BE9-9335-9A8298693CA1}" type="slidenum">
              <a:rPr lang="en-GB" smtClean="0"/>
              <a:pPr/>
              <a:t>11</a:t>
            </a:fld>
            <a:endParaRPr lang="en-GB" dirty="0"/>
          </a:p>
        </p:txBody>
      </p:sp>
      <p:cxnSp>
        <p:nvCxnSpPr>
          <p:cNvPr id="7" name="Straight Connector 6"/>
          <p:cNvCxnSpPr/>
          <p:nvPr/>
        </p:nvCxnSpPr>
        <p:spPr>
          <a:xfrm>
            <a:off x="2971800" y="6096000"/>
            <a:ext cx="5181600" cy="0"/>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4876801" y="6243936"/>
            <a:ext cx="1160895" cy="461665"/>
          </a:xfrm>
          <a:prstGeom prst="rect">
            <a:avLst/>
          </a:prstGeom>
          <a:noFill/>
        </p:spPr>
        <p:txBody>
          <a:bodyPr wrap="none" rtlCol="0">
            <a:spAutoFit/>
          </a:bodyPr>
          <a:lstStyle/>
          <a:p>
            <a:r>
              <a:rPr lang="fr-BE" sz="2400" dirty="0"/>
              <a:t>Budget</a:t>
            </a:r>
          </a:p>
        </p:txBody>
      </p:sp>
      <p:sp>
        <p:nvSpPr>
          <p:cNvPr id="6" name="Content Placeholder 5">
            <a:extLst>
              <a:ext uri="{FF2B5EF4-FFF2-40B4-BE49-F238E27FC236}">
                <a16:creationId xmlns:a16="http://schemas.microsoft.com/office/drawing/2014/main" id="{B223258D-6DEE-09C8-668E-93C0B3E779F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8715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ieter.Dekeijser\Pictures\108355745_20.jpg"/>
          <p:cNvPicPr>
            <a:picLocks noChangeAspect="1" noChangeArrowheads="1"/>
          </p:cNvPicPr>
          <p:nvPr/>
        </p:nvPicPr>
        <p:blipFill>
          <a:blip r:embed="rId3" cstate="print"/>
          <a:srcRect t="15414"/>
          <a:stretch>
            <a:fillRect/>
          </a:stretch>
        </p:blipFill>
        <p:spPr bwMode="auto">
          <a:xfrm>
            <a:off x="-3047" y="10"/>
            <a:ext cx="12191999" cy="6857990"/>
          </a:xfrm>
          <a:prstGeom prst="rect">
            <a:avLst/>
          </a:prstGeom>
          <a:noFill/>
        </p:spPr>
      </p:pic>
      <p:sp>
        <p:nvSpPr>
          <p:cNvPr id="14" name="Title 13"/>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a:solidFill>
                  <a:srgbClr val="FFFFFF"/>
                </a:solidFill>
              </a:rPr>
              <a:t>AIS’S PROPOSITION</a:t>
            </a:r>
          </a:p>
        </p:txBody>
      </p:sp>
      <p:sp>
        <p:nvSpPr>
          <p:cNvPr id="9" name="Footer Placeholder 17">
            <a:extLst>
              <a:ext uri="{FF2B5EF4-FFF2-40B4-BE49-F238E27FC236}">
                <a16:creationId xmlns:a16="http://schemas.microsoft.com/office/drawing/2014/main" id="{E7B7BC34-D851-4014-A71B-167CF09B8A7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ormAutofit/>
          </a:bodyPr>
          <a:lstStyle/>
          <a:p>
            <a:pPr>
              <a:spcAft>
                <a:spcPts val="600"/>
              </a:spcAft>
              <a:defRPr/>
            </a:pPr>
            <a:r>
              <a:rPr lang="en-US" kern="1200">
                <a:solidFill>
                  <a:srgbClr val="FFFFFF"/>
                </a:solidFill>
                <a:latin typeface="Calibri" panose="020F0502020204030204"/>
                <a:ea typeface="+mn-ea"/>
                <a:cs typeface="+mn-cs"/>
              </a:rPr>
              <a:t>BORDER CONTROL | Confidential | © AIS 2025</a:t>
            </a:r>
          </a:p>
        </p:txBody>
      </p:sp>
      <p:sp>
        <p:nvSpPr>
          <p:cNvPr id="8" name="Slide Number Placeholder 3"/>
          <p:cNvSpPr txBox="1">
            <a:spLocks/>
          </p:cNvSpPr>
          <p:nvPr/>
        </p:nvSpPr>
        <p:spPr>
          <a:xfrm>
            <a:off x="1524000" y="4159404"/>
            <a:ext cx="9144000" cy="1098395"/>
          </a:xfrm>
          <a:prstGeom prst="rect">
            <a:avLst/>
          </a:prstGeom>
        </p:spPr>
        <p:txBody>
          <a:bodyPr vert="horz" lIns="91440" tIns="45720" rIns="91440" bIns="45720" rtlCol="0">
            <a:normAutofit/>
          </a:bodyPr>
          <a:lstStyle/>
          <a:p>
            <a:pPr algn="ctr">
              <a:lnSpc>
                <a:spcPct val="90000"/>
              </a:lnSpc>
              <a:spcBef>
                <a:spcPts val="1000"/>
              </a:spcBef>
              <a:defRPr/>
            </a:pPr>
            <a:endParaRPr lang="en-US" sz="2400" dirty="0">
              <a:solidFill>
                <a:srgbClr val="FFFFFF"/>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3412" y="1625601"/>
            <a:ext cx="8255581" cy="4564185"/>
          </a:xfrm>
        </p:spPr>
        <p:txBody>
          <a:bodyPr>
            <a:normAutofit lnSpcReduction="10000"/>
          </a:bodyPr>
          <a:lstStyle/>
          <a:p>
            <a:pPr marL="0" indent="0">
              <a:buNone/>
            </a:pPr>
            <a:r>
              <a:rPr lang="en-US" b="1" dirty="0">
                <a:solidFill>
                  <a:srgbClr val="000000"/>
                </a:solidFill>
                <a:latin typeface="Times New Roman" panose="02020603050405020304" pitchFamily="18" charset="0"/>
              </a:rPr>
              <a:t>Security Council </a:t>
            </a:r>
            <a:endParaRPr lang="en-US" dirty="0"/>
          </a:p>
          <a:p>
            <a:pPr marL="0" indent="0">
              <a:buNone/>
            </a:pPr>
            <a:r>
              <a:rPr lang="en-US" b="1" dirty="0"/>
              <a:t>Extract : </a:t>
            </a:r>
            <a:r>
              <a:rPr lang="en-US" b="1" dirty="0" err="1"/>
              <a:t>Résolution</a:t>
            </a:r>
            <a:r>
              <a:rPr lang="en-US" b="1" dirty="0"/>
              <a:t> 2178 (2014)</a:t>
            </a:r>
          </a:p>
          <a:p>
            <a:pPr marL="0" indent="0" algn="just">
              <a:buNone/>
            </a:pPr>
            <a:r>
              <a:rPr lang="en-US" sz="2200" dirty="0"/>
              <a:t>“9.</a:t>
            </a:r>
            <a:r>
              <a:rPr lang="en-US" sz="2200" i="1" dirty="0"/>
              <a:t>Calls upon </a:t>
            </a:r>
            <a:r>
              <a:rPr lang="en-US" sz="2200" dirty="0"/>
              <a:t>Member States to require that airlines operating in their territories provide advance passenger information to the appropriate national authorities in order to detect the departure from their territories, or attempted entry into or transit through their territories, by means of civil aircraft, of individuals designated by the Committee established pursuant to resolutions 1267 (1999)and 1989 (2011)(“the Committee”), and further </a:t>
            </a:r>
            <a:r>
              <a:rPr lang="en-US" sz="2200" i="1" dirty="0"/>
              <a:t>calls upon </a:t>
            </a:r>
            <a:r>
              <a:rPr lang="en-US" sz="2200" dirty="0"/>
              <a:t>Member States to report any such departure from their territories, or such attempted entry into or transit through their territories, of such individuals to the Committee, as well as sharing this information with the State of residence or nationality, as appropriate and in accordance with domestic law and international obligations;”</a:t>
            </a:r>
          </a:p>
          <a:p>
            <a:pPr marL="0" indent="0" algn="just">
              <a:buNone/>
            </a:pPr>
            <a:endParaRPr lang="en-US" sz="2200" dirty="0"/>
          </a:p>
        </p:txBody>
      </p:sp>
      <p:sp>
        <p:nvSpPr>
          <p:cNvPr id="7" name="Footer Placeholder 17">
            <a:extLst>
              <a:ext uri="{FF2B5EF4-FFF2-40B4-BE49-F238E27FC236}">
                <a16:creationId xmlns:a16="http://schemas.microsoft.com/office/drawing/2014/main" id="{F697AFFA-33B2-43DD-9F21-9800F35FAFC9}"/>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p:txBody>
          <a:bodyPr/>
          <a:lstStyle/>
          <a:p>
            <a:fld id="{940D2A5C-C3D0-4BE9-9335-9A8298693CA1}" type="slidenum">
              <a:rPr lang="en-GB" smtClean="0"/>
              <a:pPr/>
              <a:t>13</a:t>
            </a:fld>
            <a:endParaRPr lang="en-GB" dirty="0"/>
          </a:p>
        </p:txBody>
      </p:sp>
      <p:pic>
        <p:nvPicPr>
          <p:cNvPr id="6" name="Picture 5"/>
          <p:cNvPicPr>
            <a:picLocks noChangeAspect="1"/>
          </p:cNvPicPr>
          <p:nvPr/>
        </p:nvPicPr>
        <p:blipFill>
          <a:blip r:embed="rId2"/>
          <a:stretch>
            <a:fillRect/>
          </a:stretch>
        </p:blipFill>
        <p:spPr>
          <a:xfrm>
            <a:off x="1563700" y="48784"/>
            <a:ext cx="1585903" cy="1321622"/>
          </a:xfrm>
          <a:prstGeom prst="rect">
            <a:avLst/>
          </a:prstGeom>
        </p:spPr>
      </p:pic>
      <p:sp>
        <p:nvSpPr>
          <p:cNvPr id="2" name="Rectangle 1"/>
          <p:cNvSpPr/>
          <p:nvPr/>
        </p:nvSpPr>
        <p:spPr>
          <a:xfrm>
            <a:off x="3176947" y="289886"/>
            <a:ext cx="4572000" cy="630942"/>
          </a:xfrm>
          <a:prstGeom prst="rect">
            <a:avLst/>
          </a:prstGeom>
        </p:spPr>
        <p:txBody>
          <a:bodyPr>
            <a:spAutoFit/>
          </a:bodyPr>
          <a:lstStyle/>
          <a:p>
            <a:endParaRPr lang="en-US" sz="1100" dirty="0">
              <a:solidFill>
                <a:srgbClr val="000000"/>
              </a:solidFill>
              <a:latin typeface="Times New Roman" panose="02020603050405020304" pitchFamily="18" charset="0"/>
            </a:endParaRPr>
          </a:p>
          <a:p>
            <a:r>
              <a:rPr lang="en-US" sz="2400" dirty="0">
                <a:solidFill>
                  <a:srgbClr val="000000"/>
                </a:solidFill>
                <a:latin typeface="Times New Roman" panose="02020603050405020304" pitchFamily="18" charset="0"/>
              </a:rPr>
              <a:t> </a:t>
            </a:r>
            <a:r>
              <a:rPr lang="en-US" sz="2400" b="1" dirty="0">
                <a:solidFill>
                  <a:srgbClr val="000000"/>
                </a:solidFill>
                <a:latin typeface="Times New Roman" panose="02020603050405020304" pitchFamily="18" charset="0"/>
              </a:rPr>
              <a:t>Security Council </a:t>
            </a:r>
            <a:endParaRPr lang="en-US" sz="2400" dirty="0"/>
          </a:p>
        </p:txBody>
      </p:sp>
    </p:spTree>
    <p:extLst>
      <p:ext uri="{BB962C8B-B14F-4D97-AF65-F5344CB8AC3E}">
        <p14:creationId xmlns:p14="http://schemas.microsoft.com/office/powerpoint/2010/main" val="67178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7">
            <a:extLst>
              <a:ext uri="{FF2B5EF4-FFF2-40B4-BE49-F238E27FC236}">
                <a16:creationId xmlns:a16="http://schemas.microsoft.com/office/drawing/2014/main" id="{430335A7-CA3F-489E-AEDD-17EFAD2CAABB}"/>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p:txBody>
          <a:bodyPr/>
          <a:lstStyle/>
          <a:p>
            <a:fld id="{940D2A5C-C3D0-4BE9-9335-9A8298693CA1}" type="slidenum">
              <a:rPr lang="en-GB" smtClean="0"/>
              <a:pPr/>
              <a:t>14</a:t>
            </a:fld>
            <a:endParaRPr lang="en-GB" dirty="0"/>
          </a:p>
        </p:txBody>
      </p:sp>
      <p:sp>
        <p:nvSpPr>
          <p:cNvPr id="9" name="Rectangle 8"/>
          <p:cNvSpPr/>
          <p:nvPr/>
        </p:nvSpPr>
        <p:spPr>
          <a:xfrm>
            <a:off x="2705686" y="495777"/>
            <a:ext cx="5676314" cy="1200329"/>
          </a:xfrm>
          <a:prstGeom prst="rect">
            <a:avLst/>
          </a:prstGeom>
        </p:spPr>
        <p:txBody>
          <a:bodyPr wrap="square">
            <a:spAutoFit/>
          </a:bodyPr>
          <a:lstStyle/>
          <a:p>
            <a:pPr algn="ctr"/>
            <a:r>
              <a:rPr lang="en-US" b="1" dirty="0">
                <a:latin typeface="Arial" panose="020B0604020202020204" pitchFamily="34" charset="0"/>
                <a:ea typeface="Times New Roman" panose="02020603050405020304" pitchFamily="18" charset="0"/>
                <a:cs typeface="Verdana" panose="020B0604030504040204" pitchFamily="34" charset="0"/>
              </a:rPr>
              <a:t>ICAO WCO IATA </a:t>
            </a:r>
            <a:endParaRPr lang="en-US" b="1" dirty="0">
              <a:latin typeface="Verdana" panose="020B0604030504040204" pitchFamily="34" charset="0"/>
              <a:ea typeface="Times New Roman" panose="02020603050405020304" pitchFamily="18" charset="0"/>
              <a:cs typeface="Verdana" panose="020B0604030504040204" pitchFamily="34" charset="0"/>
            </a:endParaRPr>
          </a:p>
          <a:p>
            <a:r>
              <a:rPr lang="en-US" dirty="0">
                <a:latin typeface="Arial" panose="020B0604020202020204" pitchFamily="34" charset="0"/>
                <a:ea typeface="Times New Roman" panose="02020603050405020304" pitchFamily="18" charset="0"/>
                <a:cs typeface="Verdana" panose="020B0604030504040204" pitchFamily="34" charset="0"/>
              </a:rPr>
              <a:t> </a:t>
            </a:r>
            <a:endParaRPr lang="en-US" sz="1600" dirty="0">
              <a:latin typeface="Verdana" panose="020B0604030504040204" pitchFamily="34" charset="0"/>
              <a:ea typeface="Times New Roman" panose="02020603050405020304" pitchFamily="18" charset="0"/>
              <a:cs typeface="Verdana" panose="020B0604030504040204" pitchFamily="34" charset="0"/>
            </a:endParaRPr>
          </a:p>
          <a:p>
            <a:pPr algn="ctr"/>
            <a:r>
              <a:rPr lang="en-US" b="1" dirty="0">
                <a:latin typeface="Arial" panose="020B0604020202020204" pitchFamily="34" charset="0"/>
                <a:ea typeface="Times New Roman" panose="02020603050405020304" pitchFamily="18" charset="0"/>
                <a:cs typeface="Verdana" panose="020B0604030504040204" pitchFamily="34" charset="0"/>
              </a:rPr>
              <a:t>Management Summary on Passenger-related Information</a:t>
            </a:r>
            <a:endParaRPr lang="en-US" sz="1600" dirty="0">
              <a:latin typeface="Verdana" panose="020B0604030504040204" pitchFamily="34" charset="0"/>
              <a:ea typeface="Times New Roman" panose="02020603050405020304" pitchFamily="18" charset="0"/>
              <a:cs typeface="Verdana" panose="020B0604030504040204" pitchFamily="34" charset="0"/>
            </a:endParaRPr>
          </a:p>
        </p:txBody>
      </p:sp>
      <p:sp>
        <p:nvSpPr>
          <p:cNvPr id="10" name="Rectangle 9"/>
          <p:cNvSpPr/>
          <p:nvPr/>
        </p:nvSpPr>
        <p:spPr>
          <a:xfrm>
            <a:off x="1988234" y="1920134"/>
            <a:ext cx="8314008" cy="4770537"/>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Verdana" panose="020B0604030504040204" pitchFamily="34" charset="0"/>
              </a:rPr>
              <a:t>“A growing number of States require airlines to provide information on passengers that intend to travel to their territory. The information usually exists in the Carrier’s reservation system and departure control system operated by the Carrier. Some states also require passenger related information from other modes of transport.</a:t>
            </a:r>
            <a:endParaRPr lang="en-US" sz="1600" dirty="0">
              <a:latin typeface="Verdana" panose="020B0604030504040204" pitchFamily="34" charset="0"/>
              <a:ea typeface="Times New Roman" panose="02020603050405020304" pitchFamily="18" charset="0"/>
              <a:cs typeface="Verdana" panose="020B0604030504040204" pitchFamily="34" charset="0"/>
            </a:endParaRPr>
          </a:p>
          <a:p>
            <a:pPr marL="457200"/>
            <a:r>
              <a:rPr lang="en-US" dirty="0">
                <a:latin typeface="Arial" panose="020B0604020202020204" pitchFamily="34" charset="0"/>
                <a:ea typeface="Times New Roman" panose="02020603050405020304" pitchFamily="18" charset="0"/>
                <a:cs typeface="Calibri" panose="020F0502020204030204" pitchFamily="34" charset="0"/>
              </a:rPr>
              <a:t> </a:t>
            </a:r>
            <a:endParaRPr lang="en-US" sz="2400" dirty="0">
              <a:latin typeface="Calibri" panose="020F0502020204030204" pitchFamily="34" charset="0"/>
              <a:ea typeface="Times New Roman" panose="02020603050405020304" pitchFamily="18" charset="0"/>
              <a:cs typeface="Calibri" panose="020F0502020204030204" pitchFamily="34" charset="0"/>
            </a:endParaRPr>
          </a:p>
          <a:p>
            <a:r>
              <a:rPr lang="en-US" dirty="0">
                <a:latin typeface="Arial" panose="020B0604020202020204" pitchFamily="34" charset="0"/>
                <a:ea typeface="Times New Roman" panose="02020603050405020304" pitchFamily="18" charset="0"/>
                <a:cs typeface="Verdana" panose="020B0604030504040204" pitchFamily="34" charset="0"/>
              </a:rPr>
              <a:t>Taking into account the increasing number of air passengers, the increase in security related measures, the environmental and efficiency-driven innovations which result in bigger airplanes, together with the need for more efficient passenger flows at airports, it is necessary to develop more intelligent and efficient methods to check passengers and their baggage. This means that decisions to check passengers will have to be made more on the basis of pre-flight risk analysis instead of generally increasing level of checks at immigration or cross border desks and baggage claim areas.”</a:t>
            </a:r>
          </a:p>
          <a:p>
            <a:r>
              <a:rPr lang="fr-BE" sz="1400" dirty="0"/>
              <a:t>*</a:t>
            </a:r>
            <a:r>
              <a:rPr lang="fr-BE" sz="1400" dirty="0" err="1"/>
              <a:t>Extract</a:t>
            </a:r>
            <a:r>
              <a:rPr lang="fr-BE" sz="1400" dirty="0"/>
              <a:t> </a:t>
            </a:r>
            <a:r>
              <a:rPr lang="fr-BE" sz="1400" dirty="0" err="1"/>
              <a:t>from</a:t>
            </a:r>
            <a:r>
              <a:rPr lang="fr-BE" sz="1400" dirty="0"/>
              <a:t> « </a:t>
            </a:r>
            <a:r>
              <a:rPr lang="en-US" sz="1400" dirty="0">
                <a:latin typeface="Arial" panose="020B0604020202020204" pitchFamily="34" charset="0"/>
                <a:cs typeface="Verdana" panose="020B0604030504040204" pitchFamily="34" charset="0"/>
              </a:rPr>
              <a:t>Management Summary on Passenger-related Information</a:t>
            </a:r>
          </a:p>
          <a:p>
            <a:r>
              <a:rPr lang="fr-BE" sz="1400" dirty="0"/>
              <a:t>» _ OACI /OMD/IATA </a:t>
            </a:r>
            <a:endParaRPr lang="en-US" sz="1400" dirty="0"/>
          </a:p>
          <a:p>
            <a:endParaRPr lang="en-US" sz="1600" dirty="0">
              <a:latin typeface="Verdana" panose="020B0604030504040204" pitchFamily="34" charset="0"/>
              <a:ea typeface="Times New Roman" panose="02020603050405020304" pitchFamily="18" charset="0"/>
              <a:cs typeface="Verdana" panose="020B0604030504040204" pitchFamily="34" charset="0"/>
            </a:endParaRPr>
          </a:p>
        </p:txBody>
      </p:sp>
    </p:spTree>
    <p:extLst>
      <p:ext uri="{BB962C8B-B14F-4D97-AF65-F5344CB8AC3E}">
        <p14:creationId xmlns:p14="http://schemas.microsoft.com/office/powerpoint/2010/main" val="219737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OUR EXPERIENCE</a:t>
            </a:r>
          </a:p>
        </p:txBody>
      </p:sp>
      <p:sp>
        <p:nvSpPr>
          <p:cNvPr id="13" name="Footer Placeholder 17">
            <a:extLst>
              <a:ext uri="{FF2B5EF4-FFF2-40B4-BE49-F238E27FC236}">
                <a16:creationId xmlns:a16="http://schemas.microsoft.com/office/drawing/2014/main" id="{825A09C0-FD2C-4AF4-9442-4FAE25A26604}"/>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pic>
        <p:nvPicPr>
          <p:cNvPr id="107" name="Picture 106" descr="SITA Footprint 24FEB2014.png"/>
          <p:cNvPicPr>
            <a:picLocks noChangeAspect="1"/>
          </p:cNvPicPr>
          <p:nvPr/>
        </p:nvPicPr>
        <p:blipFill>
          <a:blip r:embed="rId3" cstate="print">
            <a:clrChange>
              <a:clrFrom>
                <a:srgbClr val="FFFFFF"/>
              </a:clrFrom>
              <a:clrTo>
                <a:srgbClr val="FFFFFF">
                  <a:alpha val="0"/>
                </a:srgbClr>
              </a:clrTo>
            </a:clrChange>
          </a:blip>
          <a:srcRect t="952" b="3650"/>
          <a:stretch>
            <a:fillRect/>
          </a:stretch>
        </p:blipFill>
        <p:spPr>
          <a:xfrm>
            <a:off x="1524000" y="1447800"/>
            <a:ext cx="9144000" cy="3853408"/>
          </a:xfrm>
          <a:prstGeom prst="rect">
            <a:avLst/>
          </a:prstGeom>
        </p:spPr>
      </p:pic>
      <p:sp>
        <p:nvSpPr>
          <p:cNvPr id="7" name="TextBox 6"/>
          <p:cNvSpPr txBox="1"/>
          <p:nvPr/>
        </p:nvSpPr>
        <p:spPr>
          <a:xfrm>
            <a:off x="5816834" y="1188622"/>
            <a:ext cx="1098378" cy="769441"/>
          </a:xfrm>
          <a:prstGeom prst="rect">
            <a:avLst/>
          </a:prstGeom>
          <a:noFill/>
        </p:spPr>
        <p:txBody>
          <a:bodyPr wrap="none" rtlCol="0">
            <a:spAutoFit/>
          </a:bodyPr>
          <a:lstStyle/>
          <a:p>
            <a:r>
              <a:rPr lang="es-ES" sz="4400" b="1" dirty="0">
                <a:solidFill>
                  <a:srgbClr val="817569"/>
                </a:solidFill>
                <a:latin typeface="+mj-lt"/>
              </a:rPr>
              <a:t>20+</a:t>
            </a:r>
          </a:p>
        </p:txBody>
      </p:sp>
      <p:sp>
        <p:nvSpPr>
          <p:cNvPr id="8" name="TextBox 7"/>
          <p:cNvSpPr txBox="1"/>
          <p:nvPr/>
        </p:nvSpPr>
        <p:spPr>
          <a:xfrm>
            <a:off x="7040667" y="1219398"/>
            <a:ext cx="1936749" cy="707886"/>
          </a:xfrm>
          <a:prstGeom prst="rect">
            <a:avLst/>
          </a:prstGeom>
          <a:noFill/>
        </p:spPr>
        <p:txBody>
          <a:bodyPr wrap="none" rtlCol="0">
            <a:spAutoFit/>
          </a:bodyPr>
          <a:lstStyle/>
          <a:p>
            <a:r>
              <a:rPr lang="es-ES" sz="2000" b="1" dirty="0" err="1">
                <a:solidFill>
                  <a:srgbClr val="817569"/>
                </a:solidFill>
                <a:latin typeface="+mj-lt"/>
              </a:rPr>
              <a:t>Major</a:t>
            </a:r>
            <a:r>
              <a:rPr lang="es-ES" sz="2000" b="1" dirty="0">
                <a:solidFill>
                  <a:srgbClr val="817569"/>
                </a:solidFill>
                <a:latin typeface="+mj-lt"/>
              </a:rPr>
              <a:t> </a:t>
            </a:r>
            <a:r>
              <a:rPr lang="es-ES" sz="2000" b="1" dirty="0" err="1">
                <a:solidFill>
                  <a:srgbClr val="817569"/>
                </a:solidFill>
                <a:latin typeface="+mj-lt"/>
              </a:rPr>
              <a:t>Solutions</a:t>
            </a:r>
            <a:r>
              <a:rPr lang="es-ES" sz="2000" b="1" dirty="0">
                <a:solidFill>
                  <a:srgbClr val="817569"/>
                </a:solidFill>
                <a:latin typeface="+mj-lt"/>
              </a:rPr>
              <a:t> </a:t>
            </a:r>
            <a:br>
              <a:rPr lang="es-ES" sz="2000" b="1" dirty="0">
                <a:solidFill>
                  <a:srgbClr val="817569"/>
                </a:solidFill>
                <a:latin typeface="+mj-lt"/>
              </a:rPr>
            </a:br>
            <a:r>
              <a:rPr lang="es-ES" sz="2000" b="1" dirty="0" err="1">
                <a:solidFill>
                  <a:srgbClr val="817569"/>
                </a:solidFill>
                <a:latin typeface="+mj-lt"/>
              </a:rPr>
              <a:t>Delivered</a:t>
            </a:r>
            <a:endParaRPr lang="es-ES" sz="2000" b="1" dirty="0">
              <a:solidFill>
                <a:srgbClr val="817569"/>
              </a:solidFill>
              <a:latin typeface="+mj-lt"/>
            </a:endParaRPr>
          </a:p>
        </p:txBody>
      </p:sp>
      <p:sp>
        <p:nvSpPr>
          <p:cNvPr id="9" name="TextBox 8"/>
          <p:cNvSpPr txBox="1"/>
          <p:nvPr/>
        </p:nvSpPr>
        <p:spPr>
          <a:xfrm>
            <a:off x="1631504" y="3875565"/>
            <a:ext cx="1850186" cy="769441"/>
          </a:xfrm>
          <a:prstGeom prst="rect">
            <a:avLst/>
          </a:prstGeom>
          <a:noFill/>
        </p:spPr>
        <p:txBody>
          <a:bodyPr wrap="none" rtlCol="0">
            <a:spAutoFit/>
          </a:bodyPr>
          <a:lstStyle/>
          <a:p>
            <a:r>
              <a:rPr lang="es-ES" sz="4400" b="1" dirty="0">
                <a:solidFill>
                  <a:srgbClr val="817569"/>
                </a:solidFill>
                <a:latin typeface="+mj-lt"/>
              </a:rPr>
              <a:t>200M+</a:t>
            </a:r>
          </a:p>
        </p:txBody>
      </p:sp>
      <p:sp>
        <p:nvSpPr>
          <p:cNvPr id="10" name="TextBox 9"/>
          <p:cNvSpPr txBox="1"/>
          <p:nvPr/>
        </p:nvSpPr>
        <p:spPr>
          <a:xfrm>
            <a:off x="1631505" y="4500989"/>
            <a:ext cx="1430969" cy="707886"/>
          </a:xfrm>
          <a:prstGeom prst="rect">
            <a:avLst/>
          </a:prstGeom>
          <a:noFill/>
        </p:spPr>
        <p:txBody>
          <a:bodyPr wrap="none" rtlCol="0">
            <a:spAutoFit/>
          </a:bodyPr>
          <a:lstStyle/>
          <a:p>
            <a:r>
              <a:rPr lang="es-ES" sz="2000" b="1" dirty="0" err="1">
                <a:solidFill>
                  <a:srgbClr val="817569"/>
                </a:solidFill>
                <a:latin typeface="+mj-lt"/>
              </a:rPr>
              <a:t>Passengers</a:t>
            </a:r>
            <a:endParaRPr lang="es-ES" sz="2000" b="1" dirty="0">
              <a:solidFill>
                <a:srgbClr val="817569"/>
              </a:solidFill>
              <a:latin typeface="+mj-lt"/>
            </a:endParaRPr>
          </a:p>
          <a:p>
            <a:r>
              <a:rPr lang="es-ES" sz="2000" b="1" dirty="0" err="1">
                <a:solidFill>
                  <a:srgbClr val="817569"/>
                </a:solidFill>
                <a:latin typeface="+mj-lt"/>
              </a:rPr>
              <a:t>Every</a:t>
            </a:r>
            <a:r>
              <a:rPr lang="es-ES" sz="2000" b="1" dirty="0">
                <a:solidFill>
                  <a:srgbClr val="817569"/>
                </a:solidFill>
                <a:latin typeface="+mj-lt"/>
              </a:rPr>
              <a:t> </a:t>
            </a:r>
            <a:r>
              <a:rPr lang="es-ES" sz="2000" b="1" dirty="0" err="1">
                <a:solidFill>
                  <a:srgbClr val="817569"/>
                </a:solidFill>
                <a:latin typeface="+mj-lt"/>
              </a:rPr>
              <a:t>year</a:t>
            </a:r>
            <a:endParaRPr lang="es-ES" sz="2000" b="1" dirty="0">
              <a:solidFill>
                <a:srgbClr val="817569"/>
              </a:solidFill>
              <a:latin typeface="+mj-lt"/>
            </a:endParaRPr>
          </a:p>
        </p:txBody>
      </p:sp>
      <p:sp>
        <p:nvSpPr>
          <p:cNvPr id="11" name="TextBox 10"/>
          <p:cNvSpPr txBox="1"/>
          <p:nvPr/>
        </p:nvSpPr>
        <p:spPr>
          <a:xfrm>
            <a:off x="6672064" y="4667653"/>
            <a:ext cx="1457450" cy="769441"/>
          </a:xfrm>
          <a:prstGeom prst="rect">
            <a:avLst/>
          </a:prstGeom>
          <a:noFill/>
        </p:spPr>
        <p:txBody>
          <a:bodyPr wrap="none" rtlCol="0">
            <a:spAutoFit/>
          </a:bodyPr>
          <a:lstStyle/>
          <a:p>
            <a:r>
              <a:rPr lang="es-ES" sz="4400" b="1" dirty="0">
                <a:solidFill>
                  <a:srgbClr val="817569"/>
                </a:solidFill>
                <a:latin typeface="+mj-lt"/>
              </a:rPr>
              <a:t>150+</a:t>
            </a:r>
          </a:p>
        </p:txBody>
      </p:sp>
      <p:sp>
        <p:nvSpPr>
          <p:cNvPr id="12" name="TextBox 11"/>
          <p:cNvSpPr txBox="1"/>
          <p:nvPr/>
        </p:nvSpPr>
        <p:spPr>
          <a:xfrm>
            <a:off x="6672064" y="5293077"/>
            <a:ext cx="1136850" cy="707886"/>
          </a:xfrm>
          <a:prstGeom prst="rect">
            <a:avLst/>
          </a:prstGeom>
          <a:noFill/>
        </p:spPr>
        <p:txBody>
          <a:bodyPr wrap="none" rtlCol="0">
            <a:spAutoFit/>
          </a:bodyPr>
          <a:lstStyle/>
          <a:p>
            <a:r>
              <a:rPr lang="es-ES" sz="2000" b="1" dirty="0" err="1">
                <a:solidFill>
                  <a:srgbClr val="817569"/>
                </a:solidFill>
                <a:latin typeface="+mj-lt"/>
              </a:rPr>
              <a:t>Certified</a:t>
            </a:r>
            <a:endParaRPr lang="es-ES" sz="2000" b="1" dirty="0">
              <a:solidFill>
                <a:srgbClr val="817569"/>
              </a:solidFill>
              <a:latin typeface="+mj-lt"/>
            </a:endParaRPr>
          </a:p>
          <a:p>
            <a:r>
              <a:rPr lang="es-ES" sz="2000" b="1" dirty="0" err="1">
                <a:solidFill>
                  <a:srgbClr val="817569"/>
                </a:solidFill>
                <a:latin typeface="+mj-lt"/>
              </a:rPr>
              <a:t>Airlines</a:t>
            </a:r>
            <a:endParaRPr lang="es-ES" sz="2000" b="1" dirty="0">
              <a:solidFill>
                <a:srgbClr val="817569"/>
              </a:solidFill>
              <a:latin typeface="+mj-lt"/>
            </a:endParaRPr>
          </a:p>
        </p:txBody>
      </p:sp>
      <p:sp>
        <p:nvSpPr>
          <p:cNvPr id="15" name="TextBox 14"/>
          <p:cNvSpPr txBox="1"/>
          <p:nvPr/>
        </p:nvSpPr>
        <p:spPr>
          <a:xfrm>
            <a:off x="5042774" y="3356993"/>
            <a:ext cx="2223686" cy="769441"/>
          </a:xfrm>
          <a:prstGeom prst="rect">
            <a:avLst/>
          </a:prstGeom>
          <a:noFill/>
        </p:spPr>
        <p:txBody>
          <a:bodyPr wrap="none" rtlCol="0">
            <a:spAutoFit/>
          </a:bodyPr>
          <a:lstStyle/>
          <a:p>
            <a:r>
              <a:rPr lang="es-ES" sz="4400" b="1" dirty="0">
                <a:solidFill>
                  <a:srgbClr val="817569"/>
                </a:solidFill>
                <a:effectLst>
                  <a:outerShdw blurRad="381000" dist="152400" dir="2700000" sx="144000" sy="144000" algn="tl" rotWithShape="0">
                    <a:schemeClr val="bg1">
                      <a:alpha val="33000"/>
                    </a:schemeClr>
                  </a:outerShdw>
                </a:effectLst>
                <a:latin typeface="+mj-lt"/>
              </a:rPr>
              <a:t>20 </a:t>
            </a:r>
            <a:r>
              <a:rPr lang="es-ES" sz="4400" b="1" dirty="0" err="1">
                <a:solidFill>
                  <a:srgbClr val="817569"/>
                </a:solidFill>
                <a:effectLst>
                  <a:outerShdw blurRad="381000" dist="152400" dir="2700000" sx="144000" sy="144000" algn="tl" rotWithShape="0">
                    <a:schemeClr val="bg1">
                      <a:alpha val="33000"/>
                    </a:schemeClr>
                  </a:outerShdw>
                </a:effectLst>
                <a:latin typeface="+mj-lt"/>
              </a:rPr>
              <a:t>Years</a:t>
            </a:r>
            <a:endParaRPr lang="es-ES" sz="4400" b="1" dirty="0">
              <a:solidFill>
                <a:srgbClr val="817569"/>
              </a:solidFill>
              <a:effectLst>
                <a:outerShdw blurRad="381000" dist="152400" dir="2700000" sx="144000" sy="144000" algn="tl" rotWithShape="0">
                  <a:schemeClr val="bg1">
                    <a:alpha val="33000"/>
                  </a:schemeClr>
                </a:outerShdw>
              </a:effectLst>
              <a:latin typeface="+mj-lt"/>
            </a:endParaRPr>
          </a:p>
        </p:txBody>
      </p:sp>
      <p:sp>
        <p:nvSpPr>
          <p:cNvPr id="16"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15</a:t>
            </a:fld>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Conector recto 122"/>
          <p:cNvCxnSpPr>
            <a:cxnSpLocks noChangeShapeType="1"/>
            <a:endCxn id="168" idx="1"/>
          </p:cNvCxnSpPr>
          <p:nvPr/>
        </p:nvCxnSpPr>
        <p:spPr bwMode="auto">
          <a:xfrm>
            <a:off x="6760768" y="1110206"/>
            <a:ext cx="302348" cy="183760"/>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3" cstate="print"/>
          <a:srcRect/>
          <a:stretch>
            <a:fillRect/>
          </a:stretch>
        </p:blipFill>
        <p:spPr bwMode="auto">
          <a:xfrm>
            <a:off x="4560888" y="533400"/>
            <a:ext cx="5878512" cy="5878512"/>
          </a:xfrm>
          <a:prstGeom prst="rect">
            <a:avLst/>
          </a:prstGeom>
          <a:noFill/>
          <a:ln w="9525">
            <a:noFill/>
            <a:miter lim="800000"/>
            <a:headEnd/>
            <a:tailEnd/>
          </a:ln>
          <a:effectLst/>
        </p:spPr>
      </p:pic>
      <p:cxnSp>
        <p:nvCxnSpPr>
          <p:cNvPr id="159" name="Straight Connector 158"/>
          <p:cNvCxnSpPr/>
          <p:nvPr/>
        </p:nvCxnSpPr>
        <p:spPr>
          <a:xfrm>
            <a:off x="7162800" y="1524000"/>
            <a:ext cx="0" cy="1981200"/>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100" name="Conector recto 99"/>
          <p:cNvCxnSpPr>
            <a:cxnSpLocks noChangeShapeType="1"/>
            <a:stCxn id="147" idx="3"/>
            <a:endCxn id="46" idx="1"/>
          </p:cNvCxnSpPr>
          <p:nvPr/>
        </p:nvCxnSpPr>
        <p:spPr bwMode="auto">
          <a:xfrm>
            <a:off x="4498341" y="3462390"/>
            <a:ext cx="583578" cy="80182"/>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125" name="Conector recto 124"/>
          <p:cNvCxnSpPr>
            <a:cxnSpLocks noChangeShapeType="1"/>
          </p:cNvCxnSpPr>
          <p:nvPr/>
        </p:nvCxnSpPr>
        <p:spPr bwMode="auto">
          <a:xfrm>
            <a:off x="5943600" y="2362200"/>
            <a:ext cx="76200" cy="3352800"/>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131" name="Conector recto 130"/>
          <p:cNvCxnSpPr>
            <a:cxnSpLocks noChangeShapeType="1"/>
          </p:cNvCxnSpPr>
          <p:nvPr/>
        </p:nvCxnSpPr>
        <p:spPr bwMode="auto">
          <a:xfrm>
            <a:off x="6324600" y="2111376"/>
            <a:ext cx="0" cy="3070225"/>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2" name="Group 181"/>
          <p:cNvGrpSpPr/>
          <p:nvPr/>
        </p:nvGrpSpPr>
        <p:grpSpPr>
          <a:xfrm>
            <a:off x="6096000" y="5077182"/>
            <a:ext cx="1874874" cy="373057"/>
            <a:chOff x="5181601" y="3907580"/>
            <a:chExt cx="1874874" cy="373057"/>
          </a:xfrm>
        </p:grpSpPr>
        <p:sp>
          <p:nvSpPr>
            <p:cNvPr id="128" name="Rectángulo redondeado 127"/>
            <p:cNvSpPr/>
            <p:nvPr/>
          </p:nvSpPr>
          <p:spPr bwMode="auto">
            <a:xfrm>
              <a:off x="5181601" y="3907580"/>
              <a:ext cx="1874874" cy="373057"/>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defRPr/>
              </a:pPr>
              <a:r>
                <a:rPr lang="en-US" sz="1200" dirty="0">
                  <a:solidFill>
                    <a:schemeClr val="tx1"/>
                  </a:solidFill>
                </a:rPr>
                <a:t>South Africa APP</a:t>
              </a:r>
            </a:p>
          </p:txBody>
        </p:sp>
        <p:pic>
          <p:nvPicPr>
            <p:cNvPr id="70700" name="Imagen 1032" descr="225px-Flag_of_South_Africa_svg.png"/>
            <p:cNvPicPr preferRelativeResize="0">
              <a:picLocks/>
            </p:cNvPicPr>
            <p:nvPr/>
          </p:nvPicPr>
          <p:blipFill>
            <a:blip r:embed="rId4" cstate="print"/>
            <a:srcRect/>
            <a:stretch>
              <a:fillRect/>
            </a:stretch>
          </p:blipFill>
          <p:spPr bwMode="auto">
            <a:xfrm>
              <a:off x="6523436" y="4002668"/>
              <a:ext cx="365760" cy="182880"/>
            </a:xfrm>
            <a:prstGeom prst="rect">
              <a:avLst/>
            </a:prstGeom>
            <a:noFill/>
            <a:ln w="6350" cmpd="sng">
              <a:solidFill>
                <a:schemeClr val="tx1">
                  <a:lumMod val="40000"/>
                  <a:lumOff val="60000"/>
                </a:schemeClr>
              </a:solidFill>
              <a:miter lim="800000"/>
              <a:headEnd/>
              <a:tailEnd/>
            </a:ln>
          </p:spPr>
        </p:pic>
      </p:grpSp>
      <p:grpSp>
        <p:nvGrpSpPr>
          <p:cNvPr id="3" name="Group 180"/>
          <p:cNvGrpSpPr/>
          <p:nvPr/>
        </p:nvGrpSpPr>
        <p:grpSpPr>
          <a:xfrm>
            <a:off x="5562600" y="5590956"/>
            <a:ext cx="2929270" cy="1114644"/>
            <a:chOff x="4648201" y="4343478"/>
            <a:chExt cx="2929270" cy="1114644"/>
          </a:xfrm>
        </p:grpSpPr>
        <p:sp>
          <p:nvSpPr>
            <p:cNvPr id="120" name="Rectángulo redondeado 119"/>
            <p:cNvSpPr/>
            <p:nvPr/>
          </p:nvSpPr>
          <p:spPr bwMode="auto">
            <a:xfrm>
              <a:off x="4648201" y="4343478"/>
              <a:ext cx="2929270" cy="1114644"/>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lnSpc>
                  <a:spcPct val="120000"/>
                </a:lnSpc>
                <a:buFont typeface="Arial"/>
                <a:buChar char="•"/>
                <a:defRPr/>
              </a:pPr>
              <a:r>
                <a:rPr lang="en-US" sz="1200" dirty="0">
                  <a:solidFill>
                    <a:schemeClr val="tx1"/>
                  </a:solidFill>
                </a:rPr>
                <a:t>Singapore APP/PNR</a:t>
              </a:r>
            </a:p>
            <a:p>
              <a:pPr indent="-88900">
                <a:lnSpc>
                  <a:spcPct val="120000"/>
                </a:lnSpc>
                <a:buFont typeface="Arial"/>
                <a:buChar char="•"/>
                <a:defRPr/>
              </a:pPr>
              <a:r>
                <a:rPr lang="en-US" sz="1200" dirty="0">
                  <a:solidFill>
                    <a:schemeClr val="tx1"/>
                  </a:solidFill>
                </a:rPr>
                <a:t>Airline AQQ service for US</a:t>
              </a:r>
            </a:p>
            <a:p>
              <a:pPr indent="-88900">
                <a:lnSpc>
                  <a:spcPct val="120000"/>
                </a:lnSpc>
                <a:buFont typeface="Arial"/>
                <a:buChar char="•"/>
                <a:defRPr/>
              </a:pPr>
              <a:r>
                <a:rPr lang="en-US" sz="1200" dirty="0">
                  <a:solidFill>
                    <a:schemeClr val="tx1"/>
                  </a:solidFill>
                </a:rPr>
                <a:t>Airline APIS service for India</a:t>
              </a:r>
            </a:p>
            <a:p>
              <a:pPr indent="-88900">
                <a:lnSpc>
                  <a:spcPct val="120000"/>
                </a:lnSpc>
                <a:buFont typeface="Arial"/>
                <a:buChar char="•"/>
                <a:defRPr/>
              </a:pPr>
              <a:r>
                <a:rPr lang="en-US" sz="1200" dirty="0">
                  <a:solidFill>
                    <a:schemeClr val="tx1"/>
                  </a:solidFill>
                </a:rPr>
                <a:t>Australia Customs PNR Push</a:t>
              </a:r>
            </a:p>
            <a:p>
              <a:pPr indent="-88900">
                <a:lnSpc>
                  <a:spcPct val="120000"/>
                </a:lnSpc>
                <a:buFont typeface="Arial"/>
                <a:buChar char="•"/>
                <a:defRPr/>
              </a:pPr>
              <a:r>
                <a:rPr lang="en-US" sz="1200" dirty="0">
                  <a:solidFill>
                    <a:schemeClr val="tx1"/>
                  </a:solidFill>
                </a:rPr>
                <a:t>Argentina APIS</a:t>
              </a:r>
            </a:p>
          </p:txBody>
        </p:sp>
        <p:grpSp>
          <p:nvGrpSpPr>
            <p:cNvPr id="4" name="Group 111"/>
            <p:cNvGrpSpPr/>
            <p:nvPr/>
          </p:nvGrpSpPr>
          <p:grpSpPr>
            <a:xfrm>
              <a:off x="7006334" y="4412741"/>
              <a:ext cx="365760" cy="976118"/>
              <a:chOff x="6980934" y="4438141"/>
              <a:chExt cx="365760" cy="976118"/>
            </a:xfrm>
          </p:grpSpPr>
          <p:pic>
            <p:nvPicPr>
              <p:cNvPr id="70707" name="Imagen 120" descr="240px-Flag_of_Argentina_svg.png"/>
              <p:cNvPicPr>
                <a:picLocks/>
              </p:cNvPicPr>
              <p:nvPr/>
            </p:nvPicPr>
            <p:blipFill>
              <a:blip r:embed="rId5" cstate="print"/>
              <a:srcRect/>
              <a:stretch>
                <a:fillRect/>
              </a:stretch>
            </p:blipFill>
            <p:spPr bwMode="auto">
              <a:xfrm>
                <a:off x="6980934" y="5231379"/>
                <a:ext cx="365760" cy="182880"/>
              </a:xfrm>
              <a:prstGeom prst="rect">
                <a:avLst/>
              </a:prstGeom>
              <a:noFill/>
              <a:ln w="6350" cmpd="sng">
                <a:solidFill>
                  <a:schemeClr val="tx1">
                    <a:lumMod val="40000"/>
                    <a:lumOff val="60000"/>
                  </a:schemeClr>
                </a:solidFill>
                <a:miter lim="800000"/>
                <a:headEnd/>
                <a:tailEnd/>
              </a:ln>
            </p:spPr>
          </p:pic>
          <p:pic>
            <p:nvPicPr>
              <p:cNvPr id="70709" name="Imagen 122" descr="225px-Flag_of_Singapore_svg.png"/>
              <p:cNvPicPr preferRelativeResize="0">
                <a:picLocks/>
              </p:cNvPicPr>
              <p:nvPr/>
            </p:nvPicPr>
            <p:blipFill>
              <a:blip r:embed="rId6" cstate="print"/>
              <a:srcRect/>
              <a:stretch>
                <a:fillRect/>
              </a:stretch>
            </p:blipFill>
            <p:spPr bwMode="auto">
              <a:xfrm>
                <a:off x="6980934" y="4438141"/>
                <a:ext cx="365760" cy="182880"/>
              </a:xfrm>
              <a:prstGeom prst="rect">
                <a:avLst/>
              </a:prstGeom>
              <a:noFill/>
              <a:ln w="6350" cmpd="sng">
                <a:solidFill>
                  <a:schemeClr val="tx1">
                    <a:lumMod val="40000"/>
                    <a:lumOff val="60000"/>
                  </a:schemeClr>
                </a:solidFill>
                <a:miter lim="800000"/>
                <a:headEnd/>
                <a:tailEnd/>
              </a:ln>
            </p:spPr>
          </p:pic>
          <p:pic>
            <p:nvPicPr>
              <p:cNvPr id="70697" name="Imagen 1029" descr="285px-Flag_of_the_United_States_svg.png"/>
              <p:cNvPicPr preferRelativeResize="0">
                <a:picLocks/>
              </p:cNvPicPr>
              <p:nvPr/>
            </p:nvPicPr>
            <p:blipFill>
              <a:blip r:embed="rId7" cstate="print"/>
              <a:srcRect r="15788"/>
              <a:stretch>
                <a:fillRect/>
              </a:stretch>
            </p:blipFill>
            <p:spPr bwMode="auto">
              <a:xfrm>
                <a:off x="6980934" y="4636451"/>
                <a:ext cx="365760" cy="182880"/>
              </a:xfrm>
              <a:prstGeom prst="rect">
                <a:avLst/>
              </a:prstGeom>
              <a:noFill/>
              <a:ln w="6350" cmpd="sng">
                <a:solidFill>
                  <a:schemeClr val="tx1">
                    <a:lumMod val="40000"/>
                    <a:lumOff val="60000"/>
                  </a:schemeClr>
                </a:solidFill>
                <a:miter lim="800000"/>
                <a:headEnd/>
                <a:tailEnd/>
              </a:ln>
            </p:spPr>
          </p:pic>
          <p:pic>
            <p:nvPicPr>
              <p:cNvPr id="16433" name="Imagen 90" descr="225px-Flag_of_India_svg.png"/>
              <p:cNvPicPr preferRelativeResize="0">
                <a:picLocks/>
              </p:cNvPicPr>
              <p:nvPr/>
            </p:nvPicPr>
            <p:blipFill>
              <a:blip r:embed="rId8" cstate="print"/>
              <a:srcRect/>
              <a:stretch>
                <a:fillRect/>
              </a:stretch>
            </p:blipFill>
            <p:spPr bwMode="auto">
              <a:xfrm>
                <a:off x="6980934" y="4834761"/>
                <a:ext cx="365760" cy="182880"/>
              </a:xfrm>
              <a:prstGeom prst="rect">
                <a:avLst/>
              </a:prstGeom>
              <a:noFill/>
              <a:ln w="6350">
                <a:solidFill>
                  <a:srgbClr val="CDC8C2"/>
                </a:solidFill>
                <a:miter lim="800000"/>
                <a:headEnd/>
                <a:tailEnd/>
              </a:ln>
            </p:spPr>
          </p:pic>
          <p:pic>
            <p:nvPicPr>
              <p:cNvPr id="204" name="Imagen 60" descr="300px-Flag_of_Australia_svg.png"/>
              <p:cNvPicPr>
                <a:picLocks/>
              </p:cNvPicPr>
              <p:nvPr/>
            </p:nvPicPr>
            <p:blipFill>
              <a:blip r:embed="rId9" cstate="print"/>
              <a:srcRect/>
              <a:stretch>
                <a:fillRect/>
              </a:stretch>
            </p:blipFill>
            <p:spPr bwMode="auto">
              <a:xfrm>
                <a:off x="6980934" y="5033071"/>
                <a:ext cx="365760" cy="182880"/>
              </a:xfrm>
              <a:prstGeom prst="rect">
                <a:avLst/>
              </a:prstGeom>
              <a:noFill/>
              <a:ln w="6350" cmpd="sng">
                <a:solidFill>
                  <a:schemeClr val="tx1">
                    <a:lumMod val="40000"/>
                    <a:lumOff val="60000"/>
                  </a:schemeClr>
                </a:solidFill>
                <a:miter lim="800000"/>
                <a:headEnd/>
                <a:tailEnd/>
              </a:ln>
            </p:spPr>
          </p:pic>
        </p:grpSp>
      </p:grpSp>
      <p:pic>
        <p:nvPicPr>
          <p:cNvPr id="16435" name="Picture 8" descr="Award Logo 2011.jpg"/>
          <p:cNvPicPr>
            <a:picLocks noChangeAspect="1"/>
          </p:cNvPicPr>
          <p:nvPr/>
        </p:nvPicPr>
        <p:blipFill>
          <a:blip r:embed="rId10" cstate="print"/>
          <a:srcRect/>
          <a:stretch>
            <a:fillRect/>
          </a:stretch>
        </p:blipFill>
        <p:spPr bwMode="auto">
          <a:xfrm>
            <a:off x="6629400" y="838200"/>
            <a:ext cx="365760" cy="347162"/>
          </a:xfrm>
          <a:prstGeom prst="rect">
            <a:avLst/>
          </a:prstGeom>
          <a:noFill/>
          <a:ln w="9525">
            <a:noFill/>
            <a:miter lim="800000"/>
            <a:headEnd/>
            <a:tailEnd/>
          </a:ln>
        </p:spPr>
      </p:pic>
      <p:cxnSp>
        <p:nvCxnSpPr>
          <p:cNvPr id="123" name="Conector recto 122"/>
          <p:cNvCxnSpPr>
            <a:cxnSpLocks noChangeShapeType="1"/>
            <a:stCxn id="117" idx="3"/>
            <a:endCxn id="22" idx="2"/>
          </p:cNvCxnSpPr>
          <p:nvPr/>
        </p:nvCxnSpPr>
        <p:spPr bwMode="auto">
          <a:xfrm flipV="1">
            <a:off x="4325621" y="4673883"/>
            <a:ext cx="291586" cy="160114"/>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132" name="Conector recto 131"/>
          <p:cNvCxnSpPr>
            <a:cxnSpLocks noChangeShapeType="1"/>
            <a:stCxn id="127" idx="3"/>
            <a:endCxn id="28" idx="1"/>
          </p:cNvCxnSpPr>
          <p:nvPr/>
        </p:nvCxnSpPr>
        <p:spPr bwMode="auto">
          <a:xfrm flipV="1">
            <a:off x="4411980" y="4015174"/>
            <a:ext cx="457188" cy="75688"/>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5" name="Group 172"/>
          <p:cNvGrpSpPr/>
          <p:nvPr/>
        </p:nvGrpSpPr>
        <p:grpSpPr>
          <a:xfrm>
            <a:off x="1734821" y="2347571"/>
            <a:ext cx="2849880" cy="753108"/>
            <a:chOff x="121921" y="1993900"/>
            <a:chExt cx="2849880" cy="753108"/>
          </a:xfrm>
        </p:grpSpPr>
        <p:sp>
          <p:nvSpPr>
            <p:cNvPr id="144" name="Rectángulo redondeado 143"/>
            <p:cNvSpPr/>
            <p:nvPr/>
          </p:nvSpPr>
          <p:spPr bwMode="auto">
            <a:xfrm>
              <a:off x="121921" y="1993900"/>
              <a:ext cx="2849880" cy="753108"/>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lnSpc>
                  <a:spcPct val="120000"/>
                </a:lnSpc>
                <a:buFont typeface="Arial"/>
                <a:buChar char="•"/>
                <a:defRPr/>
              </a:pPr>
              <a:r>
                <a:rPr lang="en-US" sz="1200" dirty="0">
                  <a:solidFill>
                    <a:schemeClr val="tx1"/>
                  </a:solidFill>
                </a:rPr>
                <a:t>Airlines PNR Push/Filter</a:t>
              </a:r>
            </a:p>
            <a:p>
              <a:pPr indent="-88900">
                <a:lnSpc>
                  <a:spcPct val="120000"/>
                </a:lnSpc>
                <a:buFont typeface="Arial"/>
                <a:buChar char="•"/>
                <a:defRPr/>
              </a:pPr>
              <a:r>
                <a:rPr lang="en-US" sz="1200" dirty="0">
                  <a:solidFill>
                    <a:schemeClr val="tx1"/>
                  </a:solidFill>
                </a:rPr>
                <a:t>Kuwait APP</a:t>
              </a:r>
            </a:p>
            <a:p>
              <a:pPr indent="-88900">
                <a:lnSpc>
                  <a:spcPct val="120000"/>
                </a:lnSpc>
                <a:buFont typeface="Arial"/>
                <a:buChar char="•"/>
                <a:defRPr/>
              </a:pPr>
              <a:r>
                <a:rPr lang="en-US" sz="1200" dirty="0">
                  <a:solidFill>
                    <a:schemeClr val="tx1"/>
                  </a:solidFill>
                </a:rPr>
                <a:t>Indonesia Primary Line</a:t>
              </a:r>
            </a:p>
          </p:txBody>
        </p:sp>
        <p:grpSp>
          <p:nvGrpSpPr>
            <p:cNvPr id="6" name="Group 125"/>
            <p:cNvGrpSpPr/>
            <p:nvPr/>
          </p:nvGrpSpPr>
          <p:grpSpPr>
            <a:xfrm>
              <a:off x="2361580" y="2173064"/>
              <a:ext cx="365760" cy="394781"/>
              <a:chOff x="2412380" y="2173064"/>
              <a:chExt cx="365760" cy="394781"/>
            </a:xfrm>
          </p:grpSpPr>
          <p:pic>
            <p:nvPicPr>
              <p:cNvPr id="145" name="Imagen 102" descr="300px-Flag_of_Kuwait_svg.png"/>
              <p:cNvPicPr preferRelativeResize="0">
                <a:picLocks/>
              </p:cNvPicPr>
              <p:nvPr/>
            </p:nvPicPr>
            <p:blipFill>
              <a:blip r:embed="rId11" cstate="print"/>
              <a:srcRect/>
              <a:stretch>
                <a:fillRect/>
              </a:stretch>
            </p:blipFill>
            <p:spPr bwMode="auto">
              <a:xfrm>
                <a:off x="2412380" y="2173064"/>
                <a:ext cx="365760" cy="182880"/>
              </a:xfrm>
              <a:prstGeom prst="rect">
                <a:avLst/>
              </a:prstGeom>
              <a:noFill/>
              <a:ln w="6350" cmpd="sng">
                <a:solidFill>
                  <a:schemeClr val="tx1">
                    <a:lumMod val="40000"/>
                    <a:lumOff val="60000"/>
                  </a:schemeClr>
                </a:solidFill>
                <a:miter lim="800000"/>
                <a:headEnd/>
                <a:tailEnd/>
              </a:ln>
            </p:spPr>
          </p:pic>
          <p:pic>
            <p:nvPicPr>
              <p:cNvPr id="146" name="Imagen 104" descr="225px-Flag_of_Indonesia_svg.png"/>
              <p:cNvPicPr>
                <a:picLocks/>
              </p:cNvPicPr>
              <p:nvPr/>
            </p:nvPicPr>
            <p:blipFill>
              <a:blip r:embed="rId12" cstate="print"/>
              <a:srcRect/>
              <a:stretch>
                <a:fillRect/>
              </a:stretch>
            </p:blipFill>
            <p:spPr bwMode="auto">
              <a:xfrm>
                <a:off x="2412380" y="2384965"/>
                <a:ext cx="365760" cy="182880"/>
              </a:xfrm>
              <a:prstGeom prst="rect">
                <a:avLst/>
              </a:prstGeom>
              <a:noFill/>
              <a:ln w="6350" cmpd="sng">
                <a:solidFill>
                  <a:schemeClr val="tx1">
                    <a:lumMod val="40000"/>
                    <a:lumOff val="60000"/>
                  </a:schemeClr>
                </a:solidFill>
                <a:miter lim="800000"/>
                <a:headEnd/>
                <a:tailEnd/>
              </a:ln>
            </p:spPr>
          </p:pic>
        </p:grpSp>
      </p:grpSp>
      <p:cxnSp>
        <p:nvCxnSpPr>
          <p:cNvPr id="149" name="Conector recto 148"/>
          <p:cNvCxnSpPr>
            <a:cxnSpLocks noChangeShapeType="1"/>
            <a:stCxn id="31" idx="1"/>
            <a:endCxn id="144" idx="3"/>
          </p:cNvCxnSpPr>
          <p:nvPr/>
        </p:nvCxnSpPr>
        <p:spPr bwMode="auto">
          <a:xfrm flipH="1" flipV="1">
            <a:off x="4584702" y="2724126"/>
            <a:ext cx="725815" cy="367767"/>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154" name="Conector recto 153"/>
          <p:cNvCxnSpPr>
            <a:cxnSpLocks noChangeShapeType="1"/>
            <a:stCxn id="138" idx="3"/>
            <a:endCxn id="55" idx="1"/>
          </p:cNvCxnSpPr>
          <p:nvPr/>
        </p:nvCxnSpPr>
        <p:spPr bwMode="auto">
          <a:xfrm>
            <a:off x="4118287" y="1671531"/>
            <a:ext cx="1420815" cy="991736"/>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sp>
        <p:nvSpPr>
          <p:cNvPr id="43" name="Oval 42"/>
          <p:cNvSpPr/>
          <p:nvPr/>
        </p:nvSpPr>
        <p:spPr bwMode="auto">
          <a:xfrm>
            <a:off x="7848601" y="782638"/>
            <a:ext cx="358775"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2013</a:t>
            </a:r>
          </a:p>
        </p:txBody>
      </p:sp>
      <p:sp>
        <p:nvSpPr>
          <p:cNvPr id="28" name="Oval 27"/>
          <p:cNvSpPr/>
          <p:nvPr/>
        </p:nvSpPr>
        <p:spPr bwMode="auto">
          <a:xfrm>
            <a:off x="4816478" y="3962400"/>
            <a:ext cx="359792"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2004</a:t>
            </a:r>
          </a:p>
        </p:txBody>
      </p:sp>
      <p:sp>
        <p:nvSpPr>
          <p:cNvPr id="22" name="Oval 21"/>
          <p:cNvSpPr/>
          <p:nvPr/>
        </p:nvSpPr>
        <p:spPr bwMode="auto">
          <a:xfrm>
            <a:off x="4617208" y="4493702"/>
            <a:ext cx="359861" cy="360363"/>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2003</a:t>
            </a:r>
          </a:p>
        </p:txBody>
      </p:sp>
      <p:sp>
        <p:nvSpPr>
          <p:cNvPr id="19" name="Oval 18"/>
          <p:cNvSpPr/>
          <p:nvPr/>
        </p:nvSpPr>
        <p:spPr bwMode="auto">
          <a:xfrm>
            <a:off x="4491489" y="5040247"/>
            <a:ext cx="359811" cy="361950"/>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2002 </a:t>
            </a:r>
          </a:p>
        </p:txBody>
      </p:sp>
      <p:sp>
        <p:nvSpPr>
          <p:cNvPr id="16" name="Oval 15"/>
          <p:cNvSpPr/>
          <p:nvPr/>
        </p:nvSpPr>
        <p:spPr bwMode="auto">
          <a:xfrm>
            <a:off x="4450752" y="5602678"/>
            <a:ext cx="359971" cy="360363"/>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1999 </a:t>
            </a:r>
          </a:p>
        </p:txBody>
      </p:sp>
      <p:sp>
        <p:nvSpPr>
          <p:cNvPr id="9" name="Oval 8"/>
          <p:cNvSpPr/>
          <p:nvPr/>
        </p:nvSpPr>
        <p:spPr bwMode="auto">
          <a:xfrm>
            <a:off x="4425245" y="6117835"/>
            <a:ext cx="360185"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1995 </a:t>
            </a:r>
          </a:p>
        </p:txBody>
      </p:sp>
      <p:sp>
        <p:nvSpPr>
          <p:cNvPr id="46" name="Oval 45"/>
          <p:cNvSpPr/>
          <p:nvPr/>
        </p:nvSpPr>
        <p:spPr bwMode="auto">
          <a:xfrm>
            <a:off x="5029201" y="3489798"/>
            <a:ext cx="359989"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2005</a:t>
            </a:r>
          </a:p>
        </p:txBody>
      </p:sp>
      <p:sp>
        <p:nvSpPr>
          <p:cNvPr id="31" name="Oval 30"/>
          <p:cNvSpPr/>
          <p:nvPr/>
        </p:nvSpPr>
        <p:spPr bwMode="auto">
          <a:xfrm>
            <a:off x="5257801" y="3039118"/>
            <a:ext cx="359967"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2006</a:t>
            </a:r>
          </a:p>
        </p:txBody>
      </p:sp>
      <p:sp>
        <p:nvSpPr>
          <p:cNvPr id="55" name="Oval 54"/>
          <p:cNvSpPr/>
          <p:nvPr/>
        </p:nvSpPr>
        <p:spPr bwMode="auto">
          <a:xfrm>
            <a:off x="5486400" y="2610493"/>
            <a:ext cx="359864"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2007</a:t>
            </a:r>
          </a:p>
        </p:txBody>
      </p:sp>
      <p:sp>
        <p:nvSpPr>
          <p:cNvPr id="49" name="Oval 48"/>
          <p:cNvSpPr/>
          <p:nvPr/>
        </p:nvSpPr>
        <p:spPr bwMode="auto">
          <a:xfrm>
            <a:off x="5791200" y="2155826"/>
            <a:ext cx="359758"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2008</a:t>
            </a:r>
          </a:p>
        </p:txBody>
      </p:sp>
      <p:sp>
        <p:nvSpPr>
          <p:cNvPr id="34" name="Oval 33"/>
          <p:cNvSpPr/>
          <p:nvPr/>
        </p:nvSpPr>
        <p:spPr bwMode="auto">
          <a:xfrm>
            <a:off x="6193194" y="1851026"/>
            <a:ext cx="360006"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2009</a:t>
            </a:r>
          </a:p>
        </p:txBody>
      </p:sp>
      <p:sp>
        <p:nvSpPr>
          <p:cNvPr id="37" name="Oval 36"/>
          <p:cNvSpPr/>
          <p:nvPr/>
        </p:nvSpPr>
        <p:spPr bwMode="auto">
          <a:xfrm>
            <a:off x="6553201" y="1546226"/>
            <a:ext cx="360007"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2010</a:t>
            </a:r>
          </a:p>
        </p:txBody>
      </p:sp>
      <p:sp>
        <p:nvSpPr>
          <p:cNvPr id="40" name="Oval 39"/>
          <p:cNvSpPr/>
          <p:nvPr/>
        </p:nvSpPr>
        <p:spPr bwMode="auto">
          <a:xfrm>
            <a:off x="7467600" y="990601"/>
            <a:ext cx="360078"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2012</a:t>
            </a:r>
          </a:p>
        </p:txBody>
      </p:sp>
      <p:sp>
        <p:nvSpPr>
          <p:cNvPr id="168" name="Oval 51"/>
          <p:cNvSpPr/>
          <p:nvPr/>
        </p:nvSpPr>
        <p:spPr bwMode="auto">
          <a:xfrm>
            <a:off x="7010400" y="1241426"/>
            <a:ext cx="359968" cy="358775"/>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2011</a:t>
            </a:r>
          </a:p>
        </p:txBody>
      </p:sp>
      <p:grpSp>
        <p:nvGrpSpPr>
          <p:cNvPr id="7" name="Group 182"/>
          <p:cNvGrpSpPr/>
          <p:nvPr/>
        </p:nvGrpSpPr>
        <p:grpSpPr>
          <a:xfrm>
            <a:off x="6858000" y="3370038"/>
            <a:ext cx="2590800" cy="805220"/>
            <a:chOff x="5486400" y="3048000"/>
            <a:chExt cx="2590800" cy="805220"/>
          </a:xfrm>
        </p:grpSpPr>
        <p:sp>
          <p:nvSpPr>
            <p:cNvPr id="153" name="Rectángulo redondeado 152"/>
            <p:cNvSpPr/>
            <p:nvPr/>
          </p:nvSpPr>
          <p:spPr bwMode="auto">
            <a:xfrm>
              <a:off x="5486400" y="3048000"/>
              <a:ext cx="2590800" cy="80522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Mexico PNR</a:t>
              </a:r>
            </a:p>
            <a:p>
              <a:pPr indent="-88900">
                <a:buFont typeface="Arial"/>
                <a:buChar char="•"/>
                <a:defRPr/>
              </a:pPr>
              <a:r>
                <a:rPr lang="en-US" sz="1200" dirty="0">
                  <a:solidFill>
                    <a:schemeClr val="tx1"/>
                  </a:solidFill>
                </a:rPr>
                <a:t>Saudi Arabia APP/PNR/Risk</a:t>
              </a:r>
            </a:p>
            <a:p>
              <a:pPr indent="-88900">
                <a:buFont typeface="Arial"/>
                <a:buChar char="•"/>
                <a:defRPr/>
              </a:pPr>
              <a:r>
                <a:rPr lang="en-US" sz="1200" dirty="0">
                  <a:solidFill>
                    <a:schemeClr val="tx1"/>
                  </a:solidFill>
                </a:rPr>
                <a:t>Airline Korea iAPP service</a:t>
              </a:r>
            </a:p>
          </p:txBody>
        </p:sp>
        <p:grpSp>
          <p:nvGrpSpPr>
            <p:cNvPr id="8" name="Group 114"/>
            <p:cNvGrpSpPr/>
            <p:nvPr/>
          </p:nvGrpSpPr>
          <p:grpSpPr>
            <a:xfrm>
              <a:off x="7640320" y="3153430"/>
              <a:ext cx="365760" cy="594360"/>
              <a:chOff x="7627620" y="3169920"/>
              <a:chExt cx="365760" cy="594360"/>
            </a:xfrm>
          </p:grpSpPr>
          <p:pic>
            <p:nvPicPr>
              <p:cNvPr id="70679" name="Imagen 1044" descr="225px-Flag_of_Saudi_Arabia_svg.png"/>
              <p:cNvPicPr preferRelativeResize="0">
                <a:picLocks/>
              </p:cNvPicPr>
              <p:nvPr/>
            </p:nvPicPr>
            <p:blipFill>
              <a:blip r:embed="rId13" cstate="print"/>
              <a:srcRect/>
              <a:stretch>
                <a:fillRect/>
              </a:stretch>
            </p:blipFill>
            <p:spPr bwMode="auto">
              <a:xfrm>
                <a:off x="7627620" y="3375660"/>
                <a:ext cx="365760" cy="182880"/>
              </a:xfrm>
              <a:prstGeom prst="rect">
                <a:avLst/>
              </a:prstGeom>
              <a:noFill/>
              <a:ln w="6350" cmpd="sng">
                <a:noFill/>
                <a:miter lim="800000"/>
                <a:headEnd/>
                <a:tailEnd/>
              </a:ln>
            </p:spPr>
          </p:pic>
          <p:pic>
            <p:nvPicPr>
              <p:cNvPr id="16445" name="Imagen 43"/>
              <p:cNvPicPr preferRelativeResize="0">
                <a:picLocks/>
              </p:cNvPicPr>
              <p:nvPr/>
            </p:nvPicPr>
            <p:blipFill>
              <a:blip r:embed="rId14" cstate="print"/>
              <a:srcRect/>
              <a:stretch>
                <a:fillRect/>
              </a:stretch>
            </p:blipFill>
            <p:spPr bwMode="auto">
              <a:xfrm>
                <a:off x="7627620" y="3169920"/>
                <a:ext cx="365760" cy="182880"/>
              </a:xfrm>
              <a:prstGeom prst="rect">
                <a:avLst/>
              </a:prstGeom>
              <a:noFill/>
              <a:ln w="9525">
                <a:noFill/>
                <a:miter lim="800000"/>
                <a:headEnd/>
                <a:tailEnd/>
              </a:ln>
            </p:spPr>
          </p:pic>
          <p:pic>
            <p:nvPicPr>
              <p:cNvPr id="33800" name="Picture 8" descr="https://encrypted-tbn3.google.com/images?q=tbn:ANd9GcRoJWr0nYEV_-8Q9qk4fr2tF5B9bWYLAClXw_QibPfWPgqGXilsGw"/>
              <p:cNvPicPr preferRelativeResize="0">
                <a:picLocks noChangeArrowheads="1"/>
              </p:cNvPicPr>
              <p:nvPr/>
            </p:nvPicPr>
            <p:blipFill>
              <a:blip r:embed="rId15" cstate="print"/>
              <a:srcRect/>
              <a:stretch>
                <a:fillRect/>
              </a:stretch>
            </p:blipFill>
            <p:spPr bwMode="auto">
              <a:xfrm>
                <a:off x="7627620" y="3581400"/>
                <a:ext cx="365760" cy="182880"/>
              </a:xfrm>
              <a:prstGeom prst="rect">
                <a:avLst/>
              </a:prstGeom>
              <a:noFill/>
            </p:spPr>
          </p:pic>
        </p:grpSp>
      </p:grpSp>
      <p:grpSp>
        <p:nvGrpSpPr>
          <p:cNvPr id="10" name="Group 179"/>
          <p:cNvGrpSpPr/>
          <p:nvPr/>
        </p:nvGrpSpPr>
        <p:grpSpPr>
          <a:xfrm>
            <a:off x="1734822" y="1101361"/>
            <a:ext cx="2383465" cy="1140340"/>
            <a:chOff x="3429000" y="5520961"/>
            <a:chExt cx="2383465" cy="1140340"/>
          </a:xfrm>
        </p:grpSpPr>
        <p:sp>
          <p:nvSpPr>
            <p:cNvPr id="138" name="Rectángulo redondeado 137"/>
            <p:cNvSpPr/>
            <p:nvPr/>
          </p:nvSpPr>
          <p:spPr bwMode="auto">
            <a:xfrm>
              <a:off x="3429000" y="5520961"/>
              <a:ext cx="2383465" cy="114034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lnSpc>
                  <a:spcPct val="120000"/>
                </a:lnSpc>
                <a:buFont typeface="Arial"/>
                <a:buChar char="•"/>
                <a:defRPr/>
              </a:pPr>
              <a:r>
                <a:rPr lang="en-US" sz="1200" dirty="0">
                  <a:solidFill>
                    <a:schemeClr val="tx1"/>
                  </a:solidFill>
                </a:rPr>
                <a:t>Spain APIS Program</a:t>
              </a:r>
            </a:p>
            <a:p>
              <a:pPr indent="-88900">
                <a:lnSpc>
                  <a:spcPct val="120000"/>
                </a:lnSpc>
                <a:buFont typeface="Arial"/>
                <a:buChar char="•"/>
                <a:defRPr/>
              </a:pPr>
              <a:r>
                <a:rPr lang="en-US" sz="1200" dirty="0">
                  <a:solidFill>
                    <a:schemeClr val="tx1"/>
                  </a:solidFill>
                </a:rPr>
                <a:t>UK miSense Project</a:t>
              </a:r>
            </a:p>
            <a:p>
              <a:pPr indent="-88900">
                <a:lnSpc>
                  <a:spcPct val="120000"/>
                </a:lnSpc>
                <a:buFont typeface="Arial"/>
                <a:buChar char="•"/>
                <a:defRPr/>
              </a:pPr>
              <a:r>
                <a:rPr lang="en-US" sz="1200" dirty="0">
                  <a:solidFill>
                    <a:schemeClr val="tx1"/>
                  </a:solidFill>
                </a:rPr>
                <a:t>US enabling services</a:t>
              </a:r>
            </a:p>
            <a:p>
              <a:pPr indent="-88900">
                <a:lnSpc>
                  <a:spcPct val="120000"/>
                </a:lnSpc>
                <a:buFont typeface="Arial"/>
                <a:buChar char="•"/>
                <a:defRPr/>
              </a:pPr>
              <a:r>
                <a:rPr lang="en-US" sz="1200" dirty="0">
                  <a:solidFill>
                    <a:schemeClr val="tx1"/>
                  </a:solidFill>
                </a:rPr>
                <a:t>Mongolia APIS</a:t>
              </a:r>
            </a:p>
            <a:p>
              <a:pPr indent="-88900">
                <a:lnSpc>
                  <a:spcPct val="120000"/>
                </a:lnSpc>
                <a:buFont typeface="Arial"/>
                <a:buChar char="•"/>
                <a:defRPr/>
              </a:pPr>
              <a:r>
                <a:rPr lang="en-US" sz="1200" dirty="0">
                  <a:solidFill>
                    <a:schemeClr val="tx1"/>
                  </a:solidFill>
                </a:rPr>
                <a:t>Italy APIS/PNR/Risk</a:t>
              </a:r>
            </a:p>
          </p:txBody>
        </p:sp>
        <p:grpSp>
          <p:nvGrpSpPr>
            <p:cNvPr id="11" name="Group 112"/>
            <p:cNvGrpSpPr/>
            <p:nvPr/>
          </p:nvGrpSpPr>
          <p:grpSpPr>
            <a:xfrm>
              <a:off x="5283566" y="5586729"/>
              <a:ext cx="365760" cy="1008805"/>
              <a:chOff x="5270866" y="5599429"/>
              <a:chExt cx="365760" cy="1008805"/>
            </a:xfrm>
          </p:grpSpPr>
          <p:pic>
            <p:nvPicPr>
              <p:cNvPr id="139" name="Imagen 115" descr="200px-Flag_of_Spain_svg.png"/>
              <p:cNvPicPr>
                <a:picLocks/>
              </p:cNvPicPr>
              <p:nvPr/>
            </p:nvPicPr>
            <p:blipFill>
              <a:blip r:embed="rId16" cstate="print"/>
              <a:srcRect/>
              <a:stretch>
                <a:fillRect/>
              </a:stretch>
            </p:blipFill>
            <p:spPr bwMode="auto">
              <a:xfrm>
                <a:off x="5270866" y="5599429"/>
                <a:ext cx="365760" cy="182880"/>
              </a:xfrm>
              <a:prstGeom prst="rect">
                <a:avLst/>
              </a:prstGeom>
              <a:noFill/>
              <a:ln w="6350" cmpd="sng">
                <a:solidFill>
                  <a:schemeClr val="tx1">
                    <a:lumMod val="40000"/>
                    <a:lumOff val="60000"/>
                  </a:schemeClr>
                </a:solidFill>
                <a:miter lim="800000"/>
                <a:headEnd/>
                <a:tailEnd/>
              </a:ln>
            </p:spPr>
          </p:pic>
          <p:pic>
            <p:nvPicPr>
              <p:cNvPr id="141" name="Imagen 116" descr="300px-Flag_of_the_United_Kingdom_svg.png"/>
              <p:cNvPicPr>
                <a:picLocks noChangeAspect="1"/>
              </p:cNvPicPr>
              <p:nvPr/>
            </p:nvPicPr>
            <p:blipFill>
              <a:blip r:embed="rId17" cstate="print"/>
              <a:srcRect/>
              <a:stretch>
                <a:fillRect/>
              </a:stretch>
            </p:blipFill>
            <p:spPr bwMode="auto">
              <a:xfrm>
                <a:off x="5270866" y="5806340"/>
                <a:ext cx="365760" cy="182881"/>
              </a:xfrm>
              <a:prstGeom prst="rect">
                <a:avLst/>
              </a:prstGeom>
              <a:noFill/>
              <a:ln w="6350" cmpd="sng">
                <a:solidFill>
                  <a:schemeClr val="tx1">
                    <a:lumMod val="40000"/>
                    <a:lumOff val="60000"/>
                  </a:schemeClr>
                </a:solidFill>
                <a:miter lim="800000"/>
                <a:headEnd/>
                <a:tailEnd/>
              </a:ln>
            </p:spPr>
          </p:pic>
          <p:pic>
            <p:nvPicPr>
              <p:cNvPr id="92" name="Imagen 1031" descr="225px-Flag_of_Italy_svg.png"/>
              <p:cNvPicPr>
                <a:picLocks/>
              </p:cNvPicPr>
              <p:nvPr/>
            </p:nvPicPr>
            <p:blipFill>
              <a:blip r:embed="rId18" cstate="print"/>
              <a:srcRect/>
              <a:stretch>
                <a:fillRect/>
              </a:stretch>
            </p:blipFill>
            <p:spPr bwMode="auto">
              <a:xfrm>
                <a:off x="5270866" y="6425354"/>
                <a:ext cx="365760" cy="182880"/>
              </a:xfrm>
              <a:prstGeom prst="rect">
                <a:avLst/>
              </a:prstGeom>
              <a:noFill/>
              <a:ln w="6350" cmpd="sng">
                <a:solidFill>
                  <a:schemeClr val="tx1">
                    <a:lumMod val="40000"/>
                    <a:lumOff val="60000"/>
                  </a:schemeClr>
                </a:solidFill>
                <a:miter lim="800000"/>
                <a:headEnd/>
                <a:tailEnd/>
              </a:ln>
            </p:spPr>
          </p:pic>
          <p:pic>
            <p:nvPicPr>
              <p:cNvPr id="99" name="Imagen 88" descr="285px-Flag_of_the_United_States_svg.png"/>
              <p:cNvPicPr preferRelativeResize="0">
                <a:picLocks/>
              </p:cNvPicPr>
              <p:nvPr/>
            </p:nvPicPr>
            <p:blipFill>
              <a:blip r:embed="rId7" cstate="print"/>
              <a:srcRect/>
              <a:stretch>
                <a:fillRect/>
              </a:stretch>
            </p:blipFill>
            <p:spPr bwMode="auto">
              <a:xfrm>
                <a:off x="5270866" y="6013252"/>
                <a:ext cx="365760" cy="182880"/>
              </a:xfrm>
              <a:prstGeom prst="rect">
                <a:avLst/>
              </a:prstGeom>
              <a:noFill/>
              <a:ln w="6350" cmpd="sng">
                <a:solidFill>
                  <a:schemeClr val="tx1">
                    <a:lumMod val="40000"/>
                    <a:lumOff val="60000"/>
                  </a:schemeClr>
                </a:solidFill>
                <a:miter lim="800000"/>
                <a:headEnd/>
                <a:tailEnd/>
              </a:ln>
            </p:spPr>
          </p:pic>
          <p:pic>
            <p:nvPicPr>
              <p:cNvPr id="33802" name="Picture 10" descr="https://encrypted-tbn0.google.com/images?q=tbn:ANd9GcTwM21E-vKzPW--pQPxsLJ9LrXdPC34amTm3YcVhKMGpURCyWCkvA"/>
              <p:cNvPicPr>
                <a:picLocks noChangeAspect="1" noChangeArrowheads="1"/>
              </p:cNvPicPr>
              <p:nvPr/>
            </p:nvPicPr>
            <p:blipFill>
              <a:blip r:embed="rId19" cstate="print"/>
              <a:srcRect/>
              <a:stretch>
                <a:fillRect/>
              </a:stretch>
            </p:blipFill>
            <p:spPr bwMode="auto">
              <a:xfrm>
                <a:off x="5270866" y="6220163"/>
                <a:ext cx="365760" cy="181160"/>
              </a:xfrm>
              <a:prstGeom prst="rect">
                <a:avLst/>
              </a:prstGeom>
              <a:noFill/>
            </p:spPr>
          </p:pic>
        </p:grpSp>
      </p:grpSp>
      <p:grpSp>
        <p:nvGrpSpPr>
          <p:cNvPr id="12" name="Group 176"/>
          <p:cNvGrpSpPr/>
          <p:nvPr/>
        </p:nvGrpSpPr>
        <p:grpSpPr>
          <a:xfrm>
            <a:off x="1734822" y="5310371"/>
            <a:ext cx="2504441" cy="334808"/>
            <a:chOff x="162560" y="5138892"/>
            <a:chExt cx="2504441" cy="334808"/>
          </a:xfrm>
        </p:grpSpPr>
        <p:sp>
          <p:nvSpPr>
            <p:cNvPr id="135" name="Rectángulo redondeado 134"/>
            <p:cNvSpPr/>
            <p:nvPr/>
          </p:nvSpPr>
          <p:spPr bwMode="auto">
            <a:xfrm>
              <a:off x="162560" y="5138892"/>
              <a:ext cx="2504441" cy="334808"/>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defRPr/>
              </a:pPr>
              <a:r>
                <a:rPr lang="en-US" sz="1200" dirty="0">
                  <a:solidFill>
                    <a:schemeClr val="tx1"/>
                  </a:solidFill>
                </a:rPr>
                <a:t>Canada APIS+PNR</a:t>
              </a:r>
            </a:p>
          </p:txBody>
        </p:sp>
        <p:pic>
          <p:nvPicPr>
            <p:cNvPr id="70804" name="Imagen 47" descr="500px-Flag_of_Canada.png"/>
            <p:cNvPicPr>
              <a:picLocks noChangeAspect="1"/>
            </p:cNvPicPr>
            <p:nvPr/>
          </p:nvPicPr>
          <p:blipFill>
            <a:blip r:embed="rId20" cstate="print"/>
            <a:srcRect/>
            <a:stretch>
              <a:fillRect/>
            </a:stretch>
          </p:blipFill>
          <p:spPr bwMode="auto">
            <a:xfrm>
              <a:off x="1957834" y="5214856"/>
              <a:ext cx="365760" cy="182880"/>
            </a:xfrm>
            <a:prstGeom prst="rect">
              <a:avLst/>
            </a:prstGeom>
            <a:noFill/>
            <a:ln w="6350" cmpd="sng">
              <a:solidFill>
                <a:schemeClr val="tx1">
                  <a:lumMod val="40000"/>
                  <a:lumOff val="60000"/>
                </a:schemeClr>
              </a:solidFill>
              <a:miter lim="800000"/>
              <a:headEnd/>
              <a:tailEnd/>
            </a:ln>
          </p:spPr>
        </p:pic>
      </p:grpSp>
      <p:cxnSp>
        <p:nvCxnSpPr>
          <p:cNvPr id="65" name="Conector recto 64"/>
          <p:cNvCxnSpPr>
            <a:cxnSpLocks noChangeShapeType="1"/>
            <a:stCxn id="60" idx="3"/>
            <a:endCxn id="16" idx="2"/>
          </p:cNvCxnSpPr>
          <p:nvPr/>
        </p:nvCxnSpPr>
        <p:spPr bwMode="auto">
          <a:xfrm flipV="1">
            <a:off x="4152901" y="5782859"/>
            <a:ext cx="297850" cy="139662"/>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cxnSp>
        <p:nvCxnSpPr>
          <p:cNvPr id="70" name="Conector recto 69"/>
          <p:cNvCxnSpPr>
            <a:cxnSpLocks noChangeShapeType="1"/>
            <a:stCxn id="135" idx="3"/>
            <a:endCxn id="19" idx="2"/>
          </p:cNvCxnSpPr>
          <p:nvPr/>
        </p:nvCxnSpPr>
        <p:spPr bwMode="auto">
          <a:xfrm flipV="1">
            <a:off x="4239262" y="5221223"/>
            <a:ext cx="252226" cy="256553"/>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13" name="Group 177"/>
          <p:cNvGrpSpPr/>
          <p:nvPr/>
        </p:nvGrpSpPr>
        <p:grpSpPr>
          <a:xfrm>
            <a:off x="1734821" y="5751049"/>
            <a:ext cx="2418080" cy="342944"/>
            <a:chOff x="172720" y="5638756"/>
            <a:chExt cx="2418080" cy="342944"/>
          </a:xfrm>
        </p:grpSpPr>
        <p:sp>
          <p:nvSpPr>
            <p:cNvPr id="60" name="Rectángulo redondeado 59"/>
            <p:cNvSpPr/>
            <p:nvPr/>
          </p:nvSpPr>
          <p:spPr bwMode="auto">
            <a:xfrm>
              <a:off x="172720" y="5638756"/>
              <a:ext cx="2418080" cy="342944"/>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defRPr/>
              </a:pPr>
              <a:r>
                <a:rPr lang="en-US" sz="1200" dirty="0">
                  <a:solidFill>
                    <a:schemeClr val="tx1"/>
                  </a:solidFill>
                </a:rPr>
                <a:t>Australia APP</a:t>
              </a:r>
            </a:p>
          </p:txBody>
        </p:sp>
        <p:pic>
          <p:nvPicPr>
            <p:cNvPr id="70788" name="Imagen 60" descr="300px-Flag_of_Australia_svg.png"/>
            <p:cNvPicPr>
              <a:picLocks noChangeAspect="1"/>
            </p:cNvPicPr>
            <p:nvPr/>
          </p:nvPicPr>
          <p:blipFill>
            <a:blip r:embed="rId9" cstate="print"/>
            <a:srcRect/>
            <a:stretch>
              <a:fillRect/>
            </a:stretch>
          </p:blipFill>
          <p:spPr bwMode="auto">
            <a:xfrm>
              <a:off x="1957834" y="5718528"/>
              <a:ext cx="365760" cy="183401"/>
            </a:xfrm>
            <a:prstGeom prst="rect">
              <a:avLst/>
            </a:prstGeom>
            <a:noFill/>
            <a:ln w="6350" cmpd="sng">
              <a:solidFill>
                <a:schemeClr val="tx1">
                  <a:lumMod val="40000"/>
                  <a:lumOff val="60000"/>
                </a:schemeClr>
              </a:solidFill>
              <a:miter lim="800000"/>
              <a:headEnd/>
              <a:tailEnd/>
            </a:ln>
          </p:spPr>
        </p:pic>
      </p:grpSp>
      <p:grpSp>
        <p:nvGrpSpPr>
          <p:cNvPr id="14" name="Group 186"/>
          <p:cNvGrpSpPr/>
          <p:nvPr/>
        </p:nvGrpSpPr>
        <p:grpSpPr>
          <a:xfrm>
            <a:off x="1734821" y="6199862"/>
            <a:ext cx="2331720" cy="504825"/>
            <a:chOff x="182881" y="6149061"/>
            <a:chExt cx="2331720" cy="504825"/>
          </a:xfrm>
        </p:grpSpPr>
        <p:sp>
          <p:nvSpPr>
            <p:cNvPr id="39" name="Rectángulo redondeado 38"/>
            <p:cNvSpPr/>
            <p:nvPr/>
          </p:nvSpPr>
          <p:spPr bwMode="auto">
            <a:xfrm>
              <a:off x="182881" y="6149061"/>
              <a:ext cx="2331720" cy="504825"/>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defRPr/>
              </a:pPr>
              <a:r>
                <a:rPr lang="en-US" sz="1200" dirty="0">
                  <a:solidFill>
                    <a:schemeClr val="tx1"/>
                  </a:solidFill>
                </a:rPr>
                <a:t>Australia DIAC</a:t>
              </a:r>
            </a:p>
            <a:p>
              <a:pPr>
                <a:defRPr/>
              </a:pPr>
              <a:r>
                <a:rPr lang="en-US" sz="1200" dirty="0">
                  <a:solidFill>
                    <a:schemeClr val="tx1"/>
                  </a:solidFill>
                </a:rPr>
                <a:t>ETAS Solution</a:t>
              </a:r>
            </a:p>
          </p:txBody>
        </p:sp>
        <p:pic>
          <p:nvPicPr>
            <p:cNvPr id="70766" name="Imagen 41" descr="300px-Flag_of_Australia_svg.png"/>
            <p:cNvPicPr>
              <a:picLocks noChangeAspect="1"/>
            </p:cNvPicPr>
            <p:nvPr/>
          </p:nvPicPr>
          <p:blipFill>
            <a:blip r:embed="rId9" cstate="print"/>
            <a:srcRect/>
            <a:stretch>
              <a:fillRect/>
            </a:stretch>
          </p:blipFill>
          <p:spPr bwMode="auto">
            <a:xfrm>
              <a:off x="1957833" y="6310033"/>
              <a:ext cx="365760" cy="182880"/>
            </a:xfrm>
            <a:prstGeom prst="rect">
              <a:avLst/>
            </a:prstGeom>
            <a:noFill/>
            <a:ln w="6350" cmpd="sng">
              <a:solidFill>
                <a:schemeClr val="tx1">
                  <a:lumMod val="40000"/>
                  <a:lumOff val="60000"/>
                </a:schemeClr>
              </a:solidFill>
              <a:miter lim="800000"/>
              <a:headEnd/>
              <a:tailEnd/>
            </a:ln>
          </p:spPr>
        </p:pic>
      </p:grpSp>
      <p:cxnSp>
        <p:nvCxnSpPr>
          <p:cNvPr id="79" name="Conector recto 78"/>
          <p:cNvCxnSpPr>
            <a:cxnSpLocks noChangeShapeType="1"/>
            <a:stCxn id="39" idx="3"/>
            <a:endCxn id="9" idx="2"/>
          </p:cNvCxnSpPr>
          <p:nvPr/>
        </p:nvCxnSpPr>
        <p:spPr bwMode="auto">
          <a:xfrm flipV="1">
            <a:off x="4066542" y="6297222"/>
            <a:ext cx="358703" cy="155052"/>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15" name="Group 173"/>
          <p:cNvGrpSpPr/>
          <p:nvPr/>
        </p:nvGrpSpPr>
        <p:grpSpPr>
          <a:xfrm>
            <a:off x="1734821" y="3206549"/>
            <a:ext cx="2763520" cy="511682"/>
            <a:chOff x="132080" y="2844800"/>
            <a:chExt cx="2763520" cy="511682"/>
          </a:xfrm>
        </p:grpSpPr>
        <p:sp>
          <p:nvSpPr>
            <p:cNvPr id="147" name="Rectángulo redondeado 146"/>
            <p:cNvSpPr/>
            <p:nvPr/>
          </p:nvSpPr>
          <p:spPr bwMode="auto">
            <a:xfrm>
              <a:off x="132080" y="2844800"/>
              <a:ext cx="2763520" cy="511682"/>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UK Semaphore Pilot</a:t>
              </a:r>
            </a:p>
            <a:p>
              <a:pPr indent="-88900">
                <a:buFont typeface="Arial"/>
                <a:buChar char="•"/>
                <a:defRPr/>
              </a:pPr>
              <a:r>
                <a:rPr lang="en-US" sz="1200" dirty="0">
                  <a:solidFill>
                    <a:schemeClr val="tx1"/>
                  </a:solidFill>
                </a:rPr>
                <a:t>Japan APIS Comms</a:t>
              </a:r>
            </a:p>
          </p:txBody>
        </p:sp>
        <p:grpSp>
          <p:nvGrpSpPr>
            <p:cNvPr id="17" name="Group 132"/>
            <p:cNvGrpSpPr/>
            <p:nvPr/>
          </p:nvGrpSpPr>
          <p:grpSpPr>
            <a:xfrm>
              <a:off x="2229292" y="2906376"/>
              <a:ext cx="365760" cy="388530"/>
              <a:chOff x="2229292" y="2906376"/>
              <a:chExt cx="365760" cy="388530"/>
            </a:xfrm>
          </p:grpSpPr>
          <p:pic>
            <p:nvPicPr>
              <p:cNvPr id="70737" name="Imagen 96" descr="225px-Flag_of_Japan_svg.png"/>
              <p:cNvPicPr preferRelativeResize="0">
                <a:picLocks/>
              </p:cNvPicPr>
              <p:nvPr/>
            </p:nvPicPr>
            <p:blipFill>
              <a:blip r:embed="rId21" cstate="print"/>
              <a:srcRect/>
              <a:stretch>
                <a:fillRect/>
              </a:stretch>
            </p:blipFill>
            <p:spPr bwMode="auto">
              <a:xfrm>
                <a:off x="2229292" y="3112026"/>
                <a:ext cx="365760" cy="182880"/>
              </a:xfrm>
              <a:prstGeom prst="rect">
                <a:avLst/>
              </a:prstGeom>
              <a:noFill/>
              <a:ln w="6350" cmpd="sng">
                <a:solidFill>
                  <a:schemeClr val="tx1">
                    <a:lumMod val="40000"/>
                    <a:lumOff val="60000"/>
                  </a:schemeClr>
                </a:solidFill>
                <a:miter lim="800000"/>
                <a:headEnd/>
                <a:tailEnd/>
              </a:ln>
            </p:spPr>
          </p:pic>
          <p:pic>
            <p:nvPicPr>
              <p:cNvPr id="70738" name="Imagen 97" descr="300px-Flag_of_the_United_Kingdom_svg.png"/>
              <p:cNvPicPr>
                <a:picLocks noChangeAspect="1"/>
              </p:cNvPicPr>
              <p:nvPr/>
            </p:nvPicPr>
            <p:blipFill>
              <a:blip r:embed="rId17" cstate="print"/>
              <a:srcRect/>
              <a:stretch>
                <a:fillRect/>
              </a:stretch>
            </p:blipFill>
            <p:spPr bwMode="auto">
              <a:xfrm>
                <a:off x="2229292" y="2906376"/>
                <a:ext cx="365760" cy="182880"/>
              </a:xfrm>
              <a:prstGeom prst="rect">
                <a:avLst/>
              </a:prstGeom>
              <a:noFill/>
              <a:ln w="6350" cmpd="sng">
                <a:solidFill>
                  <a:schemeClr val="tx1">
                    <a:lumMod val="40000"/>
                    <a:lumOff val="60000"/>
                  </a:schemeClr>
                </a:solidFill>
                <a:miter lim="800000"/>
                <a:headEnd/>
                <a:tailEnd/>
              </a:ln>
            </p:spPr>
          </p:pic>
        </p:grpSp>
      </p:grpSp>
      <p:grpSp>
        <p:nvGrpSpPr>
          <p:cNvPr id="18" name="Group 174"/>
          <p:cNvGrpSpPr/>
          <p:nvPr/>
        </p:nvGrpSpPr>
        <p:grpSpPr>
          <a:xfrm>
            <a:off x="1734822" y="3824101"/>
            <a:ext cx="2677159" cy="533522"/>
            <a:chOff x="142241" y="3388673"/>
            <a:chExt cx="2677159" cy="533522"/>
          </a:xfrm>
        </p:grpSpPr>
        <p:sp>
          <p:nvSpPr>
            <p:cNvPr id="127" name="Rectángulo redondeado 126"/>
            <p:cNvSpPr/>
            <p:nvPr/>
          </p:nvSpPr>
          <p:spPr bwMode="auto">
            <a:xfrm>
              <a:off x="142241" y="3388673"/>
              <a:ext cx="2677159" cy="533522"/>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a:defRPr/>
              </a:pPr>
              <a:r>
                <a:rPr lang="en-US" sz="1200" dirty="0">
                  <a:solidFill>
                    <a:schemeClr val="tx1"/>
                  </a:solidFill>
                </a:rPr>
                <a:t>Biometric RTP</a:t>
              </a:r>
            </a:p>
            <a:p>
              <a:pPr>
                <a:defRPr/>
              </a:pPr>
              <a:r>
                <a:rPr lang="en-US" sz="1200" dirty="0">
                  <a:solidFill>
                    <a:schemeClr val="tx1"/>
                  </a:solidFill>
                </a:rPr>
                <a:t>between US &amp; EU</a:t>
              </a:r>
            </a:p>
          </p:txBody>
        </p:sp>
        <p:grpSp>
          <p:nvGrpSpPr>
            <p:cNvPr id="20" name="Group 133"/>
            <p:cNvGrpSpPr/>
            <p:nvPr/>
          </p:nvGrpSpPr>
          <p:grpSpPr>
            <a:xfrm>
              <a:off x="2133599" y="3462164"/>
              <a:ext cx="365760" cy="386540"/>
              <a:chOff x="2133599" y="3462164"/>
              <a:chExt cx="365760" cy="386540"/>
            </a:xfrm>
          </p:grpSpPr>
          <p:pic>
            <p:nvPicPr>
              <p:cNvPr id="129" name="Imagen 88" descr="285px-Flag_of_the_United_States_svg.png"/>
              <p:cNvPicPr preferRelativeResize="0">
                <a:picLocks/>
              </p:cNvPicPr>
              <p:nvPr/>
            </p:nvPicPr>
            <p:blipFill>
              <a:blip r:embed="rId7" cstate="print"/>
              <a:srcRect/>
              <a:stretch>
                <a:fillRect/>
              </a:stretch>
            </p:blipFill>
            <p:spPr bwMode="auto">
              <a:xfrm>
                <a:off x="2133599" y="3462164"/>
                <a:ext cx="365760" cy="182880"/>
              </a:xfrm>
              <a:prstGeom prst="rect">
                <a:avLst/>
              </a:prstGeom>
              <a:noFill/>
              <a:ln w="6350" cmpd="sng">
                <a:solidFill>
                  <a:schemeClr val="tx1">
                    <a:lumMod val="40000"/>
                    <a:lumOff val="60000"/>
                  </a:schemeClr>
                </a:solidFill>
                <a:miter lim="800000"/>
                <a:headEnd/>
                <a:tailEnd/>
              </a:ln>
            </p:spPr>
          </p:pic>
          <p:pic>
            <p:nvPicPr>
              <p:cNvPr id="130" name="Imagen 90" descr="158px-Flag_of_Europe_svg.png"/>
              <p:cNvPicPr preferRelativeResize="0">
                <a:picLocks/>
              </p:cNvPicPr>
              <p:nvPr/>
            </p:nvPicPr>
            <p:blipFill>
              <a:blip r:embed="rId22" cstate="print"/>
              <a:srcRect/>
              <a:stretch>
                <a:fillRect/>
              </a:stretch>
            </p:blipFill>
            <p:spPr bwMode="auto">
              <a:xfrm>
                <a:off x="2133599" y="3665824"/>
                <a:ext cx="365760" cy="182880"/>
              </a:xfrm>
              <a:prstGeom prst="rect">
                <a:avLst/>
              </a:prstGeom>
              <a:noFill/>
              <a:ln w="6350" cmpd="sng">
                <a:solidFill>
                  <a:schemeClr val="tx1">
                    <a:lumMod val="40000"/>
                    <a:lumOff val="60000"/>
                  </a:schemeClr>
                </a:solidFill>
                <a:miter lim="800000"/>
                <a:headEnd/>
                <a:tailEnd/>
              </a:ln>
            </p:spPr>
          </p:pic>
        </p:grpSp>
      </p:grpSp>
      <p:grpSp>
        <p:nvGrpSpPr>
          <p:cNvPr id="21" name="Group 175"/>
          <p:cNvGrpSpPr/>
          <p:nvPr/>
        </p:nvGrpSpPr>
        <p:grpSpPr>
          <a:xfrm>
            <a:off x="1734821" y="4463493"/>
            <a:ext cx="2590800" cy="741008"/>
            <a:chOff x="152401" y="4135792"/>
            <a:chExt cx="2590800" cy="741008"/>
          </a:xfrm>
        </p:grpSpPr>
        <p:sp>
          <p:nvSpPr>
            <p:cNvPr id="117" name="Rectángulo redondeado 116"/>
            <p:cNvSpPr/>
            <p:nvPr/>
          </p:nvSpPr>
          <p:spPr bwMode="auto">
            <a:xfrm>
              <a:off x="152401" y="4135792"/>
              <a:ext cx="2590800" cy="741008"/>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marL="68580" indent="-88900">
                <a:lnSpc>
                  <a:spcPct val="120000"/>
                </a:lnSpc>
                <a:buFont typeface="Arial"/>
                <a:buChar char="•"/>
                <a:defRPr/>
              </a:pPr>
              <a:r>
                <a:rPr lang="en-US" sz="1200" dirty="0">
                  <a:solidFill>
                    <a:schemeClr val="tx1"/>
                  </a:solidFill>
                </a:rPr>
                <a:t>Bahrain APP, eVisa, Hotels</a:t>
              </a:r>
            </a:p>
            <a:p>
              <a:pPr marL="68580" indent="-88900">
                <a:lnSpc>
                  <a:spcPct val="120000"/>
                </a:lnSpc>
                <a:buFont typeface="Arial"/>
                <a:buChar char="•"/>
                <a:defRPr/>
              </a:pPr>
              <a:r>
                <a:rPr lang="en-US" sz="1200" dirty="0">
                  <a:solidFill>
                    <a:schemeClr val="tx1"/>
                  </a:solidFill>
                </a:rPr>
                <a:t>UK Customs PNR</a:t>
              </a:r>
            </a:p>
            <a:p>
              <a:pPr marL="68580" indent="-88900">
                <a:lnSpc>
                  <a:spcPct val="120000"/>
                </a:lnSpc>
                <a:buFont typeface="Arial"/>
                <a:buChar char="•"/>
                <a:defRPr/>
              </a:pPr>
              <a:r>
                <a:rPr lang="en-US" sz="1200" dirty="0">
                  <a:solidFill>
                    <a:schemeClr val="tx1"/>
                  </a:solidFill>
                </a:rPr>
                <a:t>New Zealand APP</a:t>
              </a:r>
            </a:p>
          </p:txBody>
        </p:sp>
        <p:grpSp>
          <p:nvGrpSpPr>
            <p:cNvPr id="23" name="Group 136"/>
            <p:cNvGrpSpPr/>
            <p:nvPr/>
          </p:nvGrpSpPr>
          <p:grpSpPr>
            <a:xfrm>
              <a:off x="2249428" y="4200097"/>
              <a:ext cx="365760" cy="612396"/>
              <a:chOff x="2135128" y="4188512"/>
              <a:chExt cx="365760" cy="612396"/>
            </a:xfrm>
          </p:grpSpPr>
          <p:pic>
            <p:nvPicPr>
              <p:cNvPr id="119" name="Imagen 82" descr="300px-Flag_of_the_United_Kingdom_svg.png"/>
              <p:cNvPicPr>
                <a:picLocks noChangeAspect="1"/>
              </p:cNvPicPr>
              <p:nvPr/>
            </p:nvPicPr>
            <p:blipFill>
              <a:blip r:embed="rId17" cstate="print"/>
              <a:srcRect/>
              <a:stretch>
                <a:fillRect/>
              </a:stretch>
            </p:blipFill>
            <p:spPr bwMode="auto">
              <a:xfrm>
                <a:off x="2135128" y="4402985"/>
                <a:ext cx="365760" cy="183450"/>
              </a:xfrm>
              <a:prstGeom prst="rect">
                <a:avLst/>
              </a:prstGeom>
              <a:noFill/>
              <a:ln w="6350" cmpd="sng">
                <a:solidFill>
                  <a:schemeClr val="tx1">
                    <a:lumMod val="40000"/>
                    <a:lumOff val="60000"/>
                  </a:schemeClr>
                </a:solidFill>
                <a:miter lim="800000"/>
                <a:headEnd/>
                <a:tailEnd/>
              </a:ln>
            </p:spPr>
          </p:pic>
          <p:pic>
            <p:nvPicPr>
              <p:cNvPr id="118" name="Imagen 80" descr="208px-Flag_of_Bahrain_svg.png"/>
              <p:cNvPicPr preferRelativeResize="0">
                <a:picLocks/>
              </p:cNvPicPr>
              <p:nvPr/>
            </p:nvPicPr>
            <p:blipFill>
              <a:blip r:embed="rId23" cstate="print"/>
              <a:srcRect/>
              <a:stretch>
                <a:fillRect/>
              </a:stretch>
            </p:blipFill>
            <p:spPr bwMode="auto">
              <a:xfrm>
                <a:off x="2135128" y="4188512"/>
                <a:ext cx="365760" cy="182880"/>
              </a:xfrm>
              <a:prstGeom prst="rect">
                <a:avLst/>
              </a:prstGeom>
              <a:noFill/>
              <a:ln w="6350" cmpd="sng">
                <a:solidFill>
                  <a:schemeClr val="tx1">
                    <a:lumMod val="40000"/>
                    <a:lumOff val="60000"/>
                  </a:schemeClr>
                </a:solidFill>
                <a:miter lim="800000"/>
                <a:headEnd/>
                <a:tailEnd/>
              </a:ln>
            </p:spPr>
          </p:pic>
          <p:pic>
            <p:nvPicPr>
              <p:cNvPr id="102" name="Picture 6" descr="http://www.mch.govt.nz/files/images/nz-flag.jpg"/>
              <p:cNvPicPr>
                <a:picLocks noChangeArrowheads="1"/>
              </p:cNvPicPr>
              <p:nvPr/>
            </p:nvPicPr>
            <p:blipFill>
              <a:blip r:embed="rId24" cstate="print"/>
              <a:srcRect l="945" t="1817" r="945" b="1817"/>
              <a:stretch>
                <a:fillRect/>
              </a:stretch>
            </p:blipFill>
            <p:spPr bwMode="auto">
              <a:xfrm>
                <a:off x="2135128" y="4618028"/>
                <a:ext cx="365760" cy="182880"/>
              </a:xfrm>
              <a:prstGeom prst="rect">
                <a:avLst/>
              </a:prstGeom>
              <a:noFill/>
              <a:ln w="6350" cmpd="sng">
                <a:solidFill>
                  <a:schemeClr val="tx1">
                    <a:lumMod val="40000"/>
                    <a:lumOff val="60000"/>
                  </a:schemeClr>
                </a:solidFill>
                <a:miter lim="800000"/>
                <a:headEnd/>
                <a:tailEnd/>
              </a:ln>
            </p:spPr>
          </p:pic>
        </p:grpSp>
      </p:grpSp>
      <p:cxnSp>
        <p:nvCxnSpPr>
          <p:cNvPr id="104" name="Conector recto 149"/>
          <p:cNvCxnSpPr>
            <a:cxnSpLocks noChangeShapeType="1"/>
            <a:stCxn id="43" idx="4"/>
          </p:cNvCxnSpPr>
          <p:nvPr/>
        </p:nvCxnSpPr>
        <p:spPr bwMode="auto">
          <a:xfrm>
            <a:off x="8027989" y="1143000"/>
            <a:ext cx="26987" cy="1087438"/>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24" name="Group 184"/>
          <p:cNvGrpSpPr/>
          <p:nvPr/>
        </p:nvGrpSpPr>
        <p:grpSpPr>
          <a:xfrm>
            <a:off x="7696201" y="2044890"/>
            <a:ext cx="1765853" cy="545910"/>
            <a:chOff x="7073347" y="1828800"/>
            <a:chExt cx="1765853" cy="545910"/>
          </a:xfrm>
        </p:grpSpPr>
        <p:sp>
          <p:nvSpPr>
            <p:cNvPr id="103" name="Rectángulo redondeado 152"/>
            <p:cNvSpPr/>
            <p:nvPr/>
          </p:nvSpPr>
          <p:spPr bwMode="auto">
            <a:xfrm>
              <a:off x="7073347" y="1828800"/>
              <a:ext cx="1765853" cy="54591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Brasil PNR</a:t>
              </a:r>
            </a:p>
            <a:p>
              <a:pPr indent="-88900">
                <a:buFont typeface="Arial"/>
                <a:buChar char="•"/>
                <a:defRPr/>
              </a:pPr>
              <a:r>
                <a:rPr lang="en-US" sz="1200" dirty="0">
                  <a:solidFill>
                    <a:schemeClr val="tx1"/>
                  </a:solidFill>
                </a:rPr>
                <a:t>USA Biometrics</a:t>
              </a:r>
            </a:p>
          </p:txBody>
        </p:sp>
        <p:grpSp>
          <p:nvGrpSpPr>
            <p:cNvPr id="25" name="Group 121"/>
            <p:cNvGrpSpPr/>
            <p:nvPr/>
          </p:nvGrpSpPr>
          <p:grpSpPr>
            <a:xfrm>
              <a:off x="8385808" y="1896015"/>
              <a:ext cx="365760" cy="411480"/>
              <a:chOff x="8385808" y="1896015"/>
              <a:chExt cx="365760" cy="411480"/>
            </a:xfrm>
          </p:grpSpPr>
          <p:pic>
            <p:nvPicPr>
              <p:cNvPr id="9218" name="Picture 2"/>
              <p:cNvPicPr>
                <a:picLocks noChangeArrowheads="1"/>
              </p:cNvPicPr>
              <p:nvPr/>
            </p:nvPicPr>
            <p:blipFill>
              <a:blip r:embed="rId25" cstate="print"/>
              <a:srcRect/>
              <a:stretch>
                <a:fillRect/>
              </a:stretch>
            </p:blipFill>
            <p:spPr bwMode="auto">
              <a:xfrm>
                <a:off x="8385808" y="1896015"/>
                <a:ext cx="365760" cy="182880"/>
              </a:xfrm>
              <a:prstGeom prst="rect">
                <a:avLst/>
              </a:prstGeom>
              <a:noFill/>
              <a:ln w="9525">
                <a:noFill/>
                <a:miter lim="800000"/>
                <a:headEnd/>
                <a:tailEnd/>
              </a:ln>
              <a:effectLst/>
            </p:spPr>
          </p:pic>
          <p:pic>
            <p:nvPicPr>
              <p:cNvPr id="136" name="Imagen 1029" descr="285px-Flag_of_the_United_States_svg.png"/>
              <p:cNvPicPr preferRelativeResize="0">
                <a:picLocks/>
              </p:cNvPicPr>
              <p:nvPr/>
            </p:nvPicPr>
            <p:blipFill>
              <a:blip r:embed="rId7" cstate="print"/>
              <a:srcRect r="15788"/>
              <a:stretch>
                <a:fillRect/>
              </a:stretch>
            </p:blipFill>
            <p:spPr bwMode="auto">
              <a:xfrm>
                <a:off x="8385808" y="2124615"/>
                <a:ext cx="365760" cy="182880"/>
              </a:xfrm>
              <a:prstGeom prst="rect">
                <a:avLst/>
              </a:prstGeom>
              <a:noFill/>
              <a:ln w="6350" cmpd="sng">
                <a:solidFill>
                  <a:schemeClr val="tx1">
                    <a:lumMod val="40000"/>
                    <a:lumOff val="60000"/>
                  </a:schemeClr>
                </a:solidFill>
                <a:miter lim="800000"/>
                <a:headEnd/>
                <a:tailEnd/>
              </a:ln>
            </p:spPr>
          </p:pic>
        </p:grpSp>
      </p:grpSp>
      <p:sp>
        <p:nvSpPr>
          <p:cNvPr id="107" name="Title 106"/>
          <p:cNvSpPr>
            <a:spLocks noGrp="1"/>
          </p:cNvSpPr>
          <p:nvPr>
            <p:ph type="title"/>
          </p:nvPr>
        </p:nvSpPr>
        <p:spPr>
          <a:xfrm>
            <a:off x="1676400" y="24746"/>
            <a:ext cx="8229600" cy="1118255"/>
          </a:xfrm>
        </p:spPr>
        <p:txBody>
          <a:bodyPr/>
          <a:lstStyle/>
          <a:p>
            <a:r>
              <a:rPr lang="en-US" sz="2800" dirty="0"/>
              <a:t>Creating Success with AIS BORDER CONTROL </a:t>
            </a:r>
          </a:p>
        </p:txBody>
      </p:sp>
      <p:cxnSp>
        <p:nvCxnSpPr>
          <p:cNvPr id="111" name="Straight Connector 110"/>
          <p:cNvCxnSpPr/>
          <p:nvPr/>
        </p:nvCxnSpPr>
        <p:spPr>
          <a:xfrm>
            <a:off x="7620000" y="1295400"/>
            <a:ext cx="0" cy="1447800"/>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26" name="Group 183"/>
          <p:cNvGrpSpPr/>
          <p:nvPr/>
        </p:nvGrpSpPr>
        <p:grpSpPr>
          <a:xfrm>
            <a:off x="7301948" y="2683408"/>
            <a:ext cx="2146853" cy="545910"/>
            <a:chOff x="5546222" y="2438400"/>
            <a:chExt cx="2146853" cy="545910"/>
          </a:xfrm>
        </p:grpSpPr>
        <p:sp>
          <p:nvSpPr>
            <p:cNvPr id="116" name="Rectángulo redondeado 152"/>
            <p:cNvSpPr/>
            <p:nvPr/>
          </p:nvSpPr>
          <p:spPr bwMode="auto">
            <a:xfrm>
              <a:off x="5546222" y="2438400"/>
              <a:ext cx="2146853" cy="54591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UAE APP/PNR/Risk</a:t>
              </a:r>
            </a:p>
            <a:p>
              <a:pPr indent="-88900">
                <a:buFont typeface="Arial"/>
                <a:buChar char="•"/>
                <a:defRPr/>
              </a:pPr>
              <a:r>
                <a:rPr lang="en-US" sz="1200" dirty="0">
                  <a:solidFill>
                    <a:schemeClr val="tx1"/>
                  </a:solidFill>
                </a:rPr>
                <a:t>Oman VIS/APP</a:t>
              </a:r>
            </a:p>
          </p:txBody>
        </p:sp>
        <p:grpSp>
          <p:nvGrpSpPr>
            <p:cNvPr id="27" name="Group 120"/>
            <p:cNvGrpSpPr/>
            <p:nvPr/>
          </p:nvGrpSpPr>
          <p:grpSpPr>
            <a:xfrm>
              <a:off x="7235875" y="2520855"/>
              <a:ext cx="365760" cy="381000"/>
              <a:chOff x="7121575" y="2514600"/>
              <a:chExt cx="365760" cy="381000"/>
            </a:xfrm>
          </p:grpSpPr>
          <p:pic>
            <p:nvPicPr>
              <p:cNvPr id="33804" name="Picture 12" descr="https://encrypted-tbn0.google.com/images?q=tbn:ANd9GcTJdIPVNktFIssxrnv7yd3o3wZw0nf1QVAzfwG1voGL1VkLP_si"/>
              <p:cNvPicPr preferRelativeResize="0">
                <a:picLocks noChangeArrowheads="1"/>
              </p:cNvPicPr>
              <p:nvPr/>
            </p:nvPicPr>
            <p:blipFill>
              <a:blip r:embed="rId26" cstate="print"/>
              <a:srcRect/>
              <a:stretch>
                <a:fillRect/>
              </a:stretch>
            </p:blipFill>
            <p:spPr bwMode="auto">
              <a:xfrm>
                <a:off x="7121575" y="2514600"/>
                <a:ext cx="365760" cy="182880"/>
              </a:xfrm>
              <a:prstGeom prst="rect">
                <a:avLst/>
              </a:prstGeom>
              <a:noFill/>
            </p:spPr>
          </p:pic>
          <p:pic>
            <p:nvPicPr>
              <p:cNvPr id="33806" name="Picture 14" descr="https://encrypted-tbn0.google.com/images?q=tbn:ANd9GcT7RLLwgxd6_jYvi9I_TNLwBOP6CQ1_Kg8WA8jeQ1faw-ICTX6T"/>
              <p:cNvPicPr>
                <a:picLocks noChangeArrowheads="1"/>
              </p:cNvPicPr>
              <p:nvPr/>
            </p:nvPicPr>
            <p:blipFill>
              <a:blip r:embed="rId27" cstate="print"/>
              <a:srcRect/>
              <a:stretch>
                <a:fillRect/>
              </a:stretch>
            </p:blipFill>
            <p:spPr bwMode="auto">
              <a:xfrm>
                <a:off x="7121575" y="2712720"/>
                <a:ext cx="365760" cy="182880"/>
              </a:xfrm>
              <a:prstGeom prst="rect">
                <a:avLst/>
              </a:prstGeom>
              <a:noFill/>
              <a:ln>
                <a:noFill/>
              </a:ln>
            </p:spPr>
          </p:pic>
        </p:grpSp>
      </p:grpSp>
      <p:cxnSp>
        <p:nvCxnSpPr>
          <p:cNvPr id="161" name="Straight Connector 160"/>
          <p:cNvCxnSpPr/>
          <p:nvPr/>
        </p:nvCxnSpPr>
        <p:spPr>
          <a:xfrm>
            <a:off x="6705600" y="1905000"/>
            <a:ext cx="0" cy="2362200"/>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grpSp>
        <p:nvGrpSpPr>
          <p:cNvPr id="29" name="Group 185"/>
          <p:cNvGrpSpPr/>
          <p:nvPr/>
        </p:nvGrpSpPr>
        <p:grpSpPr>
          <a:xfrm>
            <a:off x="6477001" y="4348096"/>
            <a:ext cx="2509285" cy="620483"/>
            <a:chOff x="2628900" y="1130300"/>
            <a:chExt cx="2509285" cy="620483"/>
          </a:xfrm>
        </p:grpSpPr>
        <p:sp>
          <p:nvSpPr>
            <p:cNvPr id="140" name="Rectángulo redondeado 139"/>
            <p:cNvSpPr/>
            <p:nvPr/>
          </p:nvSpPr>
          <p:spPr bwMode="auto">
            <a:xfrm>
              <a:off x="2628900" y="1130300"/>
              <a:ext cx="2509285" cy="620483"/>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Indonesia Biometrics</a:t>
              </a:r>
            </a:p>
            <a:p>
              <a:pPr indent="-88900">
                <a:buFont typeface="Arial"/>
                <a:buChar char="•"/>
                <a:defRPr/>
              </a:pPr>
              <a:r>
                <a:rPr lang="en-US" sz="1200" dirty="0">
                  <a:solidFill>
                    <a:schemeClr val="tx1"/>
                  </a:solidFill>
                </a:rPr>
                <a:t>US SecureFlight airlines</a:t>
              </a:r>
            </a:p>
            <a:p>
              <a:pPr indent="-88900">
                <a:buFont typeface="Arial"/>
                <a:buChar char="•"/>
                <a:defRPr/>
              </a:pPr>
              <a:r>
                <a:rPr lang="en-US" sz="1200" dirty="0">
                  <a:solidFill>
                    <a:schemeClr val="tx1"/>
                  </a:solidFill>
                </a:rPr>
                <a:t>Qatar APP/PNR/Risk</a:t>
              </a:r>
            </a:p>
          </p:txBody>
        </p:sp>
        <p:grpSp>
          <p:nvGrpSpPr>
            <p:cNvPr id="30" name="Group 123"/>
            <p:cNvGrpSpPr/>
            <p:nvPr/>
          </p:nvGrpSpPr>
          <p:grpSpPr>
            <a:xfrm>
              <a:off x="4686300" y="1149711"/>
              <a:ext cx="365760" cy="581660"/>
              <a:chOff x="4686300" y="1137920"/>
              <a:chExt cx="365760" cy="581660"/>
            </a:xfrm>
          </p:grpSpPr>
          <p:pic>
            <p:nvPicPr>
              <p:cNvPr id="70687" name="Imagen 1033" descr="285px-Flag_of_the_United_States_svg.png"/>
              <p:cNvPicPr preferRelativeResize="0">
                <a:picLocks/>
              </p:cNvPicPr>
              <p:nvPr/>
            </p:nvPicPr>
            <p:blipFill>
              <a:blip r:embed="rId7" cstate="print"/>
              <a:srcRect r="15788"/>
              <a:stretch>
                <a:fillRect/>
              </a:stretch>
            </p:blipFill>
            <p:spPr bwMode="auto">
              <a:xfrm>
                <a:off x="4686300" y="1337310"/>
                <a:ext cx="365760" cy="182880"/>
              </a:xfrm>
              <a:prstGeom prst="rect">
                <a:avLst/>
              </a:prstGeom>
              <a:noFill/>
              <a:ln w="6350" cmpd="sng">
                <a:solidFill>
                  <a:schemeClr val="tx1">
                    <a:lumMod val="40000"/>
                    <a:lumOff val="60000"/>
                  </a:schemeClr>
                </a:solidFill>
                <a:miter lim="800000"/>
                <a:headEnd/>
                <a:tailEnd/>
              </a:ln>
            </p:spPr>
          </p:pic>
          <p:pic>
            <p:nvPicPr>
              <p:cNvPr id="70688" name="Imagen 1034" descr="300px-Flag_of_Qatar_svg.png"/>
              <p:cNvPicPr preferRelativeResize="0">
                <a:picLocks/>
              </p:cNvPicPr>
              <p:nvPr/>
            </p:nvPicPr>
            <p:blipFill>
              <a:blip r:embed="rId28" cstate="print"/>
              <a:srcRect l="-5" r="37061"/>
              <a:stretch>
                <a:fillRect/>
              </a:stretch>
            </p:blipFill>
            <p:spPr bwMode="auto">
              <a:xfrm>
                <a:off x="4686300" y="1536700"/>
                <a:ext cx="365760" cy="182880"/>
              </a:xfrm>
              <a:prstGeom prst="rect">
                <a:avLst/>
              </a:prstGeom>
              <a:noFill/>
              <a:ln w="6350" cmpd="sng">
                <a:solidFill>
                  <a:schemeClr val="tx1">
                    <a:lumMod val="40000"/>
                    <a:lumOff val="60000"/>
                  </a:schemeClr>
                </a:solidFill>
                <a:miter lim="800000"/>
                <a:headEnd/>
                <a:tailEnd/>
              </a:ln>
            </p:spPr>
          </p:pic>
          <p:pic>
            <p:nvPicPr>
              <p:cNvPr id="162" name="Imagen 104" descr="225px-Flag_of_Indonesia_svg.png"/>
              <p:cNvPicPr>
                <a:picLocks/>
              </p:cNvPicPr>
              <p:nvPr/>
            </p:nvPicPr>
            <p:blipFill>
              <a:blip r:embed="rId29" cstate="print"/>
              <a:srcRect/>
              <a:stretch>
                <a:fillRect/>
              </a:stretch>
            </p:blipFill>
            <p:spPr bwMode="auto">
              <a:xfrm>
                <a:off x="4686300" y="1137920"/>
                <a:ext cx="365760" cy="182880"/>
              </a:xfrm>
              <a:prstGeom prst="rect">
                <a:avLst/>
              </a:prstGeom>
              <a:noFill/>
              <a:ln w="6350" cmpd="sng">
                <a:solidFill>
                  <a:schemeClr val="tx1">
                    <a:lumMod val="40000"/>
                    <a:lumOff val="60000"/>
                  </a:schemeClr>
                </a:solidFill>
                <a:miter lim="800000"/>
                <a:headEnd/>
                <a:tailEnd/>
              </a:ln>
            </p:spPr>
          </p:pic>
        </p:grpSp>
      </p:grpSp>
      <p:sp>
        <p:nvSpPr>
          <p:cNvPr id="143" name="Oval 142"/>
          <p:cNvSpPr/>
          <p:nvPr/>
        </p:nvSpPr>
        <p:spPr bwMode="auto">
          <a:xfrm>
            <a:off x="8382001" y="630238"/>
            <a:ext cx="358775"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2014</a:t>
            </a:r>
          </a:p>
        </p:txBody>
      </p:sp>
      <p:cxnSp>
        <p:nvCxnSpPr>
          <p:cNvPr id="148" name="Conector recto 149"/>
          <p:cNvCxnSpPr>
            <a:cxnSpLocks noChangeShapeType="1"/>
          </p:cNvCxnSpPr>
          <p:nvPr/>
        </p:nvCxnSpPr>
        <p:spPr bwMode="auto">
          <a:xfrm>
            <a:off x="8534401" y="990600"/>
            <a:ext cx="26987" cy="718948"/>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sp>
        <p:nvSpPr>
          <p:cNvPr id="151" name="Rectángulo redondeado 152"/>
          <p:cNvSpPr/>
          <p:nvPr/>
        </p:nvSpPr>
        <p:spPr bwMode="auto">
          <a:xfrm>
            <a:off x="8153400" y="1371600"/>
            <a:ext cx="2133600" cy="609600"/>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Sri Lanka APP/ PNR</a:t>
            </a:r>
          </a:p>
          <a:p>
            <a:pPr indent="-88900">
              <a:buFont typeface="Arial"/>
              <a:buChar char="•"/>
              <a:defRPr/>
            </a:pPr>
            <a:r>
              <a:rPr lang="en-US" sz="1200" dirty="0">
                <a:solidFill>
                  <a:schemeClr val="tx1"/>
                </a:solidFill>
              </a:rPr>
              <a:t>Myanmar APP/PNR</a:t>
            </a:r>
          </a:p>
        </p:txBody>
      </p:sp>
      <p:pic>
        <p:nvPicPr>
          <p:cNvPr id="74755" name="Picture 3" descr="C:\Users\khaled.elayyan\Pictures\sri lanka flag.png"/>
          <p:cNvPicPr>
            <a:picLocks noChangeAspect="1" noChangeArrowheads="1"/>
          </p:cNvPicPr>
          <p:nvPr/>
        </p:nvPicPr>
        <p:blipFill>
          <a:blip r:embed="rId30" cstate="print"/>
          <a:srcRect/>
          <a:stretch>
            <a:fillRect/>
          </a:stretch>
        </p:blipFill>
        <p:spPr bwMode="auto">
          <a:xfrm>
            <a:off x="9829800" y="1447800"/>
            <a:ext cx="381000" cy="190500"/>
          </a:xfrm>
          <a:prstGeom prst="rect">
            <a:avLst/>
          </a:prstGeom>
          <a:noFill/>
        </p:spPr>
      </p:pic>
      <p:pic>
        <p:nvPicPr>
          <p:cNvPr id="74756" name="Picture 4" descr="C:\Users\khaled.elayyan\Pictures\Myanmar Flag.png"/>
          <p:cNvPicPr>
            <a:picLocks noChangeAspect="1" noChangeArrowheads="1"/>
          </p:cNvPicPr>
          <p:nvPr/>
        </p:nvPicPr>
        <p:blipFill>
          <a:blip r:embed="rId31" cstate="print"/>
          <a:srcRect/>
          <a:stretch>
            <a:fillRect/>
          </a:stretch>
        </p:blipFill>
        <p:spPr bwMode="auto">
          <a:xfrm>
            <a:off x="9829801" y="1676400"/>
            <a:ext cx="343761" cy="228600"/>
          </a:xfrm>
          <a:prstGeom prst="rect">
            <a:avLst/>
          </a:prstGeom>
          <a:noFill/>
        </p:spPr>
      </p:pic>
      <p:sp>
        <p:nvSpPr>
          <p:cNvPr id="164" name="Oval 163"/>
          <p:cNvSpPr/>
          <p:nvPr/>
        </p:nvSpPr>
        <p:spPr bwMode="auto">
          <a:xfrm>
            <a:off x="9220201" y="477838"/>
            <a:ext cx="358775" cy="360362"/>
          </a:xfrm>
          <a:prstGeom prst="ellipse">
            <a:avLst/>
          </a:prstGeom>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000" b="1" dirty="0">
                <a:solidFill>
                  <a:schemeClr val="bg1"/>
                </a:solidFill>
              </a:rPr>
              <a:t>2015</a:t>
            </a:r>
          </a:p>
        </p:txBody>
      </p:sp>
      <p:cxnSp>
        <p:nvCxnSpPr>
          <p:cNvPr id="165" name="Conector recto 149"/>
          <p:cNvCxnSpPr>
            <a:cxnSpLocks noChangeShapeType="1"/>
          </p:cNvCxnSpPr>
          <p:nvPr/>
        </p:nvCxnSpPr>
        <p:spPr bwMode="auto">
          <a:xfrm>
            <a:off x="9372600" y="817562"/>
            <a:ext cx="0" cy="401638"/>
          </a:xfrm>
          <a:prstGeom prst="line">
            <a:avLst/>
          </a:prstGeom>
          <a:ln>
            <a:prstDash val="sysDot"/>
            <a:headEnd/>
            <a:tailEnd/>
          </a:ln>
        </p:spPr>
        <p:style>
          <a:lnRef idx="2">
            <a:schemeClr val="accent1"/>
          </a:lnRef>
          <a:fillRef idx="0">
            <a:schemeClr val="accent1"/>
          </a:fillRef>
          <a:effectRef idx="1">
            <a:schemeClr val="accent1"/>
          </a:effectRef>
          <a:fontRef idx="minor">
            <a:schemeClr val="tx1"/>
          </a:fontRef>
        </p:style>
      </p:cxnSp>
      <p:sp>
        <p:nvSpPr>
          <p:cNvPr id="166" name="Rectángulo redondeado 152"/>
          <p:cNvSpPr/>
          <p:nvPr/>
        </p:nvSpPr>
        <p:spPr bwMode="auto">
          <a:xfrm>
            <a:off x="8763000" y="914400"/>
            <a:ext cx="2133600" cy="401638"/>
          </a:xfrm>
          <a:prstGeom prst="roundRect">
            <a:avLst/>
          </a:prstGeom>
          <a:ln/>
        </p:spPr>
        <p:style>
          <a:lnRef idx="1">
            <a:schemeClr val="dk1"/>
          </a:lnRef>
          <a:fillRef idx="2">
            <a:schemeClr val="dk1"/>
          </a:fillRef>
          <a:effectRef idx="1">
            <a:schemeClr val="dk1"/>
          </a:effectRef>
          <a:fontRef idx="minor">
            <a:schemeClr val="dk1"/>
          </a:fontRef>
        </p:style>
        <p:txBody>
          <a:bodyPr anchor="ctr"/>
          <a:lstStyle/>
          <a:p>
            <a:pPr indent="-88900">
              <a:buFont typeface="Arial"/>
              <a:buChar char="•"/>
              <a:defRPr/>
            </a:pPr>
            <a:r>
              <a:rPr lang="en-US" sz="1200" dirty="0">
                <a:solidFill>
                  <a:schemeClr val="tx1"/>
                </a:solidFill>
              </a:rPr>
              <a:t>Thailand APP</a:t>
            </a:r>
          </a:p>
        </p:txBody>
      </p:sp>
      <p:pic>
        <p:nvPicPr>
          <p:cNvPr id="74757" name="Picture 5" descr="C:\Users\khaled.elayyan\Pictures\thailand flag.png"/>
          <p:cNvPicPr>
            <a:picLocks noChangeAspect="1" noChangeArrowheads="1"/>
          </p:cNvPicPr>
          <p:nvPr/>
        </p:nvPicPr>
        <p:blipFill>
          <a:blip r:embed="rId32" cstate="print"/>
          <a:srcRect/>
          <a:stretch>
            <a:fillRect/>
          </a:stretch>
        </p:blipFill>
        <p:spPr bwMode="auto">
          <a:xfrm>
            <a:off x="9982200" y="990600"/>
            <a:ext cx="381000" cy="254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txBox="1">
            <a:spLocks/>
          </p:cNvSpPr>
          <p:nvPr/>
        </p:nvSpPr>
        <p:spPr>
          <a:xfrm>
            <a:off x="1905000" y="304801"/>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AIS BORDER CONTROL  PORTFOLIO</a:t>
            </a:r>
          </a:p>
        </p:txBody>
      </p:sp>
      <p:sp>
        <p:nvSpPr>
          <p:cNvPr id="56" name="Content Placeholder 2"/>
          <p:cNvSpPr>
            <a:spLocks noGrp="1"/>
          </p:cNvSpPr>
          <p:nvPr>
            <p:ph idx="1"/>
          </p:nvPr>
        </p:nvSpPr>
        <p:spPr/>
        <p:txBody>
          <a:bodyPr>
            <a:normAutofit/>
          </a:bodyPr>
          <a:lstStyle/>
          <a:p>
            <a:pPr>
              <a:spcAft>
                <a:spcPts val="1100"/>
              </a:spcAft>
              <a:buClr>
                <a:schemeClr val="bg2"/>
              </a:buClr>
            </a:pPr>
            <a:r>
              <a:rPr lang="en-GB" sz="2000" dirty="0">
                <a:solidFill>
                  <a:srgbClr val="000000"/>
                </a:solidFill>
              </a:rPr>
              <a:t>BORDER CONTROL </a:t>
            </a:r>
            <a:r>
              <a:rPr lang="en-US" sz="2000" baseline="30000" dirty="0"/>
              <a:t> ®</a:t>
            </a:r>
            <a:r>
              <a:rPr lang="en-US" sz="2000" dirty="0"/>
              <a:t> – a </a:t>
            </a:r>
            <a:r>
              <a:rPr lang="en-GB" sz="2000" dirty="0">
                <a:solidFill>
                  <a:srgbClr val="000000"/>
                </a:solidFill>
              </a:rPr>
              <a:t>complete set of capabilities to transform border security and facilitate the travel experience through </a:t>
            </a:r>
            <a:r>
              <a:rPr lang="en-GB" sz="2000" dirty="0">
                <a:solidFill>
                  <a:schemeClr val="bg2"/>
                </a:solidFill>
              </a:rPr>
              <a:t>information</a:t>
            </a:r>
            <a:r>
              <a:rPr lang="en-GB" sz="2000" dirty="0">
                <a:solidFill>
                  <a:srgbClr val="000000"/>
                </a:solidFill>
              </a:rPr>
              <a:t>, </a:t>
            </a:r>
            <a:r>
              <a:rPr lang="en-GB" sz="2000" dirty="0">
                <a:solidFill>
                  <a:schemeClr val="bg2"/>
                </a:solidFill>
              </a:rPr>
              <a:t>intelligence</a:t>
            </a:r>
            <a:r>
              <a:rPr lang="en-GB" sz="2000" dirty="0">
                <a:solidFill>
                  <a:srgbClr val="000000"/>
                </a:solidFill>
              </a:rPr>
              <a:t>, optimised </a:t>
            </a:r>
            <a:r>
              <a:rPr lang="en-GB" sz="2000" dirty="0">
                <a:solidFill>
                  <a:schemeClr val="bg2"/>
                </a:solidFill>
              </a:rPr>
              <a:t>interactions</a:t>
            </a:r>
            <a:r>
              <a:rPr lang="en-GB" sz="2000" dirty="0">
                <a:solidFill>
                  <a:srgbClr val="000000"/>
                </a:solidFill>
              </a:rPr>
              <a:t> with </a:t>
            </a:r>
            <a:r>
              <a:rPr lang="en-GB" sz="2000" dirty="0" err="1">
                <a:solidFill>
                  <a:srgbClr val="000000"/>
                </a:solidFill>
              </a:rPr>
              <a:t>travelers</a:t>
            </a:r>
            <a:r>
              <a:rPr lang="en-GB" sz="2000" dirty="0">
                <a:solidFill>
                  <a:srgbClr val="000000"/>
                </a:solidFill>
              </a:rPr>
              <a:t> and comprehensive </a:t>
            </a:r>
            <a:r>
              <a:rPr lang="en-GB" sz="2000" dirty="0">
                <a:solidFill>
                  <a:schemeClr val="bg2"/>
                </a:solidFill>
              </a:rPr>
              <a:t>insights</a:t>
            </a:r>
            <a:r>
              <a:rPr lang="en-GB" sz="2000" dirty="0">
                <a:solidFill>
                  <a:srgbClr val="000000"/>
                </a:solidFill>
              </a:rPr>
              <a:t> to enhance every aspect of border operations.</a:t>
            </a:r>
          </a:p>
        </p:txBody>
      </p:sp>
      <p:sp>
        <p:nvSpPr>
          <p:cNvPr id="22" name="Footer Placeholder 17">
            <a:extLst>
              <a:ext uri="{FF2B5EF4-FFF2-40B4-BE49-F238E27FC236}">
                <a16:creationId xmlns:a16="http://schemas.microsoft.com/office/drawing/2014/main" id="{CFF22BEB-43BC-45CE-B8DA-43FE879D5301}"/>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pSp>
        <p:nvGrpSpPr>
          <p:cNvPr id="2" name="Group 21"/>
          <p:cNvGrpSpPr/>
          <p:nvPr/>
        </p:nvGrpSpPr>
        <p:grpSpPr>
          <a:xfrm>
            <a:off x="6200031" y="3472097"/>
            <a:ext cx="1464135" cy="2331739"/>
            <a:chOff x="4676030" y="3472095"/>
            <a:chExt cx="1464135" cy="2331739"/>
          </a:xfrm>
        </p:grpSpPr>
        <p:sp>
          <p:nvSpPr>
            <p:cNvPr id="50" name="Rounded Rectangle 6"/>
            <p:cNvSpPr/>
            <p:nvPr/>
          </p:nvSpPr>
          <p:spPr>
            <a:xfrm>
              <a:off x="4676030" y="3472095"/>
              <a:ext cx="1464135" cy="1483141"/>
            </a:xfrm>
            <a:prstGeom prst="roundRect">
              <a:avLst>
                <a:gd name="adj" fmla="val 21861"/>
              </a:avLst>
            </a:prstGeom>
            <a:ln w="57150">
              <a:solidFill>
                <a:srgbClr val="00B9F2"/>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i="1" kern="0" dirty="0">
                <a:solidFill>
                  <a:sysClr val="window" lastClr="FFFFFF"/>
                </a:solidFill>
                <a:latin typeface="Calibri"/>
                <a:cs typeface="Calibri"/>
              </a:endParaRPr>
            </a:p>
          </p:txBody>
        </p:sp>
        <p:sp>
          <p:nvSpPr>
            <p:cNvPr id="51" name="TextBox 50"/>
            <p:cNvSpPr txBox="1"/>
            <p:nvPr/>
          </p:nvSpPr>
          <p:spPr>
            <a:xfrm>
              <a:off x="4676030" y="5129679"/>
              <a:ext cx="1464135" cy="674155"/>
            </a:xfrm>
            <a:prstGeom prst="roundRect">
              <a:avLst/>
            </a:prstGeom>
            <a:solidFill>
              <a:srgbClr val="00B9F2"/>
            </a:solidFill>
            <a:ln>
              <a:solidFill>
                <a:srgbClr val="00B9F2"/>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kern="0" dirty="0">
                  <a:solidFill>
                    <a:schemeClr val="bg1"/>
                  </a:solidFill>
                  <a:cs typeface="Calibri"/>
                </a:rPr>
                <a:t>BORDER CONTROL </a:t>
              </a:r>
            </a:p>
            <a:p>
              <a:pPr algn="ctr">
                <a:lnSpc>
                  <a:spcPct val="90000"/>
                </a:lnSpc>
                <a:defRPr/>
              </a:pPr>
              <a:r>
                <a:rPr lang="en-GB" sz="1600" kern="0" dirty="0">
                  <a:solidFill>
                    <a:schemeClr val="bg1"/>
                  </a:solidFill>
                  <a:cs typeface="Calibri"/>
                </a:rPr>
                <a:t>Interaction</a:t>
              </a:r>
            </a:p>
          </p:txBody>
        </p:sp>
        <p:pic>
          <p:nvPicPr>
            <p:cNvPr id="52" name="Picture 11" descr="C:\Users\anne_isabelle.barson\Documents\AAA\A Projets\GSL\Portfolio revamp\SEP material\ICONS\ICONS\icons_L_blue_Interaction.png"/>
            <p:cNvPicPr>
              <a:picLocks noChangeAspect="1" noChangeArrowheads="1"/>
            </p:cNvPicPr>
            <p:nvPr/>
          </p:nvPicPr>
          <p:blipFill>
            <a:blip r:embed="rId3" cstate="print"/>
            <a:srcRect l="17046" t="11275" r="65545" b="17787"/>
            <a:stretch>
              <a:fillRect/>
            </a:stretch>
          </p:blipFill>
          <p:spPr bwMode="auto">
            <a:xfrm>
              <a:off x="4898286" y="3741757"/>
              <a:ext cx="1019622" cy="943817"/>
            </a:xfrm>
            <a:prstGeom prst="rect">
              <a:avLst/>
            </a:prstGeom>
            <a:noFill/>
          </p:spPr>
        </p:pic>
      </p:grpSp>
      <p:grpSp>
        <p:nvGrpSpPr>
          <p:cNvPr id="3" name="Group 22"/>
          <p:cNvGrpSpPr/>
          <p:nvPr/>
        </p:nvGrpSpPr>
        <p:grpSpPr>
          <a:xfrm>
            <a:off x="8016242" y="3470666"/>
            <a:ext cx="1464135" cy="2334598"/>
            <a:chOff x="6492241" y="3470666"/>
            <a:chExt cx="1464135" cy="2334598"/>
          </a:xfrm>
        </p:grpSpPr>
        <p:sp>
          <p:nvSpPr>
            <p:cNvPr id="46" name="Rounded Rectangle 45"/>
            <p:cNvSpPr/>
            <p:nvPr/>
          </p:nvSpPr>
          <p:spPr>
            <a:xfrm>
              <a:off x="6492241" y="3470666"/>
              <a:ext cx="1464135" cy="1483141"/>
            </a:xfrm>
            <a:prstGeom prst="roundRect">
              <a:avLst>
                <a:gd name="adj" fmla="val 21861"/>
              </a:avLst>
            </a:prstGeom>
            <a:ln w="57150">
              <a:solidFill>
                <a:srgbClr val="F27021"/>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i="1" kern="0" dirty="0">
                <a:solidFill>
                  <a:sysClr val="window" lastClr="FFFFFF"/>
                </a:solidFill>
                <a:latin typeface="Calibri"/>
                <a:cs typeface="Calibri"/>
              </a:endParaRPr>
            </a:p>
          </p:txBody>
        </p:sp>
        <p:sp>
          <p:nvSpPr>
            <p:cNvPr id="47" name="TextBox 46"/>
            <p:cNvSpPr txBox="1"/>
            <p:nvPr/>
          </p:nvSpPr>
          <p:spPr>
            <a:xfrm>
              <a:off x="6492241" y="5131109"/>
              <a:ext cx="1464135" cy="674155"/>
            </a:xfrm>
            <a:prstGeom prst="roundRect">
              <a:avLst/>
            </a:prstGeom>
            <a:solidFill>
              <a:srgbClr val="F37021"/>
            </a:solidFill>
            <a:ln>
              <a:solidFill>
                <a:srgbClr val="F37021"/>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kern="0" dirty="0">
                  <a:solidFill>
                    <a:schemeClr val="bg1"/>
                  </a:solidFill>
                  <a:cs typeface="Calibri"/>
                </a:rPr>
                <a:t>BORDER CONTROL </a:t>
              </a:r>
            </a:p>
            <a:p>
              <a:pPr algn="ctr">
                <a:lnSpc>
                  <a:spcPct val="90000"/>
                </a:lnSpc>
                <a:defRPr/>
              </a:pPr>
              <a:r>
                <a:rPr lang="en-GB" sz="1600" kern="0" dirty="0">
                  <a:solidFill>
                    <a:schemeClr val="bg1"/>
                  </a:solidFill>
                  <a:cs typeface="Calibri"/>
                </a:rPr>
                <a:t>Insight</a:t>
              </a:r>
            </a:p>
          </p:txBody>
        </p:sp>
        <p:pic>
          <p:nvPicPr>
            <p:cNvPr id="48" name="Picture 13" descr="C:\Users\anne_isabelle.barson\Documents\AAA\A Projets\GSL\Portfolio revamp\SEP material\ICONS\ICONS\icons_orange_Insight.png"/>
            <p:cNvPicPr>
              <a:picLocks noChangeAspect="1" noChangeArrowheads="1"/>
            </p:cNvPicPr>
            <p:nvPr/>
          </p:nvPicPr>
          <p:blipFill>
            <a:blip r:embed="rId4" cstate="print"/>
            <a:srcRect l="33293" t="16629" r="56202" b="19125"/>
            <a:stretch>
              <a:fillRect/>
            </a:stretch>
          </p:blipFill>
          <p:spPr bwMode="auto">
            <a:xfrm>
              <a:off x="6884619" y="3740328"/>
              <a:ext cx="679378" cy="943817"/>
            </a:xfrm>
            <a:prstGeom prst="rect">
              <a:avLst/>
            </a:prstGeom>
            <a:noFill/>
          </p:spPr>
        </p:pic>
      </p:grpSp>
      <p:grpSp>
        <p:nvGrpSpPr>
          <p:cNvPr id="4" name="Group 23"/>
          <p:cNvGrpSpPr/>
          <p:nvPr/>
        </p:nvGrpSpPr>
        <p:grpSpPr>
          <a:xfrm>
            <a:off x="2567609" y="3471413"/>
            <a:ext cx="1464135" cy="2333104"/>
            <a:chOff x="1043608" y="3471412"/>
            <a:chExt cx="1464135" cy="2333104"/>
          </a:xfrm>
        </p:grpSpPr>
        <p:sp>
          <p:nvSpPr>
            <p:cNvPr id="43" name="Rounded Rectangle 42"/>
            <p:cNvSpPr/>
            <p:nvPr/>
          </p:nvSpPr>
          <p:spPr>
            <a:xfrm>
              <a:off x="1043608" y="3471412"/>
              <a:ext cx="1464135" cy="1483141"/>
            </a:xfrm>
            <a:prstGeom prst="roundRect">
              <a:avLst>
                <a:gd name="adj" fmla="val 21861"/>
              </a:avLst>
            </a:prstGeom>
            <a:ln w="57150">
              <a:solidFill>
                <a:srgbClr val="542785"/>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i="1" kern="0" dirty="0">
                <a:solidFill>
                  <a:sysClr val="window" lastClr="FFFFFF"/>
                </a:solidFill>
                <a:latin typeface="Calibri"/>
                <a:cs typeface="Calibri"/>
              </a:endParaRPr>
            </a:p>
          </p:txBody>
        </p:sp>
        <p:sp>
          <p:nvSpPr>
            <p:cNvPr id="44" name="TextBox 43"/>
            <p:cNvSpPr txBox="1"/>
            <p:nvPr/>
          </p:nvSpPr>
          <p:spPr>
            <a:xfrm>
              <a:off x="1043608" y="5130361"/>
              <a:ext cx="1464135" cy="674155"/>
            </a:xfrm>
            <a:prstGeom prst="roundRect">
              <a:avLst/>
            </a:prstGeom>
            <a:solidFill>
              <a:srgbClr val="542785"/>
            </a:solidFill>
            <a:ln>
              <a:solidFill>
                <a:srgbClr val="542785"/>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kern="0" dirty="0">
                  <a:solidFill>
                    <a:schemeClr val="bg1"/>
                  </a:solidFill>
                  <a:cs typeface="Calibri"/>
                </a:rPr>
                <a:t>BORDER CONTROL </a:t>
              </a:r>
            </a:p>
            <a:p>
              <a:pPr algn="ctr">
                <a:lnSpc>
                  <a:spcPct val="90000"/>
                </a:lnSpc>
                <a:defRPr/>
              </a:pPr>
              <a:r>
                <a:rPr lang="en-GB" sz="1600" kern="0" dirty="0">
                  <a:solidFill>
                    <a:schemeClr val="bg1"/>
                  </a:solidFill>
                  <a:cs typeface="Calibri"/>
                </a:rPr>
                <a:t>Information</a:t>
              </a:r>
            </a:p>
          </p:txBody>
        </p:sp>
        <p:pic>
          <p:nvPicPr>
            <p:cNvPr id="45" name="Picture 2" descr="C:\Users\anne_isabelle.barson\Documents\AAA\A Projets\GSL\Portfolio revamp\SEP material\ICONS2\ICONS\icons_purple_Information.png"/>
            <p:cNvPicPr>
              <a:picLocks noChangeAspect="1" noChangeArrowheads="1"/>
            </p:cNvPicPr>
            <p:nvPr/>
          </p:nvPicPr>
          <p:blipFill>
            <a:blip r:embed="rId5" cstate="print"/>
            <a:srcRect l="18971" t="18568" r="63620" b="19863"/>
            <a:stretch>
              <a:fillRect/>
            </a:stretch>
          </p:blipFill>
          <p:spPr bwMode="auto">
            <a:xfrm>
              <a:off x="1188284" y="3741074"/>
              <a:ext cx="1174783" cy="943817"/>
            </a:xfrm>
            <a:prstGeom prst="rect">
              <a:avLst/>
            </a:prstGeom>
            <a:noFill/>
          </p:spPr>
        </p:pic>
      </p:grpSp>
      <p:grpSp>
        <p:nvGrpSpPr>
          <p:cNvPr id="5" name="Group 19"/>
          <p:cNvGrpSpPr/>
          <p:nvPr/>
        </p:nvGrpSpPr>
        <p:grpSpPr>
          <a:xfrm>
            <a:off x="4383820" y="3472808"/>
            <a:ext cx="1464135" cy="2330314"/>
            <a:chOff x="2859819" y="3472807"/>
            <a:chExt cx="1464135" cy="2330314"/>
          </a:xfrm>
        </p:grpSpPr>
        <p:sp>
          <p:nvSpPr>
            <p:cNvPr id="38" name="Rounded Rectangle 37"/>
            <p:cNvSpPr/>
            <p:nvPr/>
          </p:nvSpPr>
          <p:spPr>
            <a:xfrm>
              <a:off x="2859819" y="3472807"/>
              <a:ext cx="1464135" cy="1483141"/>
            </a:xfrm>
            <a:prstGeom prst="roundRect">
              <a:avLst>
                <a:gd name="adj" fmla="val 21861"/>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i="1" kern="0" dirty="0">
                <a:solidFill>
                  <a:sysClr val="window" lastClr="FFFFFF"/>
                </a:solidFill>
                <a:latin typeface="Calibri"/>
                <a:cs typeface="Calibri"/>
              </a:endParaRPr>
            </a:p>
          </p:txBody>
        </p:sp>
        <p:sp>
          <p:nvSpPr>
            <p:cNvPr id="39" name="TextBox 38"/>
            <p:cNvSpPr txBox="1"/>
            <p:nvPr/>
          </p:nvSpPr>
          <p:spPr>
            <a:xfrm>
              <a:off x="2859819" y="5128966"/>
              <a:ext cx="1464135" cy="674155"/>
            </a:xfrm>
            <a:prstGeom prst="roundRect">
              <a:avLst/>
            </a:prstGeom>
            <a:solidFill>
              <a:schemeClr val="accent1"/>
            </a:solidFill>
            <a:ln>
              <a:solidFill>
                <a:schemeClr val="accent1"/>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kern="0" dirty="0">
                  <a:solidFill>
                    <a:schemeClr val="bg1"/>
                  </a:solidFill>
                  <a:cs typeface="Calibri"/>
                </a:rPr>
                <a:t>BORDER CONTROL </a:t>
              </a:r>
            </a:p>
            <a:p>
              <a:pPr lvl="0" algn="ctr">
                <a:lnSpc>
                  <a:spcPct val="90000"/>
                </a:lnSpc>
                <a:defRPr/>
              </a:pPr>
              <a:r>
                <a:rPr lang="en-GB" sz="1600" kern="0" dirty="0">
                  <a:solidFill>
                    <a:schemeClr val="bg1"/>
                  </a:solidFill>
                  <a:cs typeface="Calibri"/>
                </a:rPr>
                <a:t>Intelligence</a:t>
              </a:r>
            </a:p>
          </p:txBody>
        </p:sp>
        <p:pic>
          <p:nvPicPr>
            <p:cNvPr id="42" name="Picture 5" descr="C:\Users\anne_isabelle.barson\Documents\AAA\A Projets\GSL\Portfolio revamp\SEP material\ICONS2\ICONS\icons_D_blue_Intelligence.png"/>
            <p:cNvPicPr>
              <a:picLocks noChangeAspect="1" noChangeArrowheads="1"/>
            </p:cNvPicPr>
            <p:nvPr/>
          </p:nvPicPr>
          <p:blipFill>
            <a:blip r:embed="rId6" cstate="print"/>
            <a:srcRect l="20078" t="23669" r="68271" b="23009"/>
            <a:stretch>
              <a:fillRect/>
            </a:stretch>
          </p:blipFill>
          <p:spPr bwMode="auto">
            <a:xfrm>
              <a:off x="3140781" y="3745393"/>
              <a:ext cx="902211" cy="937969"/>
            </a:xfrm>
            <a:prstGeom prst="rect">
              <a:avLst/>
            </a:prstGeom>
            <a:noFill/>
            <a:ln>
              <a:noFill/>
            </a:ln>
          </p:spPr>
        </p:pic>
      </p:grpSp>
      <p:sp>
        <p:nvSpPr>
          <p:cNvPr id="23"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17</a:t>
            </a:fld>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05000" y="304801"/>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BORDER CONTROL INFORMATION</a:t>
            </a:r>
          </a:p>
        </p:txBody>
      </p:sp>
      <p:sp>
        <p:nvSpPr>
          <p:cNvPr id="16" name="Content Placeholder 2"/>
          <p:cNvSpPr txBox="1">
            <a:spLocks/>
          </p:cNvSpPr>
          <p:nvPr/>
        </p:nvSpPr>
        <p:spPr>
          <a:xfrm>
            <a:off x="1914557" y="1413048"/>
            <a:ext cx="7562818" cy="889760"/>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100"/>
              </a:spcAft>
              <a:buClr>
                <a:schemeClr val="bg2"/>
              </a:buClr>
            </a:pPr>
            <a:r>
              <a:rPr lang="en-US" sz="1600" b="1" dirty="0"/>
              <a:t>BORDER CONTROL  Information </a:t>
            </a:r>
            <a:r>
              <a:rPr lang="en-US" sz="1600" dirty="0"/>
              <a:t>ensures government agencies always have the right information in the right place at the right time.</a:t>
            </a:r>
            <a:endParaRPr lang="en-GB" sz="1600" dirty="0"/>
          </a:p>
        </p:txBody>
      </p:sp>
      <p:sp>
        <p:nvSpPr>
          <p:cNvPr id="17" name="Rounded Rectangle 16"/>
          <p:cNvSpPr/>
          <p:nvPr/>
        </p:nvSpPr>
        <p:spPr>
          <a:xfrm>
            <a:off x="3389436" y="2360146"/>
            <a:ext cx="1980000" cy="990000"/>
          </a:xfrm>
          <a:prstGeom prst="roundRect">
            <a:avLst>
              <a:gd name="adj" fmla="val 21861"/>
            </a:avLst>
          </a:prstGeom>
          <a:ln w="38100">
            <a:solidFill>
              <a:srgbClr val="542785"/>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TravelerData</a:t>
            </a:r>
          </a:p>
        </p:txBody>
      </p:sp>
      <p:sp>
        <p:nvSpPr>
          <p:cNvPr id="18" name="Rounded Rectangle 17"/>
          <p:cNvSpPr/>
          <p:nvPr/>
        </p:nvSpPr>
        <p:spPr>
          <a:xfrm>
            <a:off x="3389436" y="3535568"/>
            <a:ext cx="1980000" cy="990000"/>
          </a:xfrm>
          <a:prstGeom prst="roundRect">
            <a:avLst>
              <a:gd name="adj" fmla="val 21861"/>
            </a:avLst>
          </a:prstGeom>
          <a:ln w="38100">
            <a:solidFill>
              <a:srgbClr val="542785"/>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GovernmentLink</a:t>
            </a:r>
          </a:p>
        </p:txBody>
      </p:sp>
      <p:sp>
        <p:nvSpPr>
          <p:cNvPr id="20" name="Rectangle 19"/>
          <p:cNvSpPr/>
          <p:nvPr/>
        </p:nvSpPr>
        <p:spPr>
          <a:xfrm>
            <a:off x="5471958" y="2562760"/>
            <a:ext cx="4213621" cy="58477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Rapidly and securely delivers high quality traveler data for a modern, effective border.</a:t>
            </a:r>
          </a:p>
        </p:txBody>
      </p:sp>
      <p:sp>
        <p:nvSpPr>
          <p:cNvPr id="21" name="Rectangle 20"/>
          <p:cNvSpPr/>
          <p:nvPr/>
        </p:nvSpPr>
        <p:spPr>
          <a:xfrm>
            <a:off x="5471957" y="3491959"/>
            <a:ext cx="4218078" cy="1077218"/>
          </a:xfrm>
          <a:prstGeom prst="rect">
            <a:avLst/>
          </a:prstGeom>
        </p:spPr>
        <p:txBody>
          <a:bodyPr wrap="square" anchor="ctr">
            <a:spAutoFit/>
          </a:bodyPr>
          <a:lstStyle/>
          <a:p>
            <a:r>
              <a:rPr lang="en-US" sz="1600" dirty="0"/>
              <a:t>Increases the value of government systems with comprehensive real-time integration and matching of sensitive data for risk-based border security.</a:t>
            </a:r>
          </a:p>
        </p:txBody>
      </p:sp>
      <p:sp>
        <p:nvSpPr>
          <p:cNvPr id="29" name="Rounded Rectangle 28"/>
          <p:cNvSpPr/>
          <p:nvPr/>
        </p:nvSpPr>
        <p:spPr>
          <a:xfrm>
            <a:off x="2031521" y="2360677"/>
            <a:ext cx="988938" cy="988938"/>
          </a:xfrm>
          <a:prstGeom prst="roundRect">
            <a:avLst>
              <a:gd name="adj" fmla="val 21861"/>
            </a:avLst>
          </a:prstGeom>
          <a:ln w="38100">
            <a:solidFill>
              <a:srgbClr val="542785"/>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GB" sz="1400" kern="0" dirty="0">
              <a:solidFill>
                <a:srgbClr val="542785"/>
              </a:solidFill>
              <a:latin typeface="Arial" panose="020B0604020202020204" pitchFamily="34" charset="0"/>
              <a:cs typeface="Arial" panose="020B0604020202020204" pitchFamily="34" charset="0"/>
            </a:endParaRPr>
          </a:p>
        </p:txBody>
      </p:sp>
      <p:pic>
        <p:nvPicPr>
          <p:cNvPr id="31" name="Picture 30" descr="C:\Users\anne_isabelle.barson\Documents\AAA\A Projets\GSL\Portfolio revamp\SEP material\ICONS2\ICONS\icons_purple_Information.png"/>
          <p:cNvPicPr>
            <a:picLocks noChangeAspect="1" noChangeArrowheads="1"/>
          </p:cNvPicPr>
          <p:nvPr/>
        </p:nvPicPr>
        <p:blipFill>
          <a:blip r:embed="rId3" cstate="print"/>
          <a:srcRect l="18971" t="18568" r="63620" b="19863"/>
          <a:stretch>
            <a:fillRect/>
          </a:stretch>
        </p:blipFill>
        <p:spPr bwMode="auto">
          <a:xfrm>
            <a:off x="2122593" y="2531057"/>
            <a:ext cx="806797" cy="648178"/>
          </a:xfrm>
          <a:prstGeom prst="rect">
            <a:avLst/>
          </a:prstGeom>
          <a:noFill/>
        </p:spPr>
      </p:pic>
      <p:sp>
        <p:nvSpPr>
          <p:cNvPr id="13"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18</a:t>
            </a:fld>
            <a:endParaRPr lang="en-US" sz="1200" dirty="0"/>
          </a:p>
        </p:txBody>
      </p:sp>
      <p:sp>
        <p:nvSpPr>
          <p:cNvPr id="14" name="Footer Placeholder 17">
            <a:extLst>
              <a:ext uri="{FF2B5EF4-FFF2-40B4-BE49-F238E27FC236}">
                <a16:creationId xmlns:a16="http://schemas.microsoft.com/office/drawing/2014/main" id="{165F9A2E-F434-4C2D-8D53-C20F096B0001}"/>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Tree>
    <p:extLst>
      <p:ext uri="{BB962C8B-B14F-4D97-AF65-F5344CB8AC3E}">
        <p14:creationId xmlns:p14="http://schemas.microsoft.com/office/powerpoint/2010/main" val="5558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524000" y="1363760"/>
            <a:ext cx="9144000" cy="698594"/>
            <a:chOff x="0" y="1124744"/>
            <a:chExt cx="9144000" cy="698594"/>
          </a:xfrm>
        </p:grpSpPr>
        <p:cxnSp>
          <p:nvCxnSpPr>
            <p:cNvPr id="7" name="Straight Arrow Connector 6"/>
            <p:cNvCxnSpPr/>
            <p:nvPr/>
          </p:nvCxnSpPr>
          <p:spPr>
            <a:xfrm>
              <a:off x="0" y="1475492"/>
              <a:ext cx="9144000" cy="0"/>
            </a:xfrm>
            <a:prstGeom prst="straightConnector1">
              <a:avLst/>
            </a:prstGeom>
            <a:ln w="57150">
              <a:solidFill>
                <a:srgbClr val="817569"/>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709" y="1124744"/>
              <a:ext cx="1809842" cy="338554"/>
            </a:xfrm>
            <a:prstGeom prst="rect">
              <a:avLst/>
            </a:prstGeom>
            <a:noFill/>
            <a:ln>
              <a:noFill/>
            </a:ln>
          </p:spPr>
          <p:txBody>
            <a:bodyPr wrap="square" rtlCol="0">
              <a:spAutoFit/>
            </a:bodyPr>
            <a:lstStyle/>
            <a:p>
              <a:pPr algn="ctr"/>
              <a:r>
                <a:rPr lang="en-US" sz="1600" b="1" dirty="0">
                  <a:solidFill>
                    <a:srgbClr val="817569"/>
                  </a:solidFill>
                </a:rPr>
                <a:t>Make booking</a:t>
              </a:r>
            </a:p>
          </p:txBody>
        </p:sp>
        <p:sp>
          <p:nvSpPr>
            <p:cNvPr id="11" name="TextBox 10"/>
            <p:cNvSpPr txBox="1"/>
            <p:nvPr/>
          </p:nvSpPr>
          <p:spPr>
            <a:xfrm>
              <a:off x="3160694" y="1124744"/>
              <a:ext cx="1050288" cy="338554"/>
            </a:xfrm>
            <a:prstGeom prst="rect">
              <a:avLst/>
            </a:prstGeom>
            <a:noFill/>
            <a:ln>
              <a:noFill/>
            </a:ln>
          </p:spPr>
          <p:txBody>
            <a:bodyPr wrap="none" rtlCol="0">
              <a:spAutoFit/>
            </a:bodyPr>
            <a:lstStyle/>
            <a:p>
              <a:pPr algn="ctr"/>
              <a:r>
                <a:rPr lang="en-US" sz="1600" b="1" dirty="0">
                  <a:solidFill>
                    <a:srgbClr val="817569"/>
                  </a:solidFill>
                </a:rPr>
                <a:t>Check-In</a:t>
              </a:r>
            </a:p>
          </p:txBody>
        </p:sp>
        <p:sp>
          <p:nvSpPr>
            <p:cNvPr id="12" name="TextBox 11"/>
            <p:cNvSpPr txBox="1"/>
            <p:nvPr/>
          </p:nvSpPr>
          <p:spPr>
            <a:xfrm>
              <a:off x="5032903" y="1124744"/>
              <a:ext cx="1152880" cy="338554"/>
            </a:xfrm>
            <a:prstGeom prst="rect">
              <a:avLst/>
            </a:prstGeom>
            <a:noFill/>
            <a:ln>
              <a:noFill/>
            </a:ln>
          </p:spPr>
          <p:txBody>
            <a:bodyPr wrap="none" rtlCol="0">
              <a:spAutoFit/>
            </a:bodyPr>
            <a:lstStyle/>
            <a:p>
              <a:pPr algn="ctr"/>
              <a:r>
                <a:rPr lang="en-US" sz="1600" b="1" dirty="0">
                  <a:solidFill>
                    <a:srgbClr val="817569"/>
                  </a:solidFill>
                </a:rPr>
                <a:t>Departure</a:t>
              </a:r>
            </a:p>
          </p:txBody>
        </p:sp>
        <p:sp>
          <p:nvSpPr>
            <p:cNvPr id="14" name="TextBox 13"/>
            <p:cNvSpPr txBox="1"/>
            <p:nvPr/>
          </p:nvSpPr>
          <p:spPr>
            <a:xfrm>
              <a:off x="539552" y="1466200"/>
              <a:ext cx="742126" cy="338554"/>
            </a:xfrm>
            <a:prstGeom prst="rect">
              <a:avLst/>
            </a:prstGeom>
            <a:noFill/>
            <a:ln>
              <a:noFill/>
            </a:ln>
          </p:spPr>
          <p:txBody>
            <a:bodyPr wrap="none" rtlCol="0">
              <a:spAutoFit/>
            </a:bodyPr>
            <a:lstStyle/>
            <a:p>
              <a:r>
                <a:rPr lang="en-US" sz="1600" b="1" dirty="0">
                  <a:solidFill>
                    <a:srgbClr val="817569"/>
                  </a:solidFill>
                </a:rPr>
                <a:t>72 hrs</a:t>
              </a:r>
            </a:p>
          </p:txBody>
        </p:sp>
        <p:sp>
          <p:nvSpPr>
            <p:cNvPr id="15" name="TextBox 14"/>
            <p:cNvSpPr txBox="1"/>
            <p:nvPr/>
          </p:nvSpPr>
          <p:spPr>
            <a:xfrm>
              <a:off x="4499992" y="1484784"/>
              <a:ext cx="633122" cy="338554"/>
            </a:xfrm>
            <a:prstGeom prst="rect">
              <a:avLst/>
            </a:prstGeom>
            <a:noFill/>
            <a:ln>
              <a:noFill/>
            </a:ln>
          </p:spPr>
          <p:txBody>
            <a:bodyPr wrap="none" rtlCol="0">
              <a:spAutoFit/>
            </a:bodyPr>
            <a:lstStyle/>
            <a:p>
              <a:r>
                <a:rPr lang="en-US" sz="1600" b="1" dirty="0">
                  <a:solidFill>
                    <a:srgbClr val="817569"/>
                  </a:solidFill>
                </a:rPr>
                <a:t>2 hrs</a:t>
              </a:r>
            </a:p>
          </p:txBody>
        </p:sp>
        <p:sp>
          <p:nvSpPr>
            <p:cNvPr id="16" name="TextBox 15"/>
            <p:cNvSpPr txBox="1"/>
            <p:nvPr/>
          </p:nvSpPr>
          <p:spPr>
            <a:xfrm>
              <a:off x="2555776" y="1475492"/>
              <a:ext cx="742126" cy="338554"/>
            </a:xfrm>
            <a:prstGeom prst="rect">
              <a:avLst/>
            </a:prstGeom>
            <a:noFill/>
            <a:ln>
              <a:noFill/>
            </a:ln>
          </p:spPr>
          <p:txBody>
            <a:bodyPr wrap="none" rtlCol="0">
              <a:spAutoFit/>
            </a:bodyPr>
            <a:lstStyle/>
            <a:p>
              <a:r>
                <a:rPr lang="en-US" sz="1600" b="1" dirty="0">
                  <a:solidFill>
                    <a:srgbClr val="817569"/>
                  </a:solidFill>
                </a:rPr>
                <a:t>24 hrs</a:t>
              </a:r>
            </a:p>
          </p:txBody>
        </p:sp>
        <p:sp>
          <p:nvSpPr>
            <p:cNvPr id="17" name="TextBox 16"/>
            <p:cNvSpPr txBox="1"/>
            <p:nvPr/>
          </p:nvSpPr>
          <p:spPr>
            <a:xfrm>
              <a:off x="5148064" y="1475492"/>
              <a:ext cx="591444" cy="338554"/>
            </a:xfrm>
            <a:prstGeom prst="rect">
              <a:avLst/>
            </a:prstGeom>
            <a:noFill/>
            <a:ln>
              <a:noFill/>
            </a:ln>
          </p:spPr>
          <p:txBody>
            <a:bodyPr wrap="none" rtlCol="0">
              <a:spAutoFit/>
            </a:bodyPr>
            <a:lstStyle/>
            <a:p>
              <a:r>
                <a:rPr lang="en-US" sz="1600" b="1" dirty="0">
                  <a:solidFill>
                    <a:srgbClr val="817569"/>
                  </a:solidFill>
                </a:rPr>
                <a:t>0hrs</a:t>
              </a:r>
            </a:p>
          </p:txBody>
        </p:sp>
        <p:sp>
          <p:nvSpPr>
            <p:cNvPr id="18" name="TextBox 17"/>
            <p:cNvSpPr txBox="1"/>
            <p:nvPr/>
          </p:nvSpPr>
          <p:spPr>
            <a:xfrm>
              <a:off x="7158680" y="1124744"/>
              <a:ext cx="1221809" cy="338554"/>
            </a:xfrm>
            <a:prstGeom prst="rect">
              <a:avLst/>
            </a:prstGeom>
            <a:noFill/>
            <a:ln>
              <a:noFill/>
            </a:ln>
          </p:spPr>
          <p:txBody>
            <a:bodyPr wrap="none" rtlCol="0">
              <a:spAutoFit/>
            </a:bodyPr>
            <a:lstStyle/>
            <a:p>
              <a:pPr algn="ctr"/>
              <a:r>
                <a:rPr lang="en-US" sz="1600" b="1" dirty="0">
                  <a:solidFill>
                    <a:srgbClr val="817569"/>
                  </a:solidFill>
                </a:rPr>
                <a:t>In-Country</a:t>
              </a:r>
            </a:p>
          </p:txBody>
        </p:sp>
      </p:grpSp>
      <p:sp>
        <p:nvSpPr>
          <p:cNvPr id="19" name="Rounded Rectangle 18"/>
          <p:cNvSpPr/>
          <p:nvPr/>
        </p:nvSpPr>
        <p:spPr>
          <a:xfrm>
            <a:off x="1775520" y="5085184"/>
            <a:ext cx="8568952" cy="1008113"/>
          </a:xfrm>
          <a:prstGeom prst="roundRect">
            <a:avLst>
              <a:gd name="adj" fmla="val 21861"/>
            </a:avLst>
          </a:prstGeom>
          <a:ln w="57150">
            <a:solidFill>
              <a:srgbClr val="7030A0"/>
            </a:solidFill>
          </a:ln>
        </p:spPr>
        <p:style>
          <a:lnRef idx="2">
            <a:schemeClr val="dk1"/>
          </a:lnRef>
          <a:fillRef idx="1">
            <a:schemeClr val="lt1"/>
          </a:fillRef>
          <a:effectRef idx="0">
            <a:schemeClr val="dk1"/>
          </a:effectRef>
          <a:fontRef idx="minor">
            <a:schemeClr val="dk1"/>
          </a:fontRef>
        </p:style>
        <p:txBody>
          <a:bodyPr rtlCol="0" anchor="t"/>
          <a:lstStyle/>
          <a:p>
            <a:pPr algn="ctr">
              <a:defRPr/>
            </a:pPr>
            <a:r>
              <a:rPr lang="en-GB" sz="2400" b="1" kern="0" dirty="0">
                <a:solidFill>
                  <a:schemeClr val="tx1"/>
                </a:solidFill>
                <a:cs typeface="Calibri"/>
              </a:rPr>
              <a:t>BORDER CONTROL  </a:t>
            </a:r>
            <a:r>
              <a:rPr lang="en-GB" sz="2400" b="1" kern="0" dirty="0" err="1">
                <a:solidFill>
                  <a:schemeClr val="tx1"/>
                </a:solidFill>
                <a:cs typeface="Calibri"/>
              </a:rPr>
              <a:t>TravelerData</a:t>
            </a:r>
            <a:endParaRPr lang="en-GB" sz="2400" b="1" kern="0" dirty="0">
              <a:solidFill>
                <a:schemeClr val="tx1"/>
              </a:solidFill>
              <a:cs typeface="Calibri"/>
            </a:endParaRPr>
          </a:p>
          <a:p>
            <a:pPr algn="ctr">
              <a:spcBef>
                <a:spcPts val="600"/>
              </a:spcBef>
              <a:defRPr/>
            </a:pPr>
            <a:r>
              <a:rPr lang="en-GB" sz="2000" b="1" kern="0" dirty="0">
                <a:solidFill>
                  <a:schemeClr val="tx1"/>
                </a:solidFill>
                <a:cs typeface="Calibri"/>
              </a:rPr>
              <a:t>Data Validation, Normalization, Correlation, Storage &amp; Viewing </a:t>
            </a:r>
          </a:p>
        </p:txBody>
      </p:sp>
      <p:grpSp>
        <p:nvGrpSpPr>
          <p:cNvPr id="49" name="Group 48"/>
          <p:cNvGrpSpPr/>
          <p:nvPr/>
        </p:nvGrpSpPr>
        <p:grpSpPr>
          <a:xfrm>
            <a:off x="2279576" y="2043770"/>
            <a:ext cx="4688210" cy="3041414"/>
            <a:chOff x="2376577" y="1899754"/>
            <a:chExt cx="4688210" cy="3041414"/>
          </a:xfrm>
        </p:grpSpPr>
        <p:sp>
          <p:nvSpPr>
            <p:cNvPr id="20" name="Flowchart: Magnetic Disk 19"/>
            <p:cNvSpPr/>
            <p:nvPr/>
          </p:nvSpPr>
          <p:spPr>
            <a:xfrm>
              <a:off x="2824694" y="2555612"/>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24" name="TextBox 23"/>
            <p:cNvSpPr txBox="1"/>
            <p:nvPr/>
          </p:nvSpPr>
          <p:spPr>
            <a:xfrm>
              <a:off x="2376577" y="3491716"/>
              <a:ext cx="1527021" cy="369332"/>
            </a:xfrm>
            <a:prstGeom prst="rect">
              <a:avLst/>
            </a:prstGeom>
            <a:noFill/>
          </p:spPr>
          <p:txBody>
            <a:bodyPr wrap="none" rtlCol="0">
              <a:spAutoFit/>
            </a:bodyPr>
            <a:lstStyle/>
            <a:p>
              <a:r>
                <a:rPr lang="en-US" b="1" dirty="0" err="1">
                  <a:solidFill>
                    <a:srgbClr val="817569"/>
                  </a:solidFill>
                </a:rPr>
                <a:t>BookingData</a:t>
              </a:r>
              <a:endParaRPr lang="en-US" b="1" dirty="0">
                <a:solidFill>
                  <a:srgbClr val="817569"/>
                </a:solidFill>
              </a:endParaRPr>
            </a:p>
          </p:txBody>
        </p:sp>
        <p:cxnSp>
          <p:nvCxnSpPr>
            <p:cNvPr id="25" name="Straight Arrow Connector 24"/>
            <p:cNvCxnSpPr/>
            <p:nvPr/>
          </p:nvCxnSpPr>
          <p:spPr>
            <a:xfrm>
              <a:off x="3256741" y="3861048"/>
              <a:ext cx="1"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4" idx="2"/>
              <a:endCxn id="20" idx="1"/>
            </p:cNvCxnSpPr>
            <p:nvPr/>
          </p:nvCxnSpPr>
          <p:spPr>
            <a:xfrm rot="16200000" flipH="1">
              <a:off x="2548248" y="1883122"/>
              <a:ext cx="655858" cy="689122"/>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6" idx="2"/>
              <a:endCxn id="20" idx="1"/>
            </p:cNvCxnSpPr>
            <p:nvPr/>
          </p:nvCxnSpPr>
          <p:spPr>
            <a:xfrm rot="5400000">
              <a:off x="3561006" y="1568778"/>
              <a:ext cx="646566" cy="1327102"/>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7" idx="2"/>
              <a:endCxn id="20" idx="1"/>
            </p:cNvCxnSpPr>
            <p:nvPr/>
          </p:nvCxnSpPr>
          <p:spPr>
            <a:xfrm rot="5400000">
              <a:off x="4819480" y="310305"/>
              <a:ext cx="646566" cy="3844049"/>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54" name="Rounded Rectangular Callout 53"/>
          <p:cNvSpPr/>
          <p:nvPr/>
        </p:nvSpPr>
        <p:spPr>
          <a:xfrm>
            <a:off x="4007768" y="2780928"/>
            <a:ext cx="2016224" cy="2088232"/>
          </a:xfrm>
          <a:prstGeom prst="wedgeRoundRectCallout">
            <a:avLst>
              <a:gd name="adj1" fmla="val -72081"/>
              <a:gd name="adj2" fmla="val -39156"/>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UAE:90M booking records per annum</a:t>
            </a:r>
          </a:p>
        </p:txBody>
      </p:sp>
      <p:grpSp>
        <p:nvGrpSpPr>
          <p:cNvPr id="120" name="Group 119"/>
          <p:cNvGrpSpPr/>
          <p:nvPr/>
        </p:nvGrpSpPr>
        <p:grpSpPr>
          <a:xfrm>
            <a:off x="4079777" y="1700808"/>
            <a:ext cx="2363937" cy="3312368"/>
            <a:chOff x="3491880" y="1556792"/>
            <a:chExt cx="2363937" cy="3312368"/>
          </a:xfrm>
        </p:grpSpPr>
        <p:grpSp>
          <p:nvGrpSpPr>
            <p:cNvPr id="117" name="Group 116"/>
            <p:cNvGrpSpPr/>
            <p:nvPr/>
          </p:nvGrpSpPr>
          <p:grpSpPr>
            <a:xfrm>
              <a:off x="3749035" y="1556792"/>
              <a:ext cx="2047101" cy="3312368"/>
              <a:chOff x="3749035" y="1556792"/>
              <a:chExt cx="2047101" cy="3312368"/>
            </a:xfrm>
          </p:grpSpPr>
          <p:cxnSp>
            <p:nvCxnSpPr>
              <p:cNvPr id="56" name="Straight Arrow Connector 55"/>
              <p:cNvCxnSpPr/>
              <p:nvPr/>
            </p:nvCxnSpPr>
            <p:spPr>
              <a:xfrm>
                <a:off x="4572000" y="3861048"/>
                <a:ext cx="0" cy="100811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7" name="Flowchart: Magnetic Disk 56"/>
              <p:cNvSpPr/>
              <p:nvPr/>
            </p:nvSpPr>
            <p:spPr>
              <a:xfrm>
                <a:off x="4251960"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58" name="TextBox 57"/>
              <p:cNvSpPr txBox="1"/>
              <p:nvPr/>
            </p:nvSpPr>
            <p:spPr>
              <a:xfrm>
                <a:off x="3749035" y="3501008"/>
                <a:ext cx="1805302" cy="369332"/>
              </a:xfrm>
              <a:prstGeom prst="rect">
                <a:avLst/>
              </a:prstGeom>
              <a:noFill/>
            </p:spPr>
            <p:txBody>
              <a:bodyPr wrap="none" rtlCol="0">
                <a:spAutoFit/>
              </a:bodyPr>
              <a:lstStyle/>
              <a:p>
                <a:r>
                  <a:rPr lang="en-US" b="1" dirty="0" err="1">
                    <a:solidFill>
                      <a:srgbClr val="817569"/>
                    </a:solidFill>
                  </a:rPr>
                  <a:t>InteractiveData</a:t>
                </a:r>
                <a:endParaRPr lang="en-US" b="1" dirty="0">
                  <a:solidFill>
                    <a:srgbClr val="817569"/>
                  </a:solidFill>
                </a:endParaRPr>
              </a:p>
            </p:txBody>
          </p:sp>
          <p:sp>
            <p:nvSpPr>
              <p:cNvPr id="90" name="Arc 89"/>
              <p:cNvSpPr/>
              <p:nvPr/>
            </p:nvSpPr>
            <p:spPr>
              <a:xfrm>
                <a:off x="4499992" y="2082552"/>
                <a:ext cx="288032" cy="194320"/>
              </a:xfrm>
              <a:prstGeom prst="arc">
                <a:avLst>
                  <a:gd name="adj1" fmla="val 16200000"/>
                  <a:gd name="adj2" fmla="val 544007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817569"/>
                  </a:solidFill>
                </a:endParaRPr>
              </a:p>
            </p:txBody>
          </p:sp>
          <p:cxnSp>
            <p:nvCxnSpPr>
              <p:cNvPr id="75" name="Straight Connector 74"/>
              <p:cNvCxnSpPr>
                <a:stCxn id="57" idx="1"/>
                <a:endCxn id="90" idx="2"/>
              </p:cNvCxnSpPr>
              <p:nvPr/>
            </p:nvCxnSpPr>
            <p:spPr>
              <a:xfrm flipH="1" flipV="1">
                <a:off x="4642875" y="2276869"/>
                <a:ext cx="5129" cy="288035"/>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644008" y="1556792"/>
                <a:ext cx="0" cy="525760"/>
              </a:xfrm>
              <a:prstGeom prst="line">
                <a:avLst/>
              </a:prstGeom>
              <a:ln w="571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796136" y="24208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644008" y="2039112"/>
                <a:ext cx="0" cy="7200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644008" y="2249424"/>
                <a:ext cx="0" cy="7200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4788024" y="3861048"/>
                <a:ext cx="0" cy="100811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18" name="TextBox 117"/>
            <p:cNvSpPr txBox="1"/>
            <p:nvPr/>
          </p:nvSpPr>
          <p:spPr>
            <a:xfrm>
              <a:off x="4860032" y="4077072"/>
              <a:ext cx="995785" cy="738664"/>
            </a:xfrm>
            <a:prstGeom prst="rect">
              <a:avLst/>
            </a:prstGeom>
            <a:noFill/>
          </p:spPr>
          <p:txBody>
            <a:bodyPr wrap="none" rtlCol="0">
              <a:spAutoFit/>
            </a:bodyPr>
            <a:lstStyle/>
            <a:p>
              <a:r>
                <a:rPr lang="en-US" sz="1400" b="1" dirty="0">
                  <a:solidFill>
                    <a:srgbClr val="817569"/>
                  </a:solidFill>
                </a:rPr>
                <a:t>Board / </a:t>
              </a:r>
            </a:p>
            <a:p>
              <a:r>
                <a:rPr lang="en-US" sz="1400" b="1" dirty="0">
                  <a:solidFill>
                    <a:srgbClr val="817569"/>
                  </a:solidFill>
                </a:rPr>
                <a:t>No-Board</a:t>
              </a:r>
            </a:p>
            <a:p>
              <a:r>
                <a:rPr lang="en-US" sz="1400" b="1" dirty="0">
                  <a:solidFill>
                    <a:srgbClr val="817569"/>
                  </a:solidFill>
                </a:rPr>
                <a:t>Response</a:t>
              </a:r>
            </a:p>
          </p:txBody>
        </p:sp>
        <p:sp>
          <p:nvSpPr>
            <p:cNvPr id="119" name="TextBox 118"/>
            <p:cNvSpPr txBox="1"/>
            <p:nvPr/>
          </p:nvSpPr>
          <p:spPr>
            <a:xfrm>
              <a:off x="3491880" y="4273932"/>
              <a:ext cx="910442" cy="523220"/>
            </a:xfrm>
            <a:prstGeom prst="rect">
              <a:avLst/>
            </a:prstGeom>
            <a:noFill/>
          </p:spPr>
          <p:txBody>
            <a:bodyPr wrap="none" rtlCol="0">
              <a:spAutoFit/>
            </a:bodyPr>
            <a:lstStyle/>
            <a:p>
              <a:r>
                <a:rPr lang="en-US" sz="1400" b="1" dirty="0">
                  <a:solidFill>
                    <a:srgbClr val="817569"/>
                  </a:solidFill>
                </a:rPr>
                <a:t>Boarding</a:t>
              </a:r>
            </a:p>
            <a:p>
              <a:r>
                <a:rPr lang="en-US" sz="1400" b="1" dirty="0">
                  <a:solidFill>
                    <a:srgbClr val="817569"/>
                  </a:solidFill>
                </a:rPr>
                <a:t>Request</a:t>
              </a:r>
            </a:p>
          </p:txBody>
        </p:sp>
      </p:grpSp>
      <p:grpSp>
        <p:nvGrpSpPr>
          <p:cNvPr id="147" name="Group 146"/>
          <p:cNvGrpSpPr/>
          <p:nvPr/>
        </p:nvGrpSpPr>
        <p:grpSpPr>
          <a:xfrm>
            <a:off x="8544273" y="1772816"/>
            <a:ext cx="2047101" cy="3312368"/>
            <a:chOff x="6917387" y="1628800"/>
            <a:chExt cx="2047101" cy="3312368"/>
          </a:xfrm>
        </p:grpSpPr>
        <p:cxnSp>
          <p:nvCxnSpPr>
            <p:cNvPr id="134" name="Straight Arrow Connector 133"/>
            <p:cNvCxnSpPr/>
            <p:nvPr/>
          </p:nvCxnSpPr>
          <p:spPr>
            <a:xfrm>
              <a:off x="7812360" y="3861048"/>
              <a:ext cx="0"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5" name="Flowchart: Magnetic Disk 134"/>
            <p:cNvSpPr/>
            <p:nvPr/>
          </p:nvSpPr>
          <p:spPr>
            <a:xfrm>
              <a:off x="7420312"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136" name="TextBox 135"/>
            <p:cNvSpPr txBox="1"/>
            <p:nvPr/>
          </p:nvSpPr>
          <p:spPr>
            <a:xfrm>
              <a:off x="6917387" y="3501008"/>
              <a:ext cx="1729256" cy="369332"/>
            </a:xfrm>
            <a:prstGeom prst="rect">
              <a:avLst/>
            </a:prstGeom>
            <a:noFill/>
          </p:spPr>
          <p:txBody>
            <a:bodyPr wrap="none" rtlCol="0">
              <a:spAutoFit/>
            </a:bodyPr>
            <a:lstStyle/>
            <a:p>
              <a:r>
                <a:rPr lang="en-US" b="1" dirty="0" err="1">
                  <a:solidFill>
                    <a:srgbClr val="817569"/>
                  </a:solidFill>
                </a:rPr>
                <a:t>InCountryData</a:t>
              </a:r>
              <a:endParaRPr lang="en-US" b="1" dirty="0">
                <a:solidFill>
                  <a:srgbClr val="817569"/>
                </a:solidFill>
              </a:endParaRPr>
            </a:p>
          </p:txBody>
        </p:sp>
        <p:cxnSp>
          <p:nvCxnSpPr>
            <p:cNvPr id="139" name="Straight Connector 138"/>
            <p:cNvCxnSpPr>
              <a:stCxn id="135" idx="1"/>
            </p:cNvCxnSpPr>
            <p:nvPr/>
          </p:nvCxnSpPr>
          <p:spPr>
            <a:xfrm flipH="1" flipV="1">
              <a:off x="7812360" y="1628800"/>
              <a:ext cx="3996" cy="936104"/>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964488" y="249289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812360" y="2111120"/>
              <a:ext cx="0" cy="7200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46" name="Rounded Rectangle 145"/>
            <p:cNvSpPr/>
            <p:nvPr/>
          </p:nvSpPr>
          <p:spPr>
            <a:xfrm>
              <a:off x="7210048" y="1772816"/>
              <a:ext cx="1224136" cy="43204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Hotels, Car Rental etc.</a:t>
              </a:r>
            </a:p>
          </p:txBody>
        </p:sp>
      </p:grpSp>
      <p:grpSp>
        <p:nvGrpSpPr>
          <p:cNvPr id="148" name="Group 147"/>
          <p:cNvGrpSpPr/>
          <p:nvPr/>
        </p:nvGrpSpPr>
        <p:grpSpPr>
          <a:xfrm>
            <a:off x="6600056" y="1772816"/>
            <a:ext cx="1872208" cy="3312368"/>
            <a:chOff x="7092280" y="1628800"/>
            <a:chExt cx="1872208" cy="3312368"/>
          </a:xfrm>
        </p:grpSpPr>
        <p:cxnSp>
          <p:nvCxnSpPr>
            <p:cNvPr id="149" name="Straight Arrow Connector 148"/>
            <p:cNvCxnSpPr/>
            <p:nvPr/>
          </p:nvCxnSpPr>
          <p:spPr>
            <a:xfrm>
              <a:off x="7812360" y="3861048"/>
              <a:ext cx="0"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0" name="Flowchart: Magnetic Disk 149"/>
            <p:cNvSpPr/>
            <p:nvPr/>
          </p:nvSpPr>
          <p:spPr>
            <a:xfrm>
              <a:off x="7420312"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151" name="TextBox 150"/>
            <p:cNvSpPr txBox="1"/>
            <p:nvPr/>
          </p:nvSpPr>
          <p:spPr>
            <a:xfrm>
              <a:off x="7092280" y="3501008"/>
              <a:ext cx="1620957" cy="369332"/>
            </a:xfrm>
            <a:prstGeom prst="rect">
              <a:avLst/>
            </a:prstGeom>
            <a:noFill/>
          </p:spPr>
          <p:txBody>
            <a:bodyPr wrap="none" rtlCol="0">
              <a:spAutoFit/>
            </a:bodyPr>
            <a:lstStyle/>
            <a:p>
              <a:r>
                <a:rPr lang="en-US" b="1" dirty="0" err="1">
                  <a:solidFill>
                    <a:srgbClr val="817569"/>
                  </a:solidFill>
                </a:rPr>
                <a:t>ManifestData</a:t>
              </a:r>
              <a:endParaRPr lang="en-US" b="1" dirty="0">
                <a:solidFill>
                  <a:srgbClr val="817569"/>
                </a:solidFill>
              </a:endParaRPr>
            </a:p>
          </p:txBody>
        </p:sp>
        <p:cxnSp>
          <p:nvCxnSpPr>
            <p:cNvPr id="152" name="Straight Connector 151"/>
            <p:cNvCxnSpPr>
              <a:stCxn id="150" idx="1"/>
            </p:cNvCxnSpPr>
            <p:nvPr/>
          </p:nvCxnSpPr>
          <p:spPr>
            <a:xfrm flipH="1" flipV="1">
              <a:off x="7812360" y="1628800"/>
              <a:ext cx="3996" cy="936104"/>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8964488" y="2492896"/>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6" name="Rounded Rectangular Callout 155"/>
          <p:cNvSpPr/>
          <p:nvPr/>
        </p:nvSpPr>
        <p:spPr>
          <a:xfrm>
            <a:off x="6168008" y="2780928"/>
            <a:ext cx="4032448" cy="2088232"/>
          </a:xfrm>
          <a:prstGeom prst="wedgeRoundRectCallout">
            <a:avLst>
              <a:gd name="adj1" fmla="val -61928"/>
              <a:gd name="adj2" fmla="val -39810"/>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11 governments</a:t>
            </a:r>
          </a:p>
          <a:p>
            <a:pPr lvl="0"/>
            <a:r>
              <a:rPr lang="en-US" sz="2000" dirty="0"/>
              <a:t>200M+ transactions /annum</a:t>
            </a:r>
          </a:p>
          <a:p>
            <a:pPr lvl="0"/>
            <a:r>
              <a:rPr lang="en-US" sz="2000" dirty="0"/>
              <a:t>99.8% take &lt; 2.5 seconds</a:t>
            </a:r>
          </a:p>
          <a:p>
            <a:pPr lvl="0"/>
            <a:r>
              <a:rPr lang="en-US" sz="2000" dirty="0"/>
              <a:t>132 airline users</a:t>
            </a:r>
          </a:p>
          <a:p>
            <a:pPr lvl="0"/>
            <a:r>
              <a:rPr lang="en-US" sz="2000" dirty="0"/>
              <a:t>Saudi 7.5M transactions/month</a:t>
            </a:r>
          </a:p>
        </p:txBody>
      </p:sp>
      <p:sp>
        <p:nvSpPr>
          <p:cNvPr id="160" name="Rounded Rectangular Callout 159"/>
          <p:cNvSpPr/>
          <p:nvPr/>
        </p:nvSpPr>
        <p:spPr>
          <a:xfrm>
            <a:off x="8112224" y="2780928"/>
            <a:ext cx="2592288" cy="1584176"/>
          </a:xfrm>
          <a:prstGeom prst="wedgeRoundRectCallout">
            <a:avLst>
              <a:gd name="adj1" fmla="val -61928"/>
              <a:gd name="adj2" fmla="val -39810"/>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Spain: 130 airlines (110 live in 3 months) ,16M passengers/ annum</a:t>
            </a:r>
          </a:p>
        </p:txBody>
      </p:sp>
      <p:sp>
        <p:nvSpPr>
          <p:cNvPr id="161" name="Title 1"/>
          <p:cNvSpPr txBox="1">
            <a:spLocks/>
          </p:cNvSpPr>
          <p:nvPr/>
        </p:nvSpPr>
        <p:spPr>
          <a:xfrm>
            <a:off x="1889392" y="116633"/>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IN MORE DETAIL</a:t>
            </a:r>
          </a:p>
          <a:p>
            <a:r>
              <a:rPr lang="en-GB" sz="2400" dirty="0">
                <a:solidFill>
                  <a:schemeClr val="bg2"/>
                </a:solidFill>
              </a:rPr>
              <a:t>BORDER CONTROL  TravelerData</a:t>
            </a:r>
          </a:p>
        </p:txBody>
      </p:sp>
      <p:sp>
        <p:nvSpPr>
          <p:cNvPr id="62" name="Footer Placeholder 17">
            <a:extLst>
              <a:ext uri="{FF2B5EF4-FFF2-40B4-BE49-F238E27FC236}">
                <a16:creationId xmlns:a16="http://schemas.microsoft.com/office/drawing/2014/main" id="{4B796949-D2BE-4651-ADE1-02F7AED0A8AE}"/>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59" name="Slide Number Placeholder 3"/>
          <p:cNvSpPr>
            <a:spLocks noGrp="1"/>
          </p:cNvSpPr>
          <p:nvPr>
            <p:ph type="sldNum" sz="quarter" idx="12"/>
          </p:nvPr>
        </p:nvSpPr>
        <p:spPr/>
        <p:txBody>
          <a:bodyPr/>
          <a:lstStyle/>
          <a:p>
            <a:fld id="{940D2A5C-C3D0-4BE9-9335-9A8298693CA1}" type="slidenum">
              <a:rPr lang="en-GB" smtClean="0"/>
              <a:pPr/>
              <a:t>19</a:t>
            </a:fld>
            <a:endParaRPr lang="en-GB" dirty="0"/>
          </a:p>
        </p:txBody>
      </p:sp>
      <p:sp>
        <p:nvSpPr>
          <p:cNvPr id="61" name="Rounded Rectangular Callout 60"/>
          <p:cNvSpPr/>
          <p:nvPr/>
        </p:nvSpPr>
        <p:spPr>
          <a:xfrm>
            <a:off x="6010156" y="2554963"/>
            <a:ext cx="2592288" cy="1584176"/>
          </a:xfrm>
          <a:prstGeom prst="wedgeRoundRectCallout">
            <a:avLst>
              <a:gd name="adj1" fmla="val 67612"/>
              <a:gd name="adj2" fmla="val -1993"/>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1</a:t>
            </a:r>
            <a:r>
              <a:rPr lang="en-US" sz="2000" baseline="30000" dirty="0"/>
              <a:t>st</a:t>
            </a:r>
            <a:r>
              <a:rPr lang="en-US" sz="2000" dirty="0"/>
              <a:t> customer – Royal Oman Police</a:t>
            </a:r>
          </a:p>
        </p:txBody>
      </p:sp>
    </p:spTree>
    <p:extLst>
      <p:ext uri="{BB962C8B-B14F-4D97-AF65-F5344CB8AC3E}">
        <p14:creationId xmlns:p14="http://schemas.microsoft.com/office/powerpoint/2010/main" val="12961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156" grpId="0" animBg="1"/>
      <p:bldP spid="156" grpId="1" animBg="1"/>
      <p:bldP spid="160" grpId="0" animBg="1"/>
      <p:bldP spid="160" grpId="1" animBg="1"/>
      <p:bldP spid="61" grpId="0" animBg="1"/>
      <p:bldP spid="6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green and gold eye with a white eye and a red and gold pattern&#10;&#10;AI-generated content may be incorrect.">
            <a:extLst>
              <a:ext uri="{FF2B5EF4-FFF2-40B4-BE49-F238E27FC236}">
                <a16:creationId xmlns:a16="http://schemas.microsoft.com/office/drawing/2014/main" id="{9174F954-014D-A5FF-968F-B522B1B9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396" b="1868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FC5AB36-B3D4-7DE2-F1AE-E498694077A1}"/>
              </a:ext>
            </a:extLst>
          </p:cNvPr>
          <p:cNvSpPr>
            <a:spLocks noGrp="1"/>
          </p:cNvSpPr>
          <p:nvPr>
            <p:ph type="title"/>
          </p:nvPr>
        </p:nvSpPr>
        <p:spPr>
          <a:xfrm>
            <a:off x="838200" y="365125"/>
            <a:ext cx="3822189" cy="1899912"/>
          </a:xfrm>
        </p:spPr>
        <p:txBody>
          <a:bodyPr>
            <a:normAutofit/>
          </a:bodyPr>
          <a:lstStyle/>
          <a:p>
            <a:r>
              <a:rPr lang="en-US" sz="4000" dirty="0"/>
              <a:t>Agenda</a:t>
            </a:r>
          </a:p>
        </p:txBody>
      </p:sp>
      <p:sp>
        <p:nvSpPr>
          <p:cNvPr id="4" name="Content Placeholder 3">
            <a:extLst>
              <a:ext uri="{FF2B5EF4-FFF2-40B4-BE49-F238E27FC236}">
                <a16:creationId xmlns:a16="http://schemas.microsoft.com/office/drawing/2014/main" id="{5707E143-03ED-BCA9-4079-19465B8027A4}"/>
              </a:ext>
            </a:extLst>
          </p:cNvPr>
          <p:cNvSpPr>
            <a:spLocks noGrp="1"/>
          </p:cNvSpPr>
          <p:nvPr>
            <p:ph idx="1"/>
          </p:nvPr>
        </p:nvSpPr>
        <p:spPr>
          <a:xfrm>
            <a:off x="838200" y="2434201"/>
            <a:ext cx="3822189" cy="3742762"/>
          </a:xfrm>
        </p:spPr>
        <p:txBody>
          <a:bodyPr>
            <a:normAutofit/>
          </a:bodyPr>
          <a:lstStyle/>
          <a:p>
            <a:pPr marL="457200" fontAlgn="base">
              <a:spcBef>
                <a:spcPct val="0"/>
              </a:spcBef>
              <a:spcAft>
                <a:spcPts val="600"/>
              </a:spcAft>
              <a:buClr>
                <a:srgbClr val="F37021"/>
              </a:buClr>
              <a:defRPr/>
            </a:pPr>
            <a:endParaRPr lang="en-US" sz="2000"/>
          </a:p>
          <a:p>
            <a:pPr marL="457200" fontAlgn="base">
              <a:spcBef>
                <a:spcPct val="0"/>
              </a:spcBef>
              <a:spcAft>
                <a:spcPts val="600"/>
              </a:spcAft>
              <a:buClr>
                <a:srgbClr val="F37021"/>
              </a:buClr>
              <a:defRPr/>
            </a:pPr>
            <a:r>
              <a:rPr lang="en-US" sz="2000"/>
              <a:t>CORPORATE OVERVIEW</a:t>
            </a:r>
            <a:br>
              <a:rPr lang="en-US" sz="2000"/>
            </a:br>
            <a:endParaRPr lang="en-US" sz="2000"/>
          </a:p>
          <a:p>
            <a:pPr marL="457200" fontAlgn="base">
              <a:spcBef>
                <a:spcPct val="0"/>
              </a:spcBef>
              <a:spcAft>
                <a:spcPts val="600"/>
              </a:spcAft>
              <a:buClr>
                <a:srgbClr val="F37021"/>
              </a:buClr>
              <a:defRPr/>
            </a:pPr>
            <a:r>
              <a:rPr lang="en-US" sz="2000"/>
              <a:t>THE CONTEXT</a:t>
            </a:r>
            <a:br>
              <a:rPr lang="en-US" sz="2000"/>
            </a:br>
            <a:endParaRPr lang="en-US" sz="2000"/>
          </a:p>
          <a:p>
            <a:pPr marL="457200" fontAlgn="base">
              <a:spcBef>
                <a:spcPct val="0"/>
              </a:spcBef>
              <a:spcAft>
                <a:spcPts val="600"/>
              </a:spcAft>
              <a:buClr>
                <a:srgbClr val="F37021"/>
              </a:buClr>
              <a:defRPr/>
            </a:pPr>
            <a:r>
              <a:rPr lang="en-US" sz="2000"/>
              <a:t>AIS's PROPOSITION : BORDER CONTROL SOLUTION</a:t>
            </a:r>
            <a:br>
              <a:rPr lang="en-US" sz="2000"/>
            </a:br>
            <a:endParaRPr lang="en-US" sz="2000"/>
          </a:p>
          <a:p>
            <a:pPr marL="457200" fontAlgn="base">
              <a:spcBef>
                <a:spcPct val="0"/>
              </a:spcBef>
              <a:spcAft>
                <a:spcPts val="600"/>
              </a:spcAft>
              <a:buClr>
                <a:srgbClr val="F37021"/>
              </a:buClr>
              <a:defRPr/>
            </a:pPr>
            <a:r>
              <a:rPr lang="en-US" sz="2000"/>
              <a:t>WHY AIS</a:t>
            </a:r>
          </a:p>
          <a:p>
            <a:endParaRPr lang="en-US" sz="2000"/>
          </a:p>
        </p:txBody>
      </p:sp>
      <p:sp>
        <p:nvSpPr>
          <p:cNvPr id="8" name="Footer Placeholder 17"/>
          <p:cNvSpPr>
            <a:spLocks noGrp="1"/>
          </p:cNvSpPr>
          <p:nvPr>
            <p:ph type="ftr" sz="quarter" idx="11"/>
          </p:nvPr>
        </p:nvSpPr>
        <p:spPr>
          <a:xfrm>
            <a:off x="4038600" y="6356350"/>
            <a:ext cx="4114800" cy="365125"/>
          </a:xfrm>
          <a:prstGeom prst="rect">
            <a:avLst/>
          </a:prstGeom>
        </p:spPr>
        <p:txBody>
          <a:bodyPr vert="horz" lIns="91440" tIns="45720" rIns="91440" bIns="45720" rtlCol="0">
            <a:normAutofit/>
          </a:bodyPr>
          <a:lstStyle/>
          <a:p>
            <a:pPr>
              <a:spcAft>
                <a:spcPts val="600"/>
              </a:spcAft>
              <a:defRPr/>
            </a:pPr>
            <a:r>
              <a:rPr lang="en-US" kern="1200">
                <a:solidFill>
                  <a:srgbClr val="FFFFFF"/>
                </a:solidFill>
                <a:latin typeface="Calibri" panose="020F0502020204030204"/>
                <a:ea typeface="+mn-ea"/>
                <a:cs typeface="+mn-cs"/>
              </a:rPr>
              <a:t>| BORDER Border Management | Confidential | © AIS 2018</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ormAutofit/>
          </a:bodyPr>
          <a:lstStyle/>
          <a:p>
            <a:pPr>
              <a:spcAft>
                <a:spcPts val="600"/>
              </a:spcAft>
              <a:defRPr/>
            </a:pPr>
            <a:fld id="{DDB93B2D-3E50-492C-986A-FE1A7FFDF975}" type="slidenum">
              <a:rPr lang="en-US">
                <a:solidFill>
                  <a:srgbClr val="FFFFFF"/>
                </a:solidFill>
                <a:latin typeface="Calibri" panose="020F0502020204030204"/>
              </a:rPr>
              <a:pPr>
                <a:spcAft>
                  <a:spcPts val="600"/>
                </a:spcAft>
                <a:defRPr/>
              </a:pPr>
              <a:t>2</a:t>
            </a:fld>
            <a:r>
              <a:rPr lang="en-US">
                <a:solidFill>
                  <a:srgbClr val="FFFFFF"/>
                </a:solidFill>
                <a:latin typeface="Calibri" panose="020F0502020204030204"/>
              </a:rPr>
              <a:t> </a:t>
            </a:r>
          </a:p>
        </p:txBody>
      </p:sp>
    </p:spTree>
    <p:extLst>
      <p:ext uri="{BB962C8B-B14F-4D97-AF65-F5344CB8AC3E}">
        <p14:creationId xmlns:p14="http://schemas.microsoft.com/office/powerpoint/2010/main" val="374996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392" y="1474737"/>
            <a:ext cx="4494640" cy="779733"/>
          </a:xfrm>
        </p:spPr>
        <p:txBody>
          <a:bodyPr>
            <a:normAutofit/>
          </a:bodyPr>
          <a:lstStyle/>
          <a:p>
            <a:pPr marL="457200" indent="-457200"/>
            <a:r>
              <a:rPr lang="en-US" dirty="0">
                <a:solidFill>
                  <a:schemeClr val="accent1">
                    <a:lumMod val="50000"/>
                  </a:schemeClr>
                </a:solidFill>
              </a:rPr>
              <a:t>TBD</a:t>
            </a:r>
          </a:p>
        </p:txBody>
      </p:sp>
      <p:sp>
        <p:nvSpPr>
          <p:cNvPr id="26" name="Footer Placeholder 17">
            <a:extLst>
              <a:ext uri="{FF2B5EF4-FFF2-40B4-BE49-F238E27FC236}">
                <a16:creationId xmlns:a16="http://schemas.microsoft.com/office/drawing/2014/main" id="{DE99ECDC-610D-4691-B8FE-8DF6EFF80B0B}"/>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7" name="Slide Number Placeholder 3"/>
          <p:cNvSpPr>
            <a:spLocks noGrp="1"/>
          </p:cNvSpPr>
          <p:nvPr>
            <p:ph type="sldNum" sz="quarter" idx="12"/>
          </p:nvPr>
        </p:nvSpPr>
        <p:spPr/>
        <p:txBody>
          <a:bodyPr/>
          <a:lstStyle/>
          <a:p>
            <a:fld id="{940D2A5C-C3D0-4BE9-9335-9A8298693CA1}" type="slidenum">
              <a:rPr lang="en-GB" smtClean="0"/>
              <a:pPr/>
              <a:t>20</a:t>
            </a:fld>
            <a:endParaRPr lang="en-GB" dirty="0"/>
          </a:p>
        </p:txBody>
      </p:sp>
      <p:sp>
        <p:nvSpPr>
          <p:cNvPr id="6" name="Title 1"/>
          <p:cNvSpPr txBox="1">
            <a:spLocks/>
          </p:cNvSpPr>
          <p:nvPr/>
        </p:nvSpPr>
        <p:spPr>
          <a:xfrm>
            <a:off x="1889392" y="116633"/>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CASE STUDY</a:t>
            </a:r>
          </a:p>
          <a:p>
            <a:r>
              <a:rPr lang="en-GB" sz="2400" dirty="0">
                <a:solidFill>
                  <a:schemeClr val="bg2"/>
                </a:solidFill>
              </a:rPr>
              <a:t>BORDER CONTROL  </a:t>
            </a:r>
            <a:r>
              <a:rPr lang="en-GB" sz="2400" dirty="0" err="1">
                <a:solidFill>
                  <a:schemeClr val="bg2"/>
                </a:solidFill>
              </a:rPr>
              <a:t>GovernmentLink</a:t>
            </a:r>
            <a:endParaRPr lang="en-GB" sz="2400" dirty="0">
              <a:solidFill>
                <a:schemeClr val="bg2"/>
              </a:solidFill>
            </a:endParaRPr>
          </a:p>
        </p:txBody>
      </p:sp>
      <p:sp>
        <p:nvSpPr>
          <p:cNvPr id="10" name="Oval 9"/>
          <p:cNvSpPr/>
          <p:nvPr/>
        </p:nvSpPr>
        <p:spPr>
          <a:xfrm>
            <a:off x="6206360" y="1399418"/>
            <a:ext cx="2217733" cy="227928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36" name="Group 35"/>
          <p:cNvGrpSpPr/>
          <p:nvPr/>
        </p:nvGrpSpPr>
        <p:grpSpPr>
          <a:xfrm>
            <a:off x="7285486" y="3639410"/>
            <a:ext cx="1293677" cy="1705100"/>
            <a:chOff x="5761485" y="3670942"/>
            <a:chExt cx="1293677" cy="1705100"/>
          </a:xfrm>
        </p:grpSpPr>
        <p:sp>
          <p:nvSpPr>
            <p:cNvPr id="12" name="Oval 11"/>
            <p:cNvSpPr/>
            <p:nvPr/>
          </p:nvSpPr>
          <p:spPr>
            <a:xfrm>
              <a:off x="5761485" y="4046457"/>
              <a:ext cx="1293677" cy="1329585"/>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Taxes</a:t>
              </a:r>
            </a:p>
          </p:txBody>
        </p:sp>
        <p:cxnSp>
          <p:nvCxnSpPr>
            <p:cNvPr id="16" name="Straight Arrow Connector 15"/>
            <p:cNvCxnSpPr/>
            <p:nvPr/>
          </p:nvCxnSpPr>
          <p:spPr>
            <a:xfrm>
              <a:off x="6084374" y="3670942"/>
              <a:ext cx="152948" cy="406080"/>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7982244" y="141882"/>
            <a:ext cx="1391390" cy="1497692"/>
            <a:chOff x="6458244" y="173414"/>
            <a:chExt cx="1391390" cy="1497692"/>
          </a:xfrm>
        </p:grpSpPr>
        <p:sp>
          <p:nvSpPr>
            <p:cNvPr id="11" name="Oval 10"/>
            <p:cNvSpPr/>
            <p:nvPr/>
          </p:nvSpPr>
          <p:spPr>
            <a:xfrm>
              <a:off x="6555957" y="173414"/>
              <a:ext cx="1293677" cy="1329585"/>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Watch Lists</a:t>
              </a:r>
            </a:p>
          </p:txBody>
        </p:sp>
        <p:cxnSp>
          <p:nvCxnSpPr>
            <p:cNvPr id="20" name="Straight Arrow Connector 19"/>
            <p:cNvCxnSpPr/>
            <p:nvPr/>
          </p:nvCxnSpPr>
          <p:spPr>
            <a:xfrm flipH="1">
              <a:off x="6458244" y="1391653"/>
              <a:ext cx="314391" cy="279453"/>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8398601" y="1495483"/>
            <a:ext cx="1733400" cy="1329585"/>
            <a:chOff x="6874601" y="1527014"/>
            <a:chExt cx="1733400" cy="1329585"/>
          </a:xfrm>
        </p:grpSpPr>
        <p:sp>
          <p:nvSpPr>
            <p:cNvPr id="14" name="Oval 13"/>
            <p:cNvSpPr/>
            <p:nvPr/>
          </p:nvSpPr>
          <p:spPr>
            <a:xfrm>
              <a:off x="7314324" y="1527014"/>
              <a:ext cx="1293677" cy="1329585"/>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Case</a:t>
              </a:r>
            </a:p>
            <a:p>
              <a:pPr algn="ctr"/>
              <a:r>
                <a:rPr lang="en-US" sz="1400" dirty="0">
                  <a:solidFill>
                    <a:schemeClr val="accent1"/>
                  </a:solidFill>
                </a:rPr>
                <a:t>Mgmt</a:t>
              </a:r>
            </a:p>
          </p:txBody>
        </p:sp>
        <p:cxnSp>
          <p:nvCxnSpPr>
            <p:cNvPr id="21" name="Straight Arrow Connector 20"/>
            <p:cNvCxnSpPr/>
            <p:nvPr/>
          </p:nvCxnSpPr>
          <p:spPr>
            <a:xfrm flipV="1">
              <a:off x="6874601" y="2321708"/>
              <a:ext cx="420604" cy="65497"/>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8317879" y="3019374"/>
            <a:ext cx="1531594" cy="1338318"/>
            <a:chOff x="6793879" y="3050906"/>
            <a:chExt cx="1531594" cy="1338318"/>
          </a:xfrm>
        </p:grpSpPr>
        <p:sp>
          <p:nvSpPr>
            <p:cNvPr id="13" name="Oval 12"/>
            <p:cNvSpPr/>
            <p:nvPr/>
          </p:nvSpPr>
          <p:spPr>
            <a:xfrm>
              <a:off x="7031796" y="3059639"/>
              <a:ext cx="1293677" cy="1329585"/>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1"/>
                </a:solidFill>
              </a:endParaRPr>
            </a:p>
          </p:txBody>
        </p:sp>
        <p:cxnSp>
          <p:nvCxnSpPr>
            <p:cNvPr id="22" name="Straight Arrow Connector 21"/>
            <p:cNvCxnSpPr/>
            <p:nvPr/>
          </p:nvCxnSpPr>
          <p:spPr>
            <a:xfrm>
              <a:off x="6793879" y="3050906"/>
              <a:ext cx="335634" cy="279454"/>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327905" y="2207159"/>
            <a:ext cx="1976573" cy="923330"/>
          </a:xfrm>
          <a:prstGeom prst="rect">
            <a:avLst/>
          </a:prstGeom>
          <a:noFill/>
        </p:spPr>
        <p:txBody>
          <a:bodyPr wrap="square" rtlCol="0">
            <a:spAutoFit/>
          </a:bodyPr>
          <a:lstStyle/>
          <a:p>
            <a:pPr algn="ctr"/>
            <a:r>
              <a:rPr lang="en-US" dirty="0">
                <a:solidFill>
                  <a:schemeClr val="bg1"/>
                </a:solidFill>
              </a:rPr>
              <a:t>BORDER CONTROL </a:t>
            </a:r>
          </a:p>
          <a:p>
            <a:pPr algn="ctr"/>
            <a:r>
              <a:rPr lang="en-US" dirty="0" err="1">
                <a:solidFill>
                  <a:schemeClr val="bg1"/>
                </a:solidFill>
              </a:rPr>
              <a:t>GovernmentLink</a:t>
            </a:r>
            <a:endParaRPr lang="en-US" dirty="0">
              <a:solidFill>
                <a:schemeClr val="bg1"/>
              </a:solidFill>
            </a:endParaRPr>
          </a:p>
        </p:txBody>
      </p:sp>
      <p:pic>
        <p:nvPicPr>
          <p:cNvPr id="2053" name="Picture 5"/>
          <p:cNvPicPr>
            <a:picLocks noChangeAspect="1" noChangeArrowheads="1"/>
          </p:cNvPicPr>
          <p:nvPr/>
        </p:nvPicPr>
        <p:blipFill>
          <a:blip r:embed="rId2" cstate="print"/>
          <a:srcRect/>
          <a:stretch>
            <a:fillRect/>
          </a:stretch>
        </p:blipFill>
        <p:spPr bwMode="auto">
          <a:xfrm>
            <a:off x="4604397" y="3431057"/>
            <a:ext cx="1964260" cy="1770895"/>
          </a:xfrm>
          <a:prstGeom prst="rect">
            <a:avLst/>
          </a:prstGeom>
          <a:noFill/>
          <a:ln w="9525">
            <a:noFill/>
            <a:miter lim="800000"/>
            <a:headEnd/>
            <a:tailEnd/>
          </a:ln>
          <a:effectLst/>
        </p:spPr>
      </p:pic>
      <p:grpSp>
        <p:nvGrpSpPr>
          <p:cNvPr id="30" name="Group 19"/>
          <p:cNvGrpSpPr/>
          <p:nvPr/>
        </p:nvGrpSpPr>
        <p:grpSpPr>
          <a:xfrm>
            <a:off x="1754266" y="1363559"/>
            <a:ext cx="2351313" cy="3192728"/>
            <a:chOff x="4963352" y="2537904"/>
            <a:chExt cx="2536168" cy="3192728"/>
          </a:xfrm>
        </p:grpSpPr>
        <p:sp>
          <p:nvSpPr>
            <p:cNvPr id="31" name="Rounded Rectangle 30"/>
            <p:cNvSpPr/>
            <p:nvPr/>
          </p:nvSpPr>
          <p:spPr>
            <a:xfrm>
              <a:off x="5104251" y="2537904"/>
              <a:ext cx="2254371" cy="1656184"/>
            </a:xfrm>
            <a:prstGeom prst="roundRect">
              <a:avLst>
                <a:gd name="adj" fmla="val 21861"/>
              </a:avLst>
            </a:prstGeom>
            <a:ln w="5715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1600" b="1" kern="0" dirty="0">
                  <a:solidFill>
                    <a:schemeClr val="tx1"/>
                  </a:solidFill>
                  <a:cs typeface="Calibri"/>
                </a:rPr>
                <a:t>BORDER CONTROL  </a:t>
              </a:r>
              <a:r>
                <a:rPr lang="en-US" sz="1600" b="1" kern="0" dirty="0" err="1">
                  <a:solidFill>
                    <a:schemeClr val="tx1"/>
                  </a:solidFill>
                  <a:cs typeface="Calibri"/>
                </a:rPr>
                <a:t>GovernmentLink</a:t>
              </a:r>
              <a:endParaRPr lang="en-US" sz="1600" b="1" kern="0" dirty="0">
                <a:solidFill>
                  <a:schemeClr val="tx1"/>
                </a:solidFill>
                <a:cs typeface="Calibri"/>
              </a:endParaRPr>
            </a:p>
          </p:txBody>
        </p:sp>
        <p:sp>
          <p:nvSpPr>
            <p:cNvPr id="32" name="Rectangle 31"/>
            <p:cNvSpPr/>
            <p:nvPr/>
          </p:nvSpPr>
          <p:spPr>
            <a:xfrm>
              <a:off x="4963352" y="4345637"/>
              <a:ext cx="2536168" cy="1384995"/>
            </a:xfrm>
            <a:prstGeom prst="rect">
              <a:avLst/>
            </a:prstGeom>
          </p:spPr>
          <p:txBody>
            <a:bodyPr wrap="square">
              <a:spAutoFit/>
            </a:bodyPr>
            <a:lstStyle/>
            <a:p>
              <a:pPr algn="ctr"/>
              <a:r>
                <a:rPr lang="en-US" sz="1400" b="1" dirty="0"/>
                <a:t>Increases the value of government systems with comprehensive real-time integration and matching of sensitive data for risk-based border security.</a:t>
              </a:r>
            </a:p>
          </p:txBody>
        </p:sp>
      </p:grpSp>
      <p:sp>
        <p:nvSpPr>
          <p:cNvPr id="37" name="Content Placeholder 2"/>
          <p:cNvSpPr txBox="1">
            <a:spLocks/>
          </p:cNvSpPr>
          <p:nvPr/>
        </p:nvSpPr>
        <p:spPr>
          <a:xfrm>
            <a:off x="4755920" y="5380495"/>
            <a:ext cx="5097684" cy="1131539"/>
          </a:xfrm>
          <a:prstGeom prst="rect">
            <a:avLst/>
          </a:prstGeom>
        </p:spPr>
        <p:txBody>
          <a:bodyPr vert="horz" lIns="91440" tIns="45720" rIns="91440" bIns="45720" rtlCol="0">
            <a:normAutofit/>
          </a:bodyPr>
          <a:lstStyle/>
          <a:p>
            <a:pPr algn="ctr">
              <a:spcBef>
                <a:spcPct val="20000"/>
              </a:spcBef>
              <a:defRPr/>
            </a:pPr>
            <a:r>
              <a:rPr lang="en-US" sz="2400" dirty="0"/>
              <a:t>More than 20 different external systems integrated for Australia</a:t>
            </a:r>
          </a:p>
        </p:txBody>
      </p:sp>
      <p:sp>
        <p:nvSpPr>
          <p:cNvPr id="38" name="TextBox 37"/>
          <p:cNvSpPr txBox="1"/>
          <p:nvPr/>
        </p:nvSpPr>
        <p:spPr>
          <a:xfrm>
            <a:off x="8681546" y="3279229"/>
            <a:ext cx="1031051" cy="800219"/>
          </a:xfrm>
          <a:prstGeom prst="rect">
            <a:avLst/>
          </a:prstGeom>
          <a:noFill/>
        </p:spPr>
        <p:txBody>
          <a:bodyPr wrap="none" rtlCol="0">
            <a:spAutoFit/>
          </a:bodyPr>
          <a:lstStyle/>
          <a:p>
            <a:pPr algn="ctr"/>
            <a:r>
              <a:rPr lang="en-US" sz="1400" dirty="0">
                <a:solidFill>
                  <a:schemeClr val="accent1">
                    <a:lumMod val="75000"/>
                  </a:schemeClr>
                </a:solidFill>
              </a:rPr>
              <a:t>Passports,</a:t>
            </a:r>
          </a:p>
          <a:p>
            <a:pPr algn="ctr"/>
            <a:r>
              <a:rPr lang="en-US" sz="1400" dirty="0">
                <a:solidFill>
                  <a:schemeClr val="accent1">
                    <a:lumMod val="75000"/>
                  </a:schemeClr>
                </a:solidFill>
              </a:rPr>
              <a:t>Permits,</a:t>
            </a:r>
          </a:p>
          <a:p>
            <a:pPr algn="ctr"/>
            <a:r>
              <a:rPr lang="en-US" sz="1400" dirty="0">
                <a:solidFill>
                  <a:schemeClr val="accent1">
                    <a:lumMod val="75000"/>
                  </a:schemeClr>
                </a:solidFill>
              </a:rPr>
              <a:t>Visas etc</a:t>
            </a:r>
            <a:r>
              <a:rPr lang="en-US" dirty="0"/>
              <a:t>.</a:t>
            </a:r>
          </a:p>
        </p:txBody>
      </p:sp>
    </p:spTree>
    <p:extLst>
      <p:ext uri="{BB962C8B-B14F-4D97-AF65-F5344CB8AC3E}">
        <p14:creationId xmlns:p14="http://schemas.microsoft.com/office/powerpoint/2010/main" val="206243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xEl>
                                              <p:pRg st="0" end="0"/>
                                            </p:txEl>
                                          </p:spTgt>
                                        </p:tgtEl>
                                        <p:attrNameLst>
                                          <p:attrName>style.visibility</p:attrName>
                                        </p:attrNameLst>
                                      </p:cBhvr>
                                      <p:to>
                                        <p:strVal val="visible"/>
                                      </p:to>
                                    </p:set>
                                    <p:animEffect transition="in" filter="fade">
                                      <p:cBhvr>
                                        <p:cTn id="25" dur="1000"/>
                                        <p:tgtEl>
                                          <p:spTgt spid="37">
                                            <p:txEl>
                                              <p:pRg st="0" end="0"/>
                                            </p:txEl>
                                          </p:spTgt>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40D2A5C-C3D0-4BE9-9335-9A8298693CA1}" type="slidenum">
              <a:rPr lang="en-GB" smtClean="0"/>
              <a:pPr/>
              <a:t>21</a:t>
            </a:fld>
            <a:endParaRPr lang="en-GB" dirty="0"/>
          </a:p>
        </p:txBody>
      </p:sp>
      <p:pic>
        <p:nvPicPr>
          <p:cNvPr id="7" name="Picture 6"/>
          <p:cNvPicPr>
            <a:picLocks noChangeAspect="1"/>
          </p:cNvPicPr>
          <p:nvPr/>
        </p:nvPicPr>
        <p:blipFill>
          <a:blip r:embed="rId2"/>
          <a:stretch>
            <a:fillRect/>
          </a:stretch>
        </p:blipFill>
        <p:spPr>
          <a:xfrm>
            <a:off x="2838014" y="1610686"/>
            <a:ext cx="5857875" cy="3514725"/>
          </a:xfrm>
          <a:prstGeom prst="rect">
            <a:avLst/>
          </a:prstGeom>
        </p:spPr>
      </p:pic>
      <p:sp>
        <p:nvSpPr>
          <p:cNvPr id="8" name="Title 1"/>
          <p:cNvSpPr txBox="1">
            <a:spLocks/>
          </p:cNvSpPr>
          <p:nvPr/>
        </p:nvSpPr>
        <p:spPr>
          <a:xfrm>
            <a:off x="1889392" y="326338"/>
            <a:ext cx="8229600" cy="1118255"/>
          </a:xfrm>
          <a:prstGeom prst="rect">
            <a:avLst/>
          </a:prstGeom>
        </p:spPr>
        <p:txBody>
          <a:bodyPr vert="horz" lIns="91440" tIns="45720" rIns="91440" bIns="45720" rtlCol="0" anchor="ctr">
            <a:normAutofit fontScale="70000" lnSpcReduction="20000"/>
          </a:bodyPr>
          <a:lstStyle/>
          <a:p>
            <a:pPr>
              <a:lnSpc>
                <a:spcPts val="4000"/>
              </a:lnSpc>
              <a:spcBef>
                <a:spcPct val="0"/>
              </a:spcBef>
              <a:defRPr/>
            </a:pPr>
            <a:r>
              <a:rPr lang="fr-BE" sz="4000" dirty="0">
                <a:solidFill>
                  <a:schemeClr val="accent1"/>
                </a:solidFill>
                <a:latin typeface="+mj-lt"/>
                <a:ea typeface="+mj-ea"/>
                <a:cs typeface="+mj-cs"/>
              </a:rPr>
              <a:t>GOVERNMENT LINK: EXAMPLE</a:t>
            </a:r>
            <a:br>
              <a:rPr lang="fr-BE" sz="3200" dirty="0">
                <a:solidFill>
                  <a:schemeClr val="accent1"/>
                </a:solidFill>
                <a:latin typeface="+mj-lt"/>
                <a:ea typeface="+mj-ea"/>
                <a:cs typeface="+mj-cs"/>
              </a:rPr>
            </a:br>
            <a:r>
              <a:rPr lang="fr-BE" sz="3200" dirty="0">
                <a:solidFill>
                  <a:schemeClr val="accent1"/>
                </a:solidFill>
                <a:latin typeface="+mj-lt"/>
                <a:ea typeface="+mj-ea"/>
                <a:cs typeface="+mj-cs"/>
              </a:rPr>
              <a:t>Interface </a:t>
            </a:r>
            <a:r>
              <a:rPr lang="fr-BE" sz="3200" dirty="0" err="1">
                <a:solidFill>
                  <a:schemeClr val="accent1"/>
                </a:solidFill>
                <a:latin typeface="+mj-lt"/>
                <a:ea typeface="+mj-ea"/>
                <a:cs typeface="+mj-cs"/>
              </a:rPr>
              <a:t>with</a:t>
            </a:r>
            <a:r>
              <a:rPr lang="fr-BE" sz="3200" dirty="0">
                <a:solidFill>
                  <a:schemeClr val="accent1"/>
                </a:solidFill>
                <a:latin typeface="+mj-lt"/>
                <a:ea typeface="+mj-ea"/>
                <a:cs typeface="+mj-cs"/>
              </a:rPr>
              <a:t> Interpol </a:t>
            </a:r>
            <a:r>
              <a:rPr lang="en-US" sz="3200" dirty="0">
                <a:solidFill>
                  <a:schemeClr val="accent1"/>
                </a:solidFill>
                <a:latin typeface="+mj-lt"/>
                <a:ea typeface="+mj-ea"/>
                <a:cs typeface="+mj-cs"/>
              </a:rPr>
              <a:t>Stolen and Lost Travel Documents database</a:t>
            </a:r>
          </a:p>
          <a:p>
            <a:pPr>
              <a:lnSpc>
                <a:spcPts val="4000"/>
              </a:lnSpc>
              <a:spcBef>
                <a:spcPct val="0"/>
              </a:spcBef>
              <a:defRPr/>
            </a:pPr>
            <a:endParaRPr lang="fr-BE" sz="3200" dirty="0">
              <a:solidFill>
                <a:schemeClr val="accent1"/>
              </a:solidFill>
              <a:latin typeface="+mj-lt"/>
              <a:ea typeface="+mj-ea"/>
              <a:cs typeface="+mj-cs"/>
            </a:endParaRPr>
          </a:p>
        </p:txBody>
      </p:sp>
      <p:sp>
        <p:nvSpPr>
          <p:cNvPr id="10" name="Rectangle 9"/>
          <p:cNvSpPr/>
          <p:nvPr/>
        </p:nvSpPr>
        <p:spPr>
          <a:xfrm>
            <a:off x="2066925" y="5462886"/>
            <a:ext cx="6524625" cy="646331"/>
          </a:xfrm>
          <a:prstGeom prst="rect">
            <a:avLst/>
          </a:prstGeom>
        </p:spPr>
        <p:txBody>
          <a:bodyPr wrap="square">
            <a:spAutoFit/>
          </a:bodyPr>
          <a:lstStyle/>
          <a:p>
            <a:r>
              <a:rPr lang="en-US" dirty="0">
                <a:solidFill>
                  <a:srgbClr val="767676"/>
                </a:solidFill>
                <a:latin typeface="Guardian Egyptian Web"/>
              </a:rPr>
              <a:t>Interpol releases image of two men who used stolen documents to take flight </a:t>
            </a:r>
            <a:r>
              <a:rPr lang="fr-FR" dirty="0">
                <a:solidFill>
                  <a:srgbClr val="767676"/>
                </a:solidFill>
                <a:latin typeface="Guardian Egyptian Web"/>
              </a:rPr>
              <a:t>MH370 (The Guardian)</a:t>
            </a:r>
            <a:endParaRPr lang="en-US" dirty="0"/>
          </a:p>
        </p:txBody>
      </p:sp>
      <p:sp>
        <p:nvSpPr>
          <p:cNvPr id="9" name="Footer Placeholder 17">
            <a:extLst>
              <a:ext uri="{FF2B5EF4-FFF2-40B4-BE49-F238E27FC236}">
                <a16:creationId xmlns:a16="http://schemas.microsoft.com/office/drawing/2014/main" id="{58B01D95-8A6C-4443-875B-232E71098AC5}"/>
              </a:ext>
            </a:extLst>
          </p:cNvPr>
          <p:cNvSpPr txBox="1">
            <a:spLocks/>
          </p:cNvSpPr>
          <p:nvPr/>
        </p:nvSpPr>
        <p:spPr>
          <a:xfrm>
            <a:off x="2102899" y="6398012"/>
            <a:ext cx="4536504" cy="365125"/>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6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BORDER CONTROL | Confidential | © AIS 2025</a:t>
            </a:r>
            <a:endParaRPr lang="en-GB" dirty="0"/>
          </a:p>
        </p:txBody>
      </p:sp>
    </p:spTree>
    <p:extLst>
      <p:ext uri="{BB962C8B-B14F-4D97-AF65-F5344CB8AC3E}">
        <p14:creationId xmlns:p14="http://schemas.microsoft.com/office/powerpoint/2010/main" val="375962679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2031521" y="2491865"/>
            <a:ext cx="988938" cy="988938"/>
          </a:xfrm>
          <a:prstGeom prst="roundRect">
            <a:avLst>
              <a:gd name="adj" fmla="val 21861"/>
            </a:avLst>
          </a:prstGeom>
          <a:ln w="38100">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GB" sz="1400" kern="0" dirty="0">
              <a:solidFill>
                <a:schemeClr val="accent1"/>
              </a:solidFill>
              <a:latin typeface="Arial" panose="020B0604020202020204" pitchFamily="34" charset="0"/>
              <a:cs typeface="Arial" panose="020B0604020202020204" pitchFamily="34" charset="0"/>
            </a:endParaRPr>
          </a:p>
        </p:txBody>
      </p:sp>
      <p:pic>
        <p:nvPicPr>
          <p:cNvPr id="47" name="Picture 46" descr="C:\Users\anne_isabelle.barson\Documents\AAA\A Projets\GSL\Portfolio revamp\SEP material\ICONS2\ICONS\icons_D_blue_Intelligence.png"/>
          <p:cNvPicPr>
            <a:picLocks noChangeAspect="1" noChangeArrowheads="1"/>
          </p:cNvPicPr>
          <p:nvPr/>
        </p:nvPicPr>
        <p:blipFill>
          <a:blip r:embed="rId3" cstate="print"/>
          <a:srcRect l="20078" t="23669" r="68271" b="23009"/>
          <a:stretch>
            <a:fillRect/>
          </a:stretch>
        </p:blipFill>
        <p:spPr bwMode="auto">
          <a:xfrm>
            <a:off x="2216189" y="2664253"/>
            <a:ext cx="619605" cy="644162"/>
          </a:xfrm>
          <a:prstGeom prst="rect">
            <a:avLst/>
          </a:prstGeom>
          <a:noFill/>
          <a:ln>
            <a:noFill/>
          </a:ln>
        </p:spPr>
      </p:pic>
      <p:sp>
        <p:nvSpPr>
          <p:cNvPr id="11" name="Title 1"/>
          <p:cNvSpPr txBox="1">
            <a:spLocks/>
          </p:cNvSpPr>
          <p:nvPr/>
        </p:nvSpPr>
        <p:spPr>
          <a:xfrm>
            <a:off x="1905000" y="304801"/>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BORDER CONTROL INTELLIGENCE</a:t>
            </a:r>
          </a:p>
        </p:txBody>
      </p:sp>
      <p:sp>
        <p:nvSpPr>
          <p:cNvPr id="16" name="Content Placeholder 2"/>
          <p:cNvSpPr txBox="1">
            <a:spLocks/>
          </p:cNvSpPr>
          <p:nvPr/>
        </p:nvSpPr>
        <p:spPr>
          <a:xfrm>
            <a:off x="1914557" y="1413048"/>
            <a:ext cx="7562818" cy="889760"/>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t>BORDER CONTROL  Intelligence</a:t>
            </a:r>
            <a:r>
              <a:rPr lang="en-US" sz="1600" dirty="0"/>
              <a:t> transforms data into actionable intelligence; powering risk assessment, targeting and identity assurance for fast, accurate decisions to secure the border.</a:t>
            </a:r>
          </a:p>
        </p:txBody>
      </p:sp>
      <p:sp>
        <p:nvSpPr>
          <p:cNvPr id="17" name="Rounded Rectangle 16"/>
          <p:cNvSpPr/>
          <p:nvPr/>
        </p:nvSpPr>
        <p:spPr>
          <a:xfrm>
            <a:off x="3389436" y="3720725"/>
            <a:ext cx="1980000" cy="990000"/>
          </a:xfrm>
          <a:prstGeom prst="roundRect">
            <a:avLst>
              <a:gd name="adj" fmla="val 21861"/>
            </a:avLst>
          </a:prstGeom>
          <a:ln w="38100">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IdentityAssurance</a:t>
            </a:r>
          </a:p>
        </p:txBody>
      </p:sp>
      <p:sp>
        <p:nvSpPr>
          <p:cNvPr id="18" name="Rounded Rectangle 17"/>
          <p:cNvSpPr/>
          <p:nvPr/>
        </p:nvSpPr>
        <p:spPr>
          <a:xfrm>
            <a:off x="3389436" y="2491334"/>
            <a:ext cx="1980000" cy="990000"/>
          </a:xfrm>
          <a:prstGeom prst="roundRect">
            <a:avLst>
              <a:gd name="adj" fmla="val 21861"/>
            </a:avLst>
          </a:prstGeom>
          <a:ln w="38100">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RiskManagement</a:t>
            </a:r>
          </a:p>
        </p:txBody>
      </p:sp>
      <p:sp>
        <p:nvSpPr>
          <p:cNvPr id="20" name="Rectangle 19"/>
          <p:cNvSpPr/>
          <p:nvPr/>
        </p:nvSpPr>
        <p:spPr>
          <a:xfrm>
            <a:off x="5471958" y="3923339"/>
            <a:ext cx="4213621" cy="58477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Delivers certainty that travelers are who they say they are – and identifies those who aren’t.</a:t>
            </a:r>
          </a:p>
        </p:txBody>
      </p:sp>
      <p:sp>
        <p:nvSpPr>
          <p:cNvPr id="21" name="Rectangle 20"/>
          <p:cNvSpPr/>
          <p:nvPr/>
        </p:nvSpPr>
        <p:spPr>
          <a:xfrm>
            <a:off x="5471957" y="2570837"/>
            <a:ext cx="4218078" cy="830997"/>
          </a:xfrm>
          <a:prstGeom prst="rect">
            <a:avLst/>
          </a:prstGeom>
        </p:spPr>
        <p:txBody>
          <a:bodyPr wrap="square" anchor="ctr">
            <a:spAutoFit/>
          </a:bodyPr>
          <a:lstStyle/>
          <a:p>
            <a:r>
              <a:rPr lang="en-US" sz="1600" dirty="0"/>
              <a:t>Transforms traveler information into actionable intelligence to manage risk with confidence.</a:t>
            </a:r>
          </a:p>
        </p:txBody>
      </p:sp>
      <p:sp>
        <p:nvSpPr>
          <p:cNvPr id="13"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22</a:t>
            </a:fld>
            <a:endParaRPr lang="en-US" sz="1200" dirty="0"/>
          </a:p>
        </p:txBody>
      </p:sp>
      <p:sp>
        <p:nvSpPr>
          <p:cNvPr id="12" name="Footer Placeholder 17">
            <a:extLst>
              <a:ext uri="{FF2B5EF4-FFF2-40B4-BE49-F238E27FC236}">
                <a16:creationId xmlns:a16="http://schemas.microsoft.com/office/drawing/2014/main" id="{8C96FFF9-0D1D-4924-9789-A04476A57051}"/>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Tree>
    <p:extLst>
      <p:ext uri="{BB962C8B-B14F-4D97-AF65-F5344CB8AC3E}">
        <p14:creationId xmlns:p14="http://schemas.microsoft.com/office/powerpoint/2010/main" val="147758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INTELLIGENCE EXAMPLE</a:t>
            </a:r>
            <a:br>
              <a:rPr lang="en-GB" dirty="0"/>
            </a:br>
            <a:r>
              <a:rPr lang="en-GB" dirty="0" err="1"/>
              <a:t>Traveler</a:t>
            </a:r>
            <a:r>
              <a:rPr lang="en-GB" dirty="0"/>
              <a:t> Data Profiling</a:t>
            </a:r>
          </a:p>
        </p:txBody>
      </p:sp>
      <p:sp>
        <p:nvSpPr>
          <p:cNvPr id="3" name="Content Placeholder 2"/>
          <p:cNvSpPr>
            <a:spLocks noGrp="1"/>
          </p:cNvSpPr>
          <p:nvPr>
            <p:ph sz="quarter" idx="10"/>
          </p:nvPr>
        </p:nvSpPr>
        <p:spPr>
          <a:xfrm>
            <a:off x="1524000" y="4876800"/>
            <a:ext cx="4622604" cy="1447800"/>
          </a:xfrm>
        </p:spPr>
        <p:txBody>
          <a:bodyPr>
            <a:noAutofit/>
          </a:bodyPr>
          <a:lstStyle/>
          <a:p>
            <a:pPr marL="263525" indent="-263525">
              <a:buClr>
                <a:schemeClr val="bg2"/>
              </a:buClr>
            </a:pPr>
            <a:r>
              <a:rPr lang="en-GB" dirty="0"/>
              <a:t>Cash payment</a:t>
            </a:r>
          </a:p>
          <a:p>
            <a:pPr marL="263525" indent="-263525">
              <a:buClr>
                <a:schemeClr val="bg2"/>
              </a:buClr>
            </a:pPr>
            <a:r>
              <a:rPr lang="en-GB" dirty="0"/>
              <a:t>Ticket purchased from airport</a:t>
            </a:r>
          </a:p>
          <a:p>
            <a:pPr marL="263525" indent="-263525">
              <a:buClr>
                <a:schemeClr val="bg2"/>
              </a:buClr>
            </a:pPr>
            <a:r>
              <a:rPr lang="en-GB" dirty="0"/>
              <a:t>One-way ticket</a:t>
            </a:r>
          </a:p>
        </p:txBody>
      </p:sp>
      <p:sp>
        <p:nvSpPr>
          <p:cNvPr id="4" name="Content Placeholder 3"/>
          <p:cNvSpPr>
            <a:spLocks noGrp="1"/>
          </p:cNvSpPr>
          <p:nvPr>
            <p:ph sz="quarter" idx="11"/>
          </p:nvPr>
        </p:nvSpPr>
        <p:spPr>
          <a:xfrm>
            <a:off x="6043614" y="4953000"/>
            <a:ext cx="4624387" cy="1447800"/>
          </a:xfrm>
        </p:spPr>
        <p:txBody>
          <a:bodyPr>
            <a:normAutofit/>
          </a:bodyPr>
          <a:lstStyle/>
          <a:p>
            <a:pPr marL="263525" indent="-263525">
              <a:lnSpc>
                <a:spcPct val="80000"/>
              </a:lnSpc>
              <a:buClr>
                <a:schemeClr val="bg2"/>
              </a:buClr>
            </a:pPr>
            <a:r>
              <a:rPr lang="en-GB" dirty="0"/>
              <a:t>No hold luggage</a:t>
            </a:r>
          </a:p>
          <a:p>
            <a:pPr marL="263525" indent="-263525">
              <a:lnSpc>
                <a:spcPct val="80000"/>
              </a:lnSpc>
              <a:buClr>
                <a:schemeClr val="bg2"/>
              </a:buClr>
            </a:pPr>
            <a:r>
              <a:rPr lang="en-GB" dirty="0"/>
              <a:t>Suspicious route</a:t>
            </a:r>
          </a:p>
          <a:p>
            <a:pPr marL="263525" indent="-263525">
              <a:lnSpc>
                <a:spcPct val="80000"/>
              </a:lnSpc>
              <a:buClr>
                <a:schemeClr val="bg2"/>
              </a:buClr>
            </a:pPr>
            <a:r>
              <a:rPr lang="en-GB" dirty="0"/>
              <a:t>Identified on a US Watch list</a:t>
            </a:r>
          </a:p>
        </p:txBody>
      </p:sp>
      <p:sp>
        <p:nvSpPr>
          <p:cNvPr id="5" name="Slide Number Placeholder 4"/>
          <p:cNvSpPr>
            <a:spLocks noGrp="1"/>
          </p:cNvSpPr>
          <p:nvPr>
            <p:ph type="sldNum" sz="quarter" idx="12"/>
          </p:nvPr>
        </p:nvSpPr>
        <p:spPr/>
        <p:txBody>
          <a:bodyPr/>
          <a:lstStyle/>
          <a:p>
            <a:fld id="{940D2A5C-C3D0-4BE9-9335-9A8298693CA1}" type="slidenum">
              <a:rPr lang="en-GB" smtClean="0"/>
              <a:pPr/>
              <a:t>23</a:t>
            </a:fld>
            <a:endParaRPr lang="en-GB" dirty="0"/>
          </a:p>
        </p:txBody>
      </p:sp>
      <p:pic>
        <p:nvPicPr>
          <p:cNvPr id="7" name="Picture 2"/>
          <p:cNvPicPr>
            <a:picLocks noChangeAspect="1" noChangeArrowheads="1"/>
          </p:cNvPicPr>
          <p:nvPr/>
        </p:nvPicPr>
        <p:blipFill>
          <a:blip r:embed="rId3" cstate="print"/>
          <a:srcRect/>
          <a:stretch>
            <a:fillRect/>
          </a:stretch>
        </p:blipFill>
        <p:spPr bwMode="auto">
          <a:xfrm>
            <a:off x="2133600" y="1600200"/>
            <a:ext cx="7737500" cy="2743200"/>
          </a:xfrm>
          <a:prstGeom prst="rect">
            <a:avLst/>
          </a:prstGeom>
          <a:noFill/>
          <a:ln w="9525">
            <a:noFill/>
            <a:miter lim="800000"/>
            <a:headEnd/>
            <a:tailEnd/>
          </a:ln>
        </p:spPr>
      </p:pic>
      <p:sp>
        <p:nvSpPr>
          <p:cNvPr id="8" name="Rectangle 7"/>
          <p:cNvSpPr/>
          <p:nvPr/>
        </p:nvSpPr>
        <p:spPr>
          <a:xfrm>
            <a:off x="3886200" y="4343401"/>
            <a:ext cx="4292970" cy="461665"/>
          </a:xfrm>
          <a:prstGeom prst="rect">
            <a:avLst/>
          </a:prstGeom>
        </p:spPr>
        <p:txBody>
          <a:bodyPr wrap="none">
            <a:spAutoFit/>
          </a:bodyPr>
          <a:lstStyle/>
          <a:p>
            <a:pPr marL="263525" indent="-263525">
              <a:buClr>
                <a:schemeClr val="bg2"/>
              </a:buClr>
            </a:pPr>
            <a:r>
              <a:rPr lang="en-GB" sz="2400" b="1" dirty="0" err="1"/>
              <a:t>Umar</a:t>
            </a:r>
            <a:r>
              <a:rPr lang="en-GB" sz="2400" b="1" dirty="0"/>
              <a:t> Farouk </a:t>
            </a:r>
            <a:r>
              <a:rPr lang="en-GB" sz="2400" b="1" dirty="0" err="1"/>
              <a:t>Abdulmutallab</a:t>
            </a:r>
            <a:endParaRPr lang="en-GB" sz="2400" b="1" dirty="0"/>
          </a:p>
        </p:txBody>
      </p:sp>
      <p:sp>
        <p:nvSpPr>
          <p:cNvPr id="9" name="Title 1"/>
          <p:cNvSpPr txBox="1">
            <a:spLocks/>
          </p:cNvSpPr>
          <p:nvPr/>
        </p:nvSpPr>
        <p:spPr>
          <a:xfrm>
            <a:off x="1889392" y="326338"/>
            <a:ext cx="8229600" cy="1118255"/>
          </a:xfrm>
          <a:prstGeom prst="rect">
            <a:avLst/>
          </a:prstGeom>
        </p:spPr>
        <p:txBody>
          <a:bodyPr vert="horz" lIns="91440" tIns="45720" rIns="91440" bIns="45720" rtlCol="0" anchor="ctr">
            <a:normAutofit/>
          </a:bodyPr>
          <a:lstStyle/>
          <a:p>
            <a:pPr>
              <a:lnSpc>
                <a:spcPts val="4000"/>
              </a:lnSpc>
              <a:spcBef>
                <a:spcPct val="0"/>
              </a:spcBef>
              <a:defRPr/>
            </a:pPr>
            <a:r>
              <a:rPr lang="en-GB" sz="3200">
                <a:solidFill>
                  <a:schemeClr val="accent1"/>
                </a:solidFill>
                <a:latin typeface="+mj-lt"/>
                <a:ea typeface="+mj-ea"/>
                <a:cs typeface="+mj-cs"/>
              </a:rPr>
              <a:t>INTELLIGENCE EXAMPLE</a:t>
            </a:r>
            <a:br>
              <a:rPr lang="en-GB" sz="3200">
                <a:solidFill>
                  <a:schemeClr val="accent1"/>
                </a:solidFill>
                <a:latin typeface="+mj-lt"/>
                <a:ea typeface="+mj-ea"/>
                <a:cs typeface="+mj-cs"/>
              </a:rPr>
            </a:br>
            <a:r>
              <a:rPr lang="en-GB" sz="3200">
                <a:solidFill>
                  <a:schemeClr val="accent1"/>
                </a:solidFill>
                <a:latin typeface="+mj-lt"/>
                <a:ea typeface="+mj-ea"/>
                <a:cs typeface="+mj-cs"/>
              </a:rPr>
              <a:t>Traveler Data Profiling</a:t>
            </a:r>
            <a:endParaRPr lang="en-GB" sz="3200" dirty="0">
              <a:solidFill>
                <a:schemeClr val="accent1"/>
              </a:solidFill>
              <a:latin typeface="+mj-lt"/>
              <a:ea typeface="+mj-ea"/>
              <a:cs typeface="+mj-cs"/>
            </a:endParaRPr>
          </a:p>
        </p:txBody>
      </p:sp>
      <p:sp>
        <p:nvSpPr>
          <p:cNvPr id="10" name="Footer Placeholder 17">
            <a:extLst>
              <a:ext uri="{FF2B5EF4-FFF2-40B4-BE49-F238E27FC236}">
                <a16:creationId xmlns:a16="http://schemas.microsoft.com/office/drawing/2014/main" id="{EC8E995B-697E-4682-A9D5-8AC20DF80776}"/>
              </a:ext>
            </a:extLst>
          </p:cNvPr>
          <p:cNvSpPr txBox="1">
            <a:spLocks/>
          </p:cNvSpPr>
          <p:nvPr/>
        </p:nvSpPr>
        <p:spPr>
          <a:xfrm>
            <a:off x="2102899" y="6398012"/>
            <a:ext cx="4536504" cy="365125"/>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6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BORDER CONTROL | Confidential | © AIS 2025</a:t>
            </a:r>
            <a:endParaRPr lang="en-GB" dirty="0"/>
          </a:p>
        </p:txBody>
      </p:sp>
    </p:spTree>
    <p:extLst>
      <p:ext uri="{BB962C8B-B14F-4D97-AF65-F5344CB8AC3E}">
        <p14:creationId xmlns:p14="http://schemas.microsoft.com/office/powerpoint/2010/main" val="373364632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ym typeface="Arial" pitchFamily="34" charset="0"/>
              </a:rPr>
              <a:t>South Africa 2010 World Cup</a:t>
            </a:r>
            <a:br>
              <a:rPr lang="en-US" dirty="0">
                <a:sym typeface="Arial" pitchFamily="34" charset="0"/>
              </a:rPr>
            </a:br>
            <a:r>
              <a:rPr lang="en-US" b="1" dirty="0">
                <a:sym typeface="Arial" pitchFamily="34" charset="0"/>
              </a:rPr>
              <a:t>The Headlines</a:t>
            </a:r>
            <a:br>
              <a:rPr lang="en-US" b="1" dirty="0">
                <a:sym typeface="Arial" pitchFamily="34" charset="0"/>
              </a:rPr>
            </a:br>
            <a:endParaRPr lang="en-US" dirty="0"/>
          </a:p>
        </p:txBody>
      </p:sp>
      <p:sp>
        <p:nvSpPr>
          <p:cNvPr id="21" name="Footer Placeholder 17">
            <a:extLst>
              <a:ext uri="{FF2B5EF4-FFF2-40B4-BE49-F238E27FC236}">
                <a16:creationId xmlns:a16="http://schemas.microsoft.com/office/drawing/2014/main" id="{52EF0412-4726-4179-94B9-23E8C77D57C5}"/>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pSp>
        <p:nvGrpSpPr>
          <p:cNvPr id="3" name="Group 20"/>
          <p:cNvGrpSpPr>
            <a:grpSpLocks noGrp="1"/>
          </p:cNvGrpSpPr>
          <p:nvPr/>
        </p:nvGrpSpPr>
        <p:grpSpPr bwMode="auto">
          <a:xfrm>
            <a:off x="1889125" y="1474789"/>
            <a:ext cx="8229600" cy="4794341"/>
            <a:chOff x="340" y="845"/>
            <a:chExt cx="5080" cy="3680"/>
          </a:xfrm>
        </p:grpSpPr>
        <p:sp>
          <p:nvSpPr>
            <p:cNvPr id="5" name="Rectangle 4"/>
            <p:cNvSpPr>
              <a:spLocks noChangeArrowheads="1"/>
            </p:cNvSpPr>
            <p:nvPr/>
          </p:nvSpPr>
          <p:spPr bwMode="auto">
            <a:xfrm>
              <a:off x="340" y="845"/>
              <a:ext cx="5080" cy="3664"/>
            </a:xfrm>
            <a:prstGeom prst="rect">
              <a:avLst/>
            </a:prstGeom>
            <a:solidFill>
              <a:schemeClr val="accent1">
                <a:alpha val="25882"/>
              </a:schemeClr>
            </a:solidFill>
            <a:ln w="9525" algn="ctr">
              <a:noFill/>
              <a:miter lim="800000"/>
              <a:headEnd/>
              <a:tailEnd/>
            </a:ln>
          </p:spPr>
          <p:txBody>
            <a:bodyPr anchor="ctr"/>
            <a:lstStyle/>
            <a:p>
              <a:pPr algn="ctr"/>
              <a:endParaRPr lang="en-GB">
                <a:solidFill>
                  <a:srgbClr val="000000"/>
                </a:solidFill>
                <a:ea typeface="ヒラギノ角ゴ ProN W3"/>
                <a:cs typeface="ヒラギノ角ゴ ProN W3"/>
                <a:sym typeface="Arial" pitchFamily="34" charset="0"/>
              </a:endParaRPr>
            </a:p>
          </p:txBody>
        </p:sp>
        <p:sp>
          <p:nvSpPr>
            <p:cNvPr id="6" name="Text Box 5"/>
            <p:cNvSpPr txBox="1">
              <a:spLocks noChangeArrowheads="1"/>
            </p:cNvSpPr>
            <p:nvPr/>
          </p:nvSpPr>
          <p:spPr bwMode="auto">
            <a:xfrm>
              <a:off x="480" y="872"/>
              <a:ext cx="4800" cy="709"/>
            </a:xfrm>
            <a:prstGeom prst="rect">
              <a:avLst/>
            </a:prstGeom>
            <a:noFill/>
            <a:ln w="9525">
              <a:noFill/>
              <a:miter lim="800000"/>
              <a:headEnd/>
              <a:tailEnd/>
            </a:ln>
          </p:spPr>
          <p:txBody>
            <a:bodyPr>
              <a:spAutoFit/>
            </a:bodyPr>
            <a:lstStyle/>
            <a:p>
              <a:pPr algn="ctr" eaLnBrk="0" hangingPunct="0">
                <a:lnSpc>
                  <a:spcPct val="90000"/>
                </a:lnSpc>
              </a:pPr>
              <a:r>
                <a:rPr lang="en-US" sz="2000" b="1" i="1">
                  <a:latin typeface="Times New Roman" pitchFamily="18" charset="0"/>
                  <a:ea typeface="ヒラギノ角ゴ ProN W3"/>
                  <a:cs typeface="Times New Roman" pitchFamily="18" charset="0"/>
                  <a:sym typeface="Arial" pitchFamily="34" charset="0"/>
                </a:rPr>
                <a:t>South Africa 2010 World Cup</a:t>
              </a:r>
              <a:br>
                <a:rPr lang="en-GB" sz="2000" b="1">
                  <a:solidFill>
                    <a:schemeClr val="accent2"/>
                  </a:solidFill>
                  <a:latin typeface="Times New Roman" pitchFamily="18" charset="0"/>
                  <a:ea typeface="ヒラギノ角ゴ ProN W3"/>
                  <a:cs typeface="Times New Roman" pitchFamily="18" charset="0"/>
                  <a:sym typeface="Arial" pitchFamily="34" charset="0"/>
                </a:rPr>
              </a:br>
              <a:r>
                <a:rPr lang="en-GB" sz="2400">
                  <a:solidFill>
                    <a:srgbClr val="000000"/>
                  </a:solidFill>
                  <a:latin typeface="Times New Roman" pitchFamily="18" charset="0"/>
                  <a:ea typeface="ヒラギノ角ゴ ProN W3"/>
                  <a:cs typeface="Times New Roman" pitchFamily="18" charset="0"/>
                  <a:sym typeface="Wingdings" pitchFamily="2" charset="2"/>
                </a:rPr>
                <a:t></a:t>
              </a:r>
              <a:r>
                <a:rPr lang="en-GB" sz="4000" b="1">
                  <a:solidFill>
                    <a:srgbClr val="000000"/>
                  </a:solidFill>
                  <a:latin typeface="Times New Roman" pitchFamily="18" charset="0"/>
                  <a:ea typeface="ヒラギノ角ゴ ProN W3"/>
                  <a:cs typeface="Times New Roman" pitchFamily="18" charset="0"/>
                  <a:sym typeface="Arial" pitchFamily="34" charset="0"/>
                </a:rPr>
                <a:t>The Times </a:t>
              </a:r>
              <a:r>
                <a:rPr lang="en-GB" sz="2400">
                  <a:solidFill>
                    <a:srgbClr val="000000"/>
                  </a:solidFill>
                  <a:latin typeface="Times New Roman" pitchFamily="18" charset="0"/>
                  <a:ea typeface="ヒラギノ角ゴ ProN W3"/>
                  <a:cs typeface="Times New Roman" pitchFamily="18" charset="0"/>
                  <a:sym typeface="Wingdings" pitchFamily="2" charset="2"/>
                </a:rPr>
                <a:t></a:t>
              </a:r>
              <a:endParaRPr lang="fr-FR" sz="2400">
                <a:solidFill>
                  <a:srgbClr val="000000"/>
                </a:solidFill>
                <a:latin typeface="Times New Roman" pitchFamily="18" charset="0"/>
                <a:ea typeface="ヒラギノ角ゴ ProN W3"/>
                <a:cs typeface="Times New Roman" pitchFamily="18" charset="0"/>
                <a:sym typeface="Wingdings" pitchFamily="2" charset="2"/>
              </a:endParaRPr>
            </a:p>
          </p:txBody>
        </p:sp>
        <p:sp>
          <p:nvSpPr>
            <p:cNvPr id="7" name="Rectangle 6"/>
            <p:cNvSpPr>
              <a:spLocks noChangeArrowheads="1"/>
            </p:cNvSpPr>
            <p:nvPr/>
          </p:nvSpPr>
          <p:spPr bwMode="auto">
            <a:xfrm>
              <a:off x="1787" y="1965"/>
              <a:ext cx="1317" cy="1155"/>
            </a:xfrm>
            <a:prstGeom prst="rect">
              <a:avLst/>
            </a:prstGeom>
            <a:noFill/>
            <a:ln w="9525">
              <a:noFill/>
              <a:miter lim="800000"/>
              <a:headEnd/>
              <a:tailEnd/>
            </a:ln>
          </p:spPr>
          <p:txBody>
            <a:bodyPr lIns="90000"/>
            <a:lstStyle/>
            <a:p>
              <a:pPr algn="just" eaLnBrk="0" hangingPunct="0">
                <a:lnSpc>
                  <a:spcPct val="90000"/>
                </a:lnSpc>
                <a:spcBef>
                  <a:spcPts val="600"/>
                </a:spcBef>
                <a:buClr>
                  <a:srgbClr val="000000"/>
                </a:buClr>
                <a:buSzPct val="50000"/>
              </a:pPr>
              <a:r>
                <a:rPr lang="en-US" sz="1600" i="1" dirty="0">
                  <a:solidFill>
                    <a:srgbClr val="000000"/>
                  </a:solidFill>
                  <a:latin typeface="Times New Roman" pitchFamily="18" charset="0"/>
                  <a:ea typeface="ヒラギノ角ゴ ProN W3"/>
                  <a:cs typeface="Times New Roman" pitchFamily="18" charset="0"/>
                  <a:sym typeface="Arial" pitchFamily="34" charset="0"/>
                </a:rPr>
                <a:t>Johannesburg, September 2010 </a:t>
              </a:r>
              <a:endParaRPr lang="en-US" sz="1600" dirty="0">
                <a:solidFill>
                  <a:srgbClr val="000000"/>
                </a:solidFill>
                <a:latin typeface="Times New Roman" pitchFamily="18" charset="0"/>
                <a:ea typeface="ヒラギノ角ゴ ProN W3"/>
                <a:cs typeface="Times New Roman" pitchFamily="18" charset="0"/>
                <a:sym typeface="Arial" pitchFamily="34" charset="0"/>
              </a:endParaRPr>
            </a:p>
            <a:p>
              <a:pPr algn="just" eaLnBrk="0" hangingPunct="0">
                <a:lnSpc>
                  <a:spcPct val="90000"/>
                </a:lnSpc>
                <a:spcBef>
                  <a:spcPts val="600"/>
                </a:spcBef>
                <a:buClr>
                  <a:srgbClr val="000000"/>
                </a:buClr>
                <a:buSzPct val="50000"/>
              </a:pPr>
              <a:r>
                <a:rPr lang="en-US" sz="1600" dirty="0">
                  <a:solidFill>
                    <a:srgbClr val="000000"/>
                  </a:solidFill>
                  <a:latin typeface="Times New Roman" pitchFamily="18" charset="0"/>
                  <a:ea typeface="ヒラギノ角ゴ ProN W3"/>
                  <a:cs typeface="Times New Roman" pitchFamily="18" charset="0"/>
                  <a:sym typeface="Arial" pitchFamily="34" charset="0"/>
                </a:rPr>
                <a:t>South Africa’s Department of Home Affairs, today celebrated the success of Advance Passenger Processing (APP), the border management solution from air</a:t>
              </a:r>
              <a:br>
                <a:rPr lang="en-US" sz="1600" dirty="0">
                  <a:solidFill>
                    <a:srgbClr val="000000"/>
                  </a:solidFill>
                  <a:latin typeface="Times New Roman" pitchFamily="18" charset="0"/>
                  <a:ea typeface="ヒラギノ角ゴ ProN W3"/>
                  <a:cs typeface="Times New Roman" pitchFamily="18" charset="0"/>
                  <a:sym typeface="Arial" pitchFamily="34" charset="0"/>
                </a:rPr>
              </a:br>
              <a:endParaRPr lang="en-GB" sz="1600" dirty="0">
                <a:solidFill>
                  <a:srgbClr val="000000"/>
                </a:solidFill>
                <a:latin typeface="Times New Roman" pitchFamily="18" charset="0"/>
                <a:ea typeface="ヒラギノ角ゴ ProN W3"/>
                <a:cs typeface="Times New Roman" pitchFamily="18" charset="0"/>
                <a:sym typeface="Arial" pitchFamily="34" charset="0"/>
              </a:endParaRPr>
            </a:p>
          </p:txBody>
        </p:sp>
        <p:sp>
          <p:nvSpPr>
            <p:cNvPr id="8" name="Text Box 7"/>
            <p:cNvSpPr txBox="1">
              <a:spLocks noChangeArrowheads="1"/>
            </p:cNvSpPr>
            <p:nvPr/>
          </p:nvSpPr>
          <p:spPr bwMode="auto">
            <a:xfrm>
              <a:off x="447" y="1311"/>
              <a:ext cx="1284" cy="213"/>
            </a:xfrm>
            <a:prstGeom prst="rect">
              <a:avLst/>
            </a:prstGeom>
            <a:noFill/>
            <a:ln w="9525" algn="ctr">
              <a:noFill/>
              <a:miter lim="800000"/>
              <a:headEnd/>
              <a:tailEnd/>
            </a:ln>
          </p:spPr>
          <p:txBody>
            <a:bodyPr lIns="0" anchor="ctr">
              <a:spAutoFit/>
            </a:bodyPr>
            <a:lstStyle/>
            <a:p>
              <a:pPr eaLnBrk="0" hangingPunct="0">
                <a:spcBef>
                  <a:spcPct val="50000"/>
                </a:spcBef>
              </a:pPr>
              <a:r>
                <a:rPr lang="en-US" sz="1200">
                  <a:solidFill>
                    <a:srgbClr val="000000"/>
                  </a:solidFill>
                  <a:latin typeface="Times New Roman" pitchFamily="18" charset="0"/>
                  <a:ea typeface="ヒラギノ角ゴ ProN W3"/>
                  <a:cs typeface="Times New Roman" pitchFamily="18" charset="0"/>
                  <a:sym typeface="Arial" pitchFamily="34" charset="0"/>
                </a:rPr>
                <a:t>Special Issue</a:t>
              </a:r>
              <a:endParaRPr lang="fr-FR" sz="1200">
                <a:solidFill>
                  <a:srgbClr val="000000"/>
                </a:solidFill>
                <a:latin typeface="Times New Roman" pitchFamily="18" charset="0"/>
                <a:ea typeface="ヒラギノ角ゴ ProN W3"/>
                <a:cs typeface="Times New Roman" pitchFamily="18" charset="0"/>
                <a:sym typeface="Arial" pitchFamily="34" charset="0"/>
              </a:endParaRPr>
            </a:p>
          </p:txBody>
        </p:sp>
        <p:sp>
          <p:nvSpPr>
            <p:cNvPr id="9" name="Rectangle 8"/>
            <p:cNvSpPr>
              <a:spLocks noChangeArrowheads="1"/>
            </p:cNvSpPr>
            <p:nvPr/>
          </p:nvSpPr>
          <p:spPr bwMode="auto">
            <a:xfrm>
              <a:off x="371" y="1534"/>
              <a:ext cx="5004" cy="170"/>
            </a:xfrm>
            <a:prstGeom prst="rect">
              <a:avLst/>
            </a:prstGeom>
            <a:noFill/>
            <a:ln w="9525" algn="ctr">
              <a:noFill/>
              <a:miter lim="800000"/>
              <a:headEnd/>
              <a:tailEnd/>
            </a:ln>
          </p:spPr>
          <p:txBody>
            <a:bodyPr anchor="ctr"/>
            <a:lstStyle/>
            <a:p>
              <a:pPr eaLnBrk="0" hangingPunct="0">
                <a:spcBef>
                  <a:spcPct val="50000"/>
                </a:spcBef>
              </a:pPr>
              <a:r>
                <a:rPr lang="en-US" sz="2000" b="1" dirty="0">
                  <a:latin typeface="Times New Roman" pitchFamily="18" charset="0"/>
                  <a:ea typeface="ヒラギノ角ゴ ProN W3"/>
                  <a:cs typeface="Times New Roman" pitchFamily="18" charset="0"/>
                  <a:sym typeface="Arial" pitchFamily="34" charset="0"/>
                </a:rPr>
                <a:t>AIS helps secure South Africa’s borders during and after World Cup </a:t>
              </a:r>
              <a:endParaRPr lang="fr-FR" sz="2000" b="1" dirty="0">
                <a:latin typeface="Times New Roman" pitchFamily="18" charset="0"/>
                <a:ea typeface="ヒラギノ角ゴ ProN W3"/>
                <a:cs typeface="Times New Roman" pitchFamily="18" charset="0"/>
                <a:sym typeface="Arial" pitchFamily="34" charset="0"/>
              </a:endParaRPr>
            </a:p>
          </p:txBody>
        </p:sp>
        <p:pic>
          <p:nvPicPr>
            <p:cNvPr id="10" name="Picture 9" descr="passport"/>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6" y="1994"/>
              <a:ext cx="1307" cy="1240"/>
            </a:xfrm>
            <a:prstGeom prst="rect">
              <a:avLst/>
            </a:prstGeom>
            <a:noFill/>
            <a:ln w="9525">
              <a:noFill/>
              <a:miter lim="800000"/>
              <a:headEnd/>
              <a:tailEnd/>
            </a:ln>
          </p:spPr>
        </p:pic>
        <p:sp>
          <p:nvSpPr>
            <p:cNvPr id="11" name="Rectangle 10"/>
            <p:cNvSpPr>
              <a:spLocks noChangeArrowheads="1"/>
            </p:cNvSpPr>
            <p:nvPr/>
          </p:nvSpPr>
          <p:spPr bwMode="auto">
            <a:xfrm>
              <a:off x="371" y="1687"/>
              <a:ext cx="5004" cy="170"/>
            </a:xfrm>
            <a:prstGeom prst="rect">
              <a:avLst/>
            </a:prstGeom>
            <a:noFill/>
            <a:ln w="9525" algn="ctr">
              <a:noFill/>
              <a:miter lim="800000"/>
              <a:headEnd/>
              <a:tailEnd/>
            </a:ln>
          </p:spPr>
          <p:txBody>
            <a:bodyPr anchor="ctr"/>
            <a:lstStyle/>
            <a:p>
              <a:pPr algn="ctr" eaLnBrk="0" hangingPunct="0">
                <a:spcBef>
                  <a:spcPct val="50000"/>
                </a:spcBef>
              </a:pPr>
              <a:r>
                <a:rPr lang="en-US" sz="2000">
                  <a:latin typeface="Times New Roman" pitchFamily="18" charset="0"/>
                  <a:ea typeface="ヒラギノ角ゴ ProN W3"/>
                  <a:cs typeface="Times New Roman" pitchFamily="18" charset="0"/>
                  <a:sym typeface="Arial" pitchFamily="34" charset="0"/>
                </a:rPr>
                <a:t>more than 350 alerts kept “undesirables” out of the country</a:t>
              </a:r>
              <a:endParaRPr lang="fr-FR" sz="2000">
                <a:latin typeface="Times New Roman" pitchFamily="18" charset="0"/>
                <a:ea typeface="ヒラギノ角ゴ ProN W3"/>
                <a:cs typeface="Times New Roman" pitchFamily="18" charset="0"/>
                <a:sym typeface="Arial" pitchFamily="34" charset="0"/>
              </a:endParaRPr>
            </a:p>
          </p:txBody>
        </p:sp>
        <p:grpSp>
          <p:nvGrpSpPr>
            <p:cNvPr id="4" name="Group 11"/>
            <p:cNvGrpSpPr>
              <a:grpSpLocks/>
            </p:cNvGrpSpPr>
            <p:nvPr/>
          </p:nvGrpSpPr>
          <p:grpSpPr bwMode="auto">
            <a:xfrm>
              <a:off x="431" y="1494"/>
              <a:ext cx="4813" cy="394"/>
              <a:chOff x="507" y="1494"/>
              <a:chExt cx="4737" cy="394"/>
            </a:xfrm>
          </p:grpSpPr>
          <p:sp>
            <p:nvSpPr>
              <p:cNvPr id="16" name="Line 12"/>
              <p:cNvSpPr>
                <a:spLocks noChangeShapeType="1"/>
              </p:cNvSpPr>
              <p:nvPr/>
            </p:nvSpPr>
            <p:spPr bwMode="auto">
              <a:xfrm>
                <a:off x="507" y="1494"/>
                <a:ext cx="4737" cy="0"/>
              </a:xfrm>
              <a:prstGeom prst="line">
                <a:avLst/>
              </a:prstGeom>
              <a:noFill/>
              <a:ln w="9525">
                <a:solidFill>
                  <a:schemeClr val="tx1"/>
                </a:solidFill>
                <a:round/>
                <a:headEnd/>
                <a:tailEnd/>
              </a:ln>
            </p:spPr>
            <p:txBody>
              <a:bodyPr>
                <a:spAutoFit/>
              </a:bodyPr>
              <a:lstStyle/>
              <a:p>
                <a:endParaRPr lang="en-US"/>
              </a:p>
            </p:txBody>
          </p:sp>
          <p:sp>
            <p:nvSpPr>
              <p:cNvPr id="17" name="Line 13"/>
              <p:cNvSpPr>
                <a:spLocks noChangeShapeType="1"/>
              </p:cNvSpPr>
              <p:nvPr/>
            </p:nvSpPr>
            <p:spPr bwMode="auto">
              <a:xfrm>
                <a:off x="507" y="1888"/>
                <a:ext cx="4737" cy="0"/>
              </a:xfrm>
              <a:prstGeom prst="line">
                <a:avLst/>
              </a:prstGeom>
              <a:noFill/>
              <a:ln w="9525">
                <a:solidFill>
                  <a:schemeClr val="tx1"/>
                </a:solidFill>
                <a:round/>
                <a:headEnd/>
                <a:tailEnd/>
              </a:ln>
            </p:spPr>
            <p:txBody>
              <a:bodyPr>
                <a:spAutoFit/>
              </a:bodyPr>
              <a:lstStyle/>
              <a:p>
                <a:endParaRPr lang="en-US"/>
              </a:p>
            </p:txBody>
          </p:sp>
        </p:grpSp>
        <p:sp>
          <p:nvSpPr>
            <p:cNvPr id="13" name="Rectangle 14"/>
            <p:cNvSpPr>
              <a:spLocks noChangeArrowheads="1"/>
            </p:cNvSpPr>
            <p:nvPr/>
          </p:nvSpPr>
          <p:spPr bwMode="auto">
            <a:xfrm>
              <a:off x="371" y="3749"/>
              <a:ext cx="2733" cy="776"/>
            </a:xfrm>
            <a:prstGeom prst="rect">
              <a:avLst/>
            </a:prstGeom>
            <a:noFill/>
            <a:ln w="9525">
              <a:noFill/>
              <a:miter lim="800000"/>
              <a:headEnd/>
              <a:tailEnd/>
            </a:ln>
          </p:spPr>
          <p:txBody>
            <a:bodyPr lIns="90000"/>
            <a:lstStyle/>
            <a:p>
              <a:pPr algn="just" eaLnBrk="0" hangingPunct="0">
                <a:lnSpc>
                  <a:spcPct val="90000"/>
                </a:lnSpc>
                <a:spcBef>
                  <a:spcPts val="600"/>
                </a:spcBef>
                <a:buClr>
                  <a:srgbClr val="000000"/>
                </a:buClr>
                <a:buSzPct val="50000"/>
              </a:pPr>
              <a:r>
                <a:rPr lang="en-US" sz="1600" dirty="0">
                  <a:solidFill>
                    <a:srgbClr val="000000"/>
                  </a:solidFill>
                  <a:latin typeface="Times New Roman" pitchFamily="18" charset="0"/>
                  <a:ea typeface="ヒラギノ角ゴ ProN W3"/>
                  <a:cs typeface="Times New Roman" pitchFamily="18" charset="0"/>
                  <a:sym typeface="Arial" pitchFamily="34" charset="0"/>
                </a:rPr>
                <a:t>transport IT specialist AIS, during the recent 2010 FIFA World Cup. The system, implemented in just nine months, successfully kept “undesirables” from entering the country during the tournament.</a:t>
              </a:r>
              <a:endParaRPr lang="en-GB" sz="1600" dirty="0">
                <a:solidFill>
                  <a:srgbClr val="000000"/>
                </a:solidFill>
                <a:latin typeface="Times New Roman" pitchFamily="18" charset="0"/>
                <a:ea typeface="ヒラギノ角ゴ ProN W3"/>
                <a:cs typeface="Times New Roman" pitchFamily="18" charset="0"/>
                <a:sym typeface="Arial" pitchFamily="34" charset="0"/>
              </a:endParaRPr>
            </a:p>
          </p:txBody>
        </p:sp>
        <p:sp>
          <p:nvSpPr>
            <p:cNvPr id="14" name="Line 15"/>
            <p:cNvSpPr>
              <a:spLocks noChangeShapeType="1"/>
            </p:cNvSpPr>
            <p:nvPr/>
          </p:nvSpPr>
          <p:spPr bwMode="auto">
            <a:xfrm>
              <a:off x="3248" y="1994"/>
              <a:ext cx="0" cy="2126"/>
            </a:xfrm>
            <a:prstGeom prst="line">
              <a:avLst/>
            </a:prstGeom>
            <a:noFill/>
            <a:ln w="9525">
              <a:solidFill>
                <a:schemeClr val="tx1"/>
              </a:solidFill>
              <a:round/>
              <a:headEnd/>
              <a:tailEnd/>
            </a:ln>
          </p:spPr>
          <p:txBody>
            <a:bodyPr>
              <a:spAutoFit/>
            </a:bodyPr>
            <a:lstStyle/>
            <a:p>
              <a:endParaRPr lang="en-US"/>
            </a:p>
          </p:txBody>
        </p:sp>
        <p:sp>
          <p:nvSpPr>
            <p:cNvPr id="15" name="Rectangle 16"/>
            <p:cNvSpPr>
              <a:spLocks noChangeArrowheads="1"/>
            </p:cNvSpPr>
            <p:nvPr/>
          </p:nvSpPr>
          <p:spPr bwMode="auto">
            <a:xfrm>
              <a:off x="3347" y="1965"/>
              <a:ext cx="2028" cy="2282"/>
            </a:xfrm>
            <a:prstGeom prst="rect">
              <a:avLst/>
            </a:prstGeom>
            <a:noFill/>
            <a:ln w="9525">
              <a:noFill/>
              <a:miter lim="800000"/>
              <a:headEnd/>
              <a:tailEnd/>
            </a:ln>
          </p:spPr>
          <p:txBody>
            <a:bodyPr lIns="90000"/>
            <a:lstStyle/>
            <a:p>
              <a:pPr algn="just" eaLnBrk="0" hangingPunct="0">
                <a:lnSpc>
                  <a:spcPct val="85000"/>
                </a:lnSpc>
                <a:spcBef>
                  <a:spcPts val="600"/>
                </a:spcBef>
                <a:buClr>
                  <a:srgbClr val="000000"/>
                </a:buClr>
                <a:buSzPct val="50000"/>
              </a:pPr>
              <a:r>
                <a:rPr lang="en-US" sz="1400" i="1" dirty="0">
                  <a:solidFill>
                    <a:srgbClr val="000000"/>
                  </a:solidFill>
                  <a:latin typeface="Times New Roman" pitchFamily="18" charset="0"/>
                  <a:ea typeface="ヒラギノ角ゴ ProN W3"/>
                  <a:cs typeface="Times New Roman" pitchFamily="18" charset="0"/>
                  <a:sym typeface="Arial" pitchFamily="34" charset="0"/>
                </a:rPr>
                <a:t>“We selected AIS's APP solution because it has been successfully used in other parts of the world … it has exceeded our expectations, </a:t>
              </a:r>
              <a:r>
                <a:rPr lang="en-US" sz="1400" b="1" i="1" dirty="0">
                  <a:solidFill>
                    <a:srgbClr val="000000"/>
                  </a:solidFill>
                  <a:latin typeface="Times New Roman" pitchFamily="18" charset="0"/>
                  <a:ea typeface="ヒラギノ角ゴ ProN W3"/>
                  <a:cs typeface="Times New Roman" pitchFamily="18" charset="0"/>
                  <a:sym typeface="Arial" pitchFamily="34" charset="0"/>
                </a:rPr>
                <a:t>ensuring the smooth arrival of the hundreds of thousands of visitors to South Africa for the FIFA World Cup</a:t>
              </a:r>
              <a:r>
                <a:rPr lang="en-US" sz="1400" i="1" dirty="0">
                  <a:solidFill>
                    <a:srgbClr val="000000"/>
                  </a:solidFill>
                  <a:latin typeface="Times New Roman" pitchFamily="18" charset="0"/>
                  <a:ea typeface="ヒラギノ角ゴ ProN W3"/>
                  <a:cs typeface="Times New Roman" pitchFamily="18" charset="0"/>
                  <a:sym typeface="Arial" pitchFamily="34" charset="0"/>
                </a:rPr>
                <a:t>.</a:t>
              </a:r>
            </a:p>
            <a:p>
              <a:pPr algn="just" eaLnBrk="0" hangingPunct="0">
                <a:lnSpc>
                  <a:spcPct val="85000"/>
                </a:lnSpc>
                <a:spcBef>
                  <a:spcPts val="600"/>
                </a:spcBef>
                <a:buClr>
                  <a:srgbClr val="000000"/>
                </a:buClr>
                <a:buSzPct val="50000"/>
              </a:pPr>
              <a:r>
                <a:rPr lang="en-US" sz="1400" i="1" dirty="0">
                  <a:solidFill>
                    <a:srgbClr val="000000"/>
                  </a:solidFill>
                  <a:latin typeface="Times New Roman" pitchFamily="18" charset="0"/>
                  <a:ea typeface="ヒラギノ角ゴ ProN W3"/>
                  <a:cs typeface="Times New Roman" pitchFamily="18" charset="0"/>
                  <a:sym typeface="Arial" pitchFamily="34" charset="0"/>
                </a:rPr>
                <a:t>“Because only those who were authorized to enter South Africa boarded the planes we were </a:t>
              </a:r>
              <a:r>
                <a:rPr lang="en-US" sz="1400" b="1" i="1" dirty="0">
                  <a:solidFill>
                    <a:srgbClr val="000000"/>
                  </a:solidFill>
                  <a:latin typeface="Times New Roman" pitchFamily="18" charset="0"/>
                  <a:ea typeface="ヒラギノ角ゴ ProN W3"/>
                  <a:cs typeface="Times New Roman" pitchFamily="18" charset="0"/>
                  <a:sym typeface="Arial" pitchFamily="34" charset="0"/>
                </a:rPr>
                <a:t>saved the expense of processing unauthorized visitors</a:t>
              </a:r>
              <a:r>
                <a:rPr lang="en-US" sz="1400" i="1" dirty="0">
                  <a:solidFill>
                    <a:srgbClr val="000000"/>
                  </a:solidFill>
                  <a:latin typeface="Times New Roman" pitchFamily="18" charset="0"/>
                  <a:ea typeface="ヒラギノ角ゴ ProN W3"/>
                  <a:cs typeface="Times New Roman" pitchFamily="18" charset="0"/>
                  <a:sym typeface="Arial" pitchFamily="34" charset="0"/>
                </a:rPr>
                <a:t>. It also allowed us to concentrate our efforts on those suspects, hooligans and others, which posed a real risk to the country, speeding up the entry process for the majority of passengers upon arrival.” </a:t>
              </a:r>
            </a:p>
            <a:p>
              <a:pPr algn="r" eaLnBrk="0" hangingPunct="0">
                <a:lnSpc>
                  <a:spcPct val="85000"/>
                </a:lnSpc>
                <a:spcBef>
                  <a:spcPts val="600"/>
                </a:spcBef>
                <a:buClr>
                  <a:srgbClr val="000000"/>
                </a:buClr>
                <a:buSzPct val="50000"/>
              </a:pPr>
              <a:r>
                <a:rPr lang="en-US" sz="1400" dirty="0">
                  <a:solidFill>
                    <a:srgbClr val="000000"/>
                  </a:solidFill>
                  <a:latin typeface="Times New Roman" pitchFamily="18" charset="0"/>
                  <a:ea typeface="ヒラギノ角ゴ ProN W3"/>
                  <a:cs typeface="Times New Roman" pitchFamily="18" charset="0"/>
                  <a:sym typeface="Arial" pitchFamily="34" charset="0"/>
                </a:rPr>
                <a:t>Home Affairs Director General,</a:t>
              </a:r>
              <a:br>
                <a:rPr lang="en-US" sz="1400" dirty="0">
                  <a:solidFill>
                    <a:srgbClr val="000000"/>
                  </a:solidFill>
                  <a:latin typeface="Times New Roman" pitchFamily="18" charset="0"/>
                  <a:ea typeface="ヒラギノ角ゴ ProN W3"/>
                  <a:cs typeface="Times New Roman" pitchFamily="18" charset="0"/>
                  <a:sym typeface="Arial" pitchFamily="34" charset="0"/>
                </a:rPr>
              </a:br>
              <a:r>
                <a:rPr lang="en-US" sz="1400" dirty="0" err="1">
                  <a:solidFill>
                    <a:srgbClr val="000000"/>
                  </a:solidFill>
                  <a:latin typeface="Times New Roman" pitchFamily="18" charset="0"/>
                  <a:ea typeface="ヒラギノ角ゴ ProN W3"/>
                  <a:cs typeface="Times New Roman" pitchFamily="18" charset="0"/>
                  <a:sym typeface="Arial" pitchFamily="34" charset="0"/>
                </a:rPr>
                <a:t>Mkuseli</a:t>
              </a:r>
              <a:r>
                <a:rPr lang="en-US" sz="1400" dirty="0">
                  <a:solidFill>
                    <a:srgbClr val="000000"/>
                  </a:solidFill>
                  <a:latin typeface="Times New Roman" pitchFamily="18" charset="0"/>
                  <a:ea typeface="ヒラギノ角ゴ ProN W3"/>
                  <a:cs typeface="Times New Roman" pitchFamily="18" charset="0"/>
                  <a:sym typeface="Arial" pitchFamily="34" charset="0"/>
                </a:rPr>
                <a:t> </a:t>
              </a:r>
              <a:r>
                <a:rPr lang="en-US" sz="1400" dirty="0" err="1">
                  <a:solidFill>
                    <a:srgbClr val="000000"/>
                  </a:solidFill>
                  <a:latin typeface="Times New Roman" pitchFamily="18" charset="0"/>
                  <a:ea typeface="ヒラギノ角ゴ ProN W3"/>
                  <a:cs typeface="Times New Roman" pitchFamily="18" charset="0"/>
                  <a:sym typeface="Arial" pitchFamily="34" charset="0"/>
                </a:rPr>
                <a:t>Apleni</a:t>
              </a:r>
              <a:endParaRPr lang="en-US" sz="1400" dirty="0">
                <a:solidFill>
                  <a:srgbClr val="000000"/>
                </a:solidFill>
                <a:latin typeface="Times New Roman" pitchFamily="18" charset="0"/>
                <a:ea typeface="ヒラギノ角ゴ ProN W3"/>
                <a:cs typeface="Times New Roman" pitchFamily="18" charset="0"/>
                <a:sym typeface="Arial" pitchFamily="34" charset="0"/>
              </a:endParaRPr>
            </a:p>
          </p:txBody>
        </p:sp>
      </p:grpSp>
      <p:pic>
        <p:nvPicPr>
          <p:cNvPr id="19" name="Picture 12"/>
          <p:cNvPicPr>
            <a:picLocks noChangeAspect="1" noChangeArrowheads="1"/>
          </p:cNvPicPr>
          <p:nvPr/>
        </p:nvPicPr>
        <p:blipFill>
          <a:blip r:embed="rId3" cstate="print"/>
          <a:srcRect/>
          <a:stretch>
            <a:fillRect/>
          </a:stretch>
        </p:blipFill>
        <p:spPr bwMode="auto">
          <a:xfrm>
            <a:off x="1905001" y="1447800"/>
            <a:ext cx="542925" cy="622300"/>
          </a:xfrm>
          <a:prstGeom prst="rect">
            <a:avLst/>
          </a:prstGeom>
          <a:noFill/>
          <a:ln w="9525">
            <a:noFill/>
            <a:miter lim="800000"/>
            <a:headEnd/>
            <a:tailEnd/>
          </a:ln>
        </p:spPr>
      </p:pic>
      <p:sp>
        <p:nvSpPr>
          <p:cNvPr id="18"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24</a:t>
            </a:fld>
            <a:endParaRPr lang="en-US" sz="1200" dirty="0"/>
          </a:p>
        </p:txBody>
      </p:sp>
    </p:spTree>
    <p:extLst>
      <p:ext uri="{BB962C8B-B14F-4D97-AF65-F5344CB8AC3E}">
        <p14:creationId xmlns:p14="http://schemas.microsoft.com/office/powerpoint/2010/main" val="7889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Link Detection</a:t>
            </a:r>
          </a:p>
        </p:txBody>
      </p:sp>
      <p:pic>
        <p:nvPicPr>
          <p:cNvPr id="21507" name="Picture 3" descr="cabin_interiors_left"/>
          <p:cNvPicPr>
            <a:picLocks noChangeAspect="1" noChangeArrowheads="1"/>
          </p:cNvPicPr>
          <p:nvPr/>
        </p:nvPicPr>
        <p:blipFill>
          <a:blip r:embed="rId2" cstate="print"/>
          <a:srcRect/>
          <a:stretch>
            <a:fillRect/>
          </a:stretch>
        </p:blipFill>
        <p:spPr bwMode="auto">
          <a:xfrm>
            <a:off x="1965326" y="1790701"/>
            <a:ext cx="2468563" cy="1897063"/>
          </a:xfrm>
          <a:prstGeom prst="rect">
            <a:avLst/>
          </a:prstGeom>
          <a:noFill/>
          <a:ln w="9525">
            <a:solidFill>
              <a:schemeClr val="bg1"/>
            </a:solidFill>
            <a:miter lim="800000"/>
            <a:headEnd/>
            <a:tailEnd/>
          </a:ln>
        </p:spPr>
      </p:pic>
      <p:pic>
        <p:nvPicPr>
          <p:cNvPr id="21508" name="Picture 4" descr="SITA_2000_048"/>
          <p:cNvPicPr>
            <a:picLocks noChangeAspect="1" noChangeArrowheads="1"/>
          </p:cNvPicPr>
          <p:nvPr/>
        </p:nvPicPr>
        <p:blipFill>
          <a:blip r:embed="rId3" cstate="print"/>
          <a:srcRect/>
          <a:stretch>
            <a:fillRect/>
          </a:stretch>
        </p:blipFill>
        <p:spPr bwMode="auto">
          <a:xfrm>
            <a:off x="7620000" y="1871663"/>
            <a:ext cx="2743200" cy="1803400"/>
          </a:xfrm>
          <a:prstGeom prst="rect">
            <a:avLst/>
          </a:prstGeom>
          <a:noFill/>
          <a:ln w="9525">
            <a:solidFill>
              <a:schemeClr val="bg2"/>
            </a:solidFill>
            <a:miter lim="800000"/>
            <a:headEnd/>
            <a:tailEnd/>
          </a:ln>
        </p:spPr>
      </p:pic>
      <p:sp>
        <p:nvSpPr>
          <p:cNvPr id="21509" name="Text Box 5"/>
          <p:cNvSpPr txBox="1">
            <a:spLocks noChangeArrowheads="1"/>
          </p:cNvSpPr>
          <p:nvPr/>
        </p:nvSpPr>
        <p:spPr bwMode="auto">
          <a:xfrm>
            <a:off x="1905000" y="4114800"/>
            <a:ext cx="2590800" cy="523220"/>
          </a:xfrm>
          <a:prstGeom prst="rect">
            <a:avLst/>
          </a:prstGeom>
          <a:noFill/>
          <a:ln w="9525">
            <a:noFill/>
            <a:miter lim="800000"/>
            <a:headEnd/>
            <a:tailEnd/>
          </a:ln>
        </p:spPr>
        <p:txBody>
          <a:bodyPr>
            <a:spAutoFit/>
          </a:bodyPr>
          <a:lstStyle/>
          <a:p>
            <a:pPr>
              <a:spcBef>
                <a:spcPct val="50000"/>
              </a:spcBef>
            </a:pPr>
            <a:r>
              <a:rPr lang="en-US" sz="1400" b="1">
                <a:solidFill>
                  <a:srgbClr val="5F5F5F"/>
                </a:solidFill>
                <a:latin typeface="Verdana" pitchFamily="34" charset="0"/>
              </a:rPr>
              <a:t>Seemingly Unassociated Travelers</a:t>
            </a:r>
          </a:p>
        </p:txBody>
      </p:sp>
      <p:sp>
        <p:nvSpPr>
          <p:cNvPr id="21510" name="Text Box 6"/>
          <p:cNvSpPr txBox="1">
            <a:spLocks noChangeArrowheads="1"/>
          </p:cNvSpPr>
          <p:nvPr/>
        </p:nvSpPr>
        <p:spPr bwMode="auto">
          <a:xfrm>
            <a:off x="5181600" y="4114800"/>
            <a:ext cx="2209800" cy="523220"/>
          </a:xfrm>
          <a:prstGeom prst="rect">
            <a:avLst/>
          </a:prstGeom>
          <a:noFill/>
          <a:ln w="9525">
            <a:noFill/>
            <a:miter lim="800000"/>
            <a:headEnd/>
            <a:tailEnd/>
          </a:ln>
        </p:spPr>
        <p:txBody>
          <a:bodyPr>
            <a:spAutoFit/>
          </a:bodyPr>
          <a:lstStyle/>
          <a:p>
            <a:pPr>
              <a:spcBef>
                <a:spcPct val="50000"/>
              </a:spcBef>
            </a:pPr>
            <a:r>
              <a:rPr lang="en-US" sz="1400" b="1">
                <a:solidFill>
                  <a:srgbClr val="5F5F5F"/>
                </a:solidFill>
                <a:latin typeface="Verdana" pitchFamily="34" charset="0"/>
              </a:rPr>
              <a:t>Using API, PNR &amp; Historical Data</a:t>
            </a:r>
          </a:p>
        </p:txBody>
      </p:sp>
      <p:sp>
        <p:nvSpPr>
          <p:cNvPr id="21511" name="Text Box 7"/>
          <p:cNvSpPr txBox="1">
            <a:spLocks noChangeArrowheads="1"/>
          </p:cNvSpPr>
          <p:nvPr/>
        </p:nvSpPr>
        <p:spPr bwMode="auto">
          <a:xfrm>
            <a:off x="8216900" y="4114800"/>
            <a:ext cx="2209800" cy="523220"/>
          </a:xfrm>
          <a:prstGeom prst="rect">
            <a:avLst/>
          </a:prstGeom>
          <a:noFill/>
          <a:ln w="9525">
            <a:noFill/>
            <a:miter lim="800000"/>
            <a:headEnd/>
            <a:tailEnd/>
          </a:ln>
        </p:spPr>
        <p:txBody>
          <a:bodyPr>
            <a:spAutoFit/>
          </a:bodyPr>
          <a:lstStyle/>
          <a:p>
            <a:pPr>
              <a:spcBef>
                <a:spcPct val="50000"/>
              </a:spcBef>
            </a:pPr>
            <a:r>
              <a:rPr lang="en-US" sz="1400" b="1">
                <a:solidFill>
                  <a:srgbClr val="5F5F5F"/>
                </a:solidFill>
                <a:latin typeface="Verdana" pitchFamily="34" charset="0"/>
              </a:rPr>
              <a:t>Advance Risk Assessment</a:t>
            </a:r>
          </a:p>
        </p:txBody>
      </p:sp>
      <p:sp>
        <p:nvSpPr>
          <p:cNvPr id="21512" name="AutoShape 8"/>
          <p:cNvSpPr>
            <a:spLocks noChangeArrowheads="1"/>
          </p:cNvSpPr>
          <p:nvPr/>
        </p:nvSpPr>
        <p:spPr bwMode="auto">
          <a:xfrm>
            <a:off x="4419600" y="4114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2FAABB"/>
          </a:solidFill>
          <a:ln w="9525">
            <a:solidFill>
              <a:schemeClr val="bg1"/>
            </a:solidFill>
            <a:miter lim="800000"/>
            <a:headEnd/>
            <a:tailEnd/>
          </a:ln>
        </p:spPr>
        <p:txBody>
          <a:bodyPr wrap="none" anchor="ctr"/>
          <a:lstStyle/>
          <a:p>
            <a:endParaRPr lang="en-US"/>
          </a:p>
        </p:txBody>
      </p:sp>
      <p:sp>
        <p:nvSpPr>
          <p:cNvPr id="21513" name="AutoShape 9"/>
          <p:cNvSpPr>
            <a:spLocks noChangeArrowheads="1"/>
          </p:cNvSpPr>
          <p:nvPr/>
        </p:nvSpPr>
        <p:spPr bwMode="auto">
          <a:xfrm>
            <a:off x="7289800" y="4114800"/>
            <a:ext cx="6096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2FAABB"/>
          </a:solidFill>
          <a:ln w="9525">
            <a:solidFill>
              <a:schemeClr val="bg1"/>
            </a:solidFill>
            <a:miter lim="800000"/>
            <a:headEnd/>
            <a:tailEnd/>
          </a:ln>
        </p:spPr>
        <p:txBody>
          <a:bodyPr wrap="none" anchor="ctr"/>
          <a:lstStyle/>
          <a:p>
            <a:endParaRPr lang="en-US"/>
          </a:p>
        </p:txBody>
      </p:sp>
      <p:sp>
        <p:nvSpPr>
          <p:cNvPr id="11"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25</a:t>
            </a:fld>
            <a:endParaRPr lang="en-GB" sz="1200" dirty="0"/>
          </a:p>
        </p:txBody>
      </p:sp>
      <p:sp>
        <p:nvSpPr>
          <p:cNvPr id="12" name="Footer Placeholder 17">
            <a:extLst>
              <a:ext uri="{FF2B5EF4-FFF2-40B4-BE49-F238E27FC236}">
                <a16:creationId xmlns:a16="http://schemas.microsoft.com/office/drawing/2014/main" id="{22468732-0EC3-4CC6-B733-6A86C490FED6}"/>
              </a:ext>
            </a:extLst>
          </p:cNvPr>
          <p:cNvSpPr txBox="1">
            <a:spLocks/>
          </p:cNvSpPr>
          <p:nvPr/>
        </p:nvSpPr>
        <p:spPr>
          <a:xfrm>
            <a:off x="2102899" y="6398012"/>
            <a:ext cx="45365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BORDER CONTROL | Confidential | © AIS 2025</a:t>
            </a:r>
            <a:endParaRPr lang="en-GB" sz="1200" dirty="0"/>
          </a:p>
        </p:txBody>
      </p:sp>
    </p:spTree>
    <p:extLst>
      <p:ext uri="{BB962C8B-B14F-4D97-AF65-F5344CB8AC3E}">
        <p14:creationId xmlns:p14="http://schemas.microsoft.com/office/powerpoint/2010/main" val="2672738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2531" name="Text Box 3"/>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2532" name="Rectangle 4"/>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2533" name="Rectangle 5"/>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2534" name="Rectangle 6"/>
          <p:cNvSpPr>
            <a:spLocks noGrp="1" noChangeArrowheads="1"/>
          </p:cNvSpPr>
          <p:nvPr>
            <p:ph type="title" idx="4294967295"/>
          </p:nvPr>
        </p:nvSpPr>
        <p:spPr>
          <a:xfrm>
            <a:off x="0" y="152400"/>
            <a:ext cx="8305800" cy="1143000"/>
          </a:xfrm>
        </p:spPr>
        <p:txBody>
          <a:bodyPr/>
          <a:lstStyle/>
          <a:p>
            <a:pPr algn="ctr"/>
            <a:r>
              <a:rPr lang="en-US"/>
              <a:t>Example</a:t>
            </a:r>
          </a:p>
        </p:txBody>
      </p:sp>
      <p:sp>
        <p:nvSpPr>
          <p:cNvPr id="7"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26</a:t>
            </a:fld>
            <a:endParaRPr lang="en-GB" sz="1200" dirty="0"/>
          </a:p>
        </p:txBody>
      </p:sp>
    </p:spTree>
    <p:extLst>
      <p:ext uri="{BB962C8B-B14F-4D97-AF65-F5344CB8AC3E}">
        <p14:creationId xmlns:p14="http://schemas.microsoft.com/office/powerpoint/2010/main" val="27528726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3555"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3556" name="Rectangle 4"/>
          <p:cNvSpPr>
            <a:spLocks noChangeArrowheads="1"/>
          </p:cNvSpPr>
          <p:nvPr/>
        </p:nvSpPr>
        <p:spPr bwMode="auto">
          <a:xfrm>
            <a:off x="3581400" y="3073400"/>
            <a:ext cx="88900" cy="114300"/>
          </a:xfrm>
          <a:prstGeom prst="rect">
            <a:avLst/>
          </a:prstGeom>
          <a:solidFill>
            <a:srgbClr val="FFFF00"/>
          </a:solidFill>
          <a:ln w="9525">
            <a:noFill/>
            <a:miter lim="800000"/>
            <a:headEnd/>
            <a:tailEnd/>
          </a:ln>
        </p:spPr>
        <p:txBody>
          <a:bodyPr wrap="none" anchor="ctr"/>
          <a:lstStyle/>
          <a:p>
            <a:endParaRPr lang="en-US"/>
          </a:p>
        </p:txBody>
      </p:sp>
      <p:sp>
        <p:nvSpPr>
          <p:cNvPr id="23557" name="Rectangle 5"/>
          <p:cNvSpPr>
            <a:spLocks noChangeArrowheads="1"/>
          </p:cNvSpPr>
          <p:nvPr/>
        </p:nvSpPr>
        <p:spPr bwMode="auto">
          <a:xfrm>
            <a:off x="4908550" y="1824038"/>
            <a:ext cx="88900" cy="114300"/>
          </a:xfrm>
          <a:prstGeom prst="rect">
            <a:avLst/>
          </a:prstGeom>
          <a:solidFill>
            <a:srgbClr val="FFFF00"/>
          </a:solidFill>
          <a:ln w="9525">
            <a:noFill/>
            <a:miter lim="800000"/>
            <a:headEnd/>
            <a:tailEnd/>
          </a:ln>
        </p:spPr>
        <p:txBody>
          <a:bodyPr wrap="none" anchor="ctr"/>
          <a:lstStyle/>
          <a:p>
            <a:endParaRPr lang="en-US"/>
          </a:p>
        </p:txBody>
      </p:sp>
      <p:sp>
        <p:nvSpPr>
          <p:cNvPr id="23558" name="Text Box 6"/>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b="1">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3559" name="Rectangle 7"/>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3560" name="Rectangle 8"/>
          <p:cNvSpPr>
            <a:spLocks noGrp="1" noChangeArrowheads="1"/>
          </p:cNvSpPr>
          <p:nvPr>
            <p:ph type="title" idx="4294967295"/>
          </p:nvPr>
        </p:nvSpPr>
        <p:spPr>
          <a:xfrm>
            <a:off x="0" y="152400"/>
            <a:ext cx="8305800" cy="1143000"/>
          </a:xfrm>
        </p:spPr>
        <p:txBody>
          <a:bodyPr/>
          <a:lstStyle/>
          <a:p>
            <a:pPr algn="ctr"/>
            <a:r>
              <a:rPr lang="en-US"/>
              <a:t>Example</a:t>
            </a:r>
          </a:p>
        </p:txBody>
      </p:sp>
      <p:sp>
        <p:nvSpPr>
          <p:cNvPr id="9"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27</a:t>
            </a:fld>
            <a:endParaRPr lang="en-GB" sz="1200" dirty="0"/>
          </a:p>
        </p:txBody>
      </p:sp>
    </p:spTree>
    <p:extLst>
      <p:ext uri="{BB962C8B-B14F-4D97-AF65-F5344CB8AC3E}">
        <p14:creationId xmlns:p14="http://schemas.microsoft.com/office/powerpoint/2010/main" val="8477536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4579"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4580" name="Rectangle 4"/>
          <p:cNvSpPr>
            <a:spLocks noChangeArrowheads="1"/>
          </p:cNvSpPr>
          <p:nvPr/>
        </p:nvSpPr>
        <p:spPr bwMode="auto">
          <a:xfrm>
            <a:off x="4908550" y="2116138"/>
            <a:ext cx="88900" cy="114300"/>
          </a:xfrm>
          <a:prstGeom prst="rect">
            <a:avLst/>
          </a:prstGeom>
          <a:solidFill>
            <a:srgbClr val="FFFF00"/>
          </a:solidFill>
          <a:ln w="9525">
            <a:noFill/>
            <a:miter lim="800000"/>
            <a:headEnd/>
            <a:tailEnd/>
          </a:ln>
        </p:spPr>
        <p:txBody>
          <a:bodyPr wrap="none" anchor="ctr"/>
          <a:lstStyle/>
          <a:p>
            <a:endParaRPr lang="en-US"/>
          </a:p>
        </p:txBody>
      </p:sp>
      <p:sp>
        <p:nvSpPr>
          <p:cNvPr id="24581" name="Rectangle 5"/>
          <p:cNvSpPr>
            <a:spLocks noChangeArrowheads="1"/>
          </p:cNvSpPr>
          <p:nvPr/>
        </p:nvSpPr>
        <p:spPr bwMode="auto">
          <a:xfrm>
            <a:off x="3171825" y="4025900"/>
            <a:ext cx="88900" cy="114300"/>
          </a:xfrm>
          <a:prstGeom prst="rect">
            <a:avLst/>
          </a:prstGeom>
          <a:solidFill>
            <a:srgbClr val="FFFF00"/>
          </a:solidFill>
          <a:ln w="9525">
            <a:noFill/>
            <a:miter lim="800000"/>
            <a:headEnd/>
            <a:tailEnd/>
          </a:ln>
        </p:spPr>
        <p:txBody>
          <a:bodyPr wrap="none" anchor="ctr"/>
          <a:lstStyle/>
          <a:p>
            <a:endParaRPr lang="en-US"/>
          </a:p>
        </p:txBody>
      </p:sp>
      <p:sp>
        <p:nvSpPr>
          <p:cNvPr id="24582" name="Rectangle 6"/>
          <p:cNvSpPr>
            <a:spLocks noChangeArrowheads="1"/>
          </p:cNvSpPr>
          <p:nvPr/>
        </p:nvSpPr>
        <p:spPr bwMode="auto">
          <a:xfrm>
            <a:off x="3470275" y="4210050"/>
            <a:ext cx="88900" cy="114300"/>
          </a:xfrm>
          <a:prstGeom prst="rect">
            <a:avLst/>
          </a:prstGeom>
          <a:solidFill>
            <a:srgbClr val="FFFF00"/>
          </a:solidFill>
          <a:ln w="9525">
            <a:noFill/>
            <a:miter lim="800000"/>
            <a:headEnd/>
            <a:tailEnd/>
          </a:ln>
        </p:spPr>
        <p:txBody>
          <a:bodyPr wrap="none" anchor="ctr"/>
          <a:lstStyle/>
          <a:p>
            <a:endParaRPr lang="en-US"/>
          </a:p>
        </p:txBody>
      </p:sp>
      <p:sp>
        <p:nvSpPr>
          <p:cNvPr id="24583" name="Rectangle 7"/>
          <p:cNvSpPr>
            <a:spLocks noChangeArrowheads="1"/>
          </p:cNvSpPr>
          <p:nvPr/>
        </p:nvSpPr>
        <p:spPr bwMode="auto">
          <a:xfrm>
            <a:off x="3562350" y="3073400"/>
            <a:ext cx="88900" cy="114300"/>
          </a:xfrm>
          <a:prstGeom prst="rect">
            <a:avLst/>
          </a:prstGeom>
          <a:solidFill>
            <a:srgbClr val="FFFF00"/>
          </a:solidFill>
          <a:ln w="9525">
            <a:noFill/>
            <a:miter lim="800000"/>
            <a:headEnd/>
            <a:tailEnd/>
          </a:ln>
        </p:spPr>
        <p:txBody>
          <a:bodyPr wrap="none" anchor="ctr"/>
          <a:lstStyle/>
          <a:p>
            <a:endParaRPr lang="en-US"/>
          </a:p>
        </p:txBody>
      </p:sp>
      <p:sp>
        <p:nvSpPr>
          <p:cNvPr id="24584" name="Text Box 8"/>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b="1">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4585" name="Rectangle 9"/>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4586" name="Rectangle 10"/>
          <p:cNvSpPr>
            <a:spLocks noChangeArrowheads="1"/>
          </p:cNvSpPr>
          <p:nvPr/>
        </p:nvSpPr>
        <p:spPr bwMode="auto">
          <a:xfrm>
            <a:off x="3173413" y="4391025"/>
            <a:ext cx="88900" cy="114300"/>
          </a:xfrm>
          <a:prstGeom prst="rect">
            <a:avLst/>
          </a:prstGeom>
          <a:solidFill>
            <a:srgbClr val="FFFF00"/>
          </a:solidFill>
          <a:ln w="9525">
            <a:noFill/>
            <a:miter lim="800000"/>
            <a:headEnd/>
            <a:tailEnd/>
          </a:ln>
        </p:spPr>
        <p:txBody>
          <a:bodyPr wrap="none" anchor="ctr"/>
          <a:lstStyle/>
          <a:p>
            <a:endParaRPr lang="en-US"/>
          </a:p>
        </p:txBody>
      </p:sp>
      <p:sp>
        <p:nvSpPr>
          <p:cNvPr id="24587" name="Rectangle 11"/>
          <p:cNvSpPr>
            <a:spLocks noChangeArrowheads="1"/>
          </p:cNvSpPr>
          <p:nvPr/>
        </p:nvSpPr>
        <p:spPr bwMode="auto">
          <a:xfrm>
            <a:off x="3584575" y="4211638"/>
            <a:ext cx="88900" cy="114300"/>
          </a:xfrm>
          <a:prstGeom prst="rect">
            <a:avLst/>
          </a:prstGeom>
          <a:solidFill>
            <a:srgbClr val="FFFF00"/>
          </a:solidFill>
          <a:ln w="9525">
            <a:noFill/>
            <a:miter lim="800000"/>
            <a:headEnd/>
            <a:tailEnd/>
          </a:ln>
        </p:spPr>
        <p:txBody>
          <a:bodyPr wrap="none" anchor="ctr"/>
          <a:lstStyle/>
          <a:p>
            <a:endParaRPr lang="en-US"/>
          </a:p>
        </p:txBody>
      </p:sp>
      <p:sp>
        <p:nvSpPr>
          <p:cNvPr id="24588" name="Rectangle 12"/>
          <p:cNvSpPr>
            <a:spLocks noGrp="1" noChangeArrowheads="1"/>
          </p:cNvSpPr>
          <p:nvPr>
            <p:ph type="title" idx="4294967295"/>
          </p:nvPr>
        </p:nvSpPr>
        <p:spPr>
          <a:xfrm>
            <a:off x="0" y="152400"/>
            <a:ext cx="8305800" cy="1143000"/>
          </a:xfrm>
        </p:spPr>
        <p:txBody>
          <a:bodyPr/>
          <a:lstStyle/>
          <a:p>
            <a:pPr algn="ctr"/>
            <a:r>
              <a:rPr lang="en-US"/>
              <a:t>Example</a:t>
            </a:r>
          </a:p>
        </p:txBody>
      </p:sp>
      <p:sp>
        <p:nvSpPr>
          <p:cNvPr id="13"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28</a:t>
            </a:fld>
            <a:endParaRPr lang="en-GB" sz="1200" dirty="0"/>
          </a:p>
        </p:txBody>
      </p:sp>
    </p:spTree>
    <p:extLst>
      <p:ext uri="{BB962C8B-B14F-4D97-AF65-F5344CB8AC3E}">
        <p14:creationId xmlns:p14="http://schemas.microsoft.com/office/powerpoint/2010/main" val="24763035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5603"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5604" name="Rectangle 4"/>
          <p:cNvSpPr>
            <a:spLocks noChangeArrowheads="1"/>
          </p:cNvSpPr>
          <p:nvPr/>
        </p:nvSpPr>
        <p:spPr bwMode="auto">
          <a:xfrm>
            <a:off x="3581400" y="3073400"/>
            <a:ext cx="88900" cy="114300"/>
          </a:xfrm>
          <a:prstGeom prst="rect">
            <a:avLst/>
          </a:prstGeom>
          <a:solidFill>
            <a:srgbClr val="FFFF00"/>
          </a:solidFill>
          <a:ln w="9525">
            <a:noFill/>
            <a:miter lim="800000"/>
            <a:headEnd/>
            <a:tailEnd/>
          </a:ln>
        </p:spPr>
        <p:txBody>
          <a:bodyPr wrap="none" anchor="ctr"/>
          <a:lstStyle/>
          <a:p>
            <a:endParaRPr lang="en-US"/>
          </a:p>
        </p:txBody>
      </p:sp>
      <p:sp>
        <p:nvSpPr>
          <p:cNvPr id="25605" name="Rectangle 5"/>
          <p:cNvSpPr>
            <a:spLocks noChangeArrowheads="1"/>
          </p:cNvSpPr>
          <p:nvPr/>
        </p:nvSpPr>
        <p:spPr bwMode="auto">
          <a:xfrm>
            <a:off x="4908550" y="2379663"/>
            <a:ext cx="88900" cy="114300"/>
          </a:xfrm>
          <a:prstGeom prst="rect">
            <a:avLst/>
          </a:prstGeom>
          <a:solidFill>
            <a:srgbClr val="FFFF00"/>
          </a:solidFill>
          <a:ln w="9525">
            <a:noFill/>
            <a:miter lim="800000"/>
            <a:headEnd/>
            <a:tailEnd/>
          </a:ln>
        </p:spPr>
        <p:txBody>
          <a:bodyPr wrap="none" anchor="ctr"/>
          <a:lstStyle/>
          <a:p>
            <a:endParaRPr lang="en-US"/>
          </a:p>
        </p:txBody>
      </p:sp>
      <p:sp>
        <p:nvSpPr>
          <p:cNvPr id="25606" name="Text Box 6"/>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b="1">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5607" name="Rectangle 7"/>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5608" name="Rectangle 8"/>
          <p:cNvSpPr>
            <a:spLocks noGrp="1" noChangeArrowheads="1"/>
          </p:cNvSpPr>
          <p:nvPr>
            <p:ph type="title" idx="4294967295"/>
          </p:nvPr>
        </p:nvSpPr>
        <p:spPr>
          <a:xfrm>
            <a:off x="0" y="152400"/>
            <a:ext cx="8305800" cy="1143000"/>
          </a:xfrm>
        </p:spPr>
        <p:txBody>
          <a:bodyPr/>
          <a:lstStyle/>
          <a:p>
            <a:pPr algn="ctr"/>
            <a:r>
              <a:rPr lang="en-US"/>
              <a:t>Example</a:t>
            </a:r>
          </a:p>
        </p:txBody>
      </p:sp>
      <p:sp>
        <p:nvSpPr>
          <p:cNvPr id="9"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29</a:t>
            </a:fld>
            <a:endParaRPr lang="en-GB" sz="1200" dirty="0"/>
          </a:p>
        </p:txBody>
      </p:sp>
    </p:spTree>
    <p:extLst>
      <p:ext uri="{BB962C8B-B14F-4D97-AF65-F5344CB8AC3E}">
        <p14:creationId xmlns:p14="http://schemas.microsoft.com/office/powerpoint/2010/main" val="23521066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A551853-86DA-940D-28C7-2607EE5E5283}"/>
              </a:ext>
            </a:extLst>
          </p:cNvPr>
          <p:cNvSpPr>
            <a:spLocks noGrp="1"/>
          </p:cNvSpPr>
          <p:nvPr>
            <p:ph type="ctrTitle"/>
          </p:nvPr>
        </p:nvSpPr>
        <p:spPr>
          <a:xfrm>
            <a:off x="4162567" y="818984"/>
            <a:ext cx="6714699" cy="3178689"/>
          </a:xfrm>
        </p:spPr>
        <p:txBody>
          <a:bodyPr>
            <a:normAutofit/>
          </a:bodyPr>
          <a:lstStyle/>
          <a:p>
            <a:pPr algn="l"/>
            <a:r>
              <a:rPr lang="en-GB" sz="4800">
                <a:solidFill>
                  <a:srgbClr val="FFFFFF"/>
                </a:solidFill>
              </a:rPr>
              <a:t>CORPORATE OVERVIEW</a:t>
            </a:r>
            <a:endParaRPr lang="en-US" sz="4800">
              <a:solidFill>
                <a:srgbClr val="FFFFFF"/>
              </a:solidFill>
            </a:endParaRPr>
          </a:p>
        </p:txBody>
      </p:sp>
      <p:sp>
        <p:nvSpPr>
          <p:cNvPr id="24" name="Rectangle 23">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2E49A50-0E1B-4A43-3E4A-8BCACD2A617C}"/>
              </a:ext>
            </a:extLst>
          </p:cNvPr>
          <p:cNvSpPr>
            <a:spLocks noGrp="1"/>
          </p:cNvSpPr>
          <p:nvPr>
            <p:ph type="subTitle" idx="1"/>
          </p:nvPr>
        </p:nvSpPr>
        <p:spPr>
          <a:xfrm>
            <a:off x="4285397" y="4960961"/>
            <a:ext cx="7055893" cy="1078054"/>
          </a:xfrm>
        </p:spPr>
        <p:txBody>
          <a:bodyPr>
            <a:normAutofit/>
          </a:bodyPr>
          <a:lstStyle/>
          <a:p>
            <a:pPr algn="l"/>
            <a:endParaRPr lang="en-US">
              <a:solidFill>
                <a:srgbClr val="FFFFFF"/>
              </a:solidFill>
            </a:endParaRPr>
          </a:p>
        </p:txBody>
      </p:sp>
    </p:spTree>
    <p:extLst>
      <p:ext uri="{BB962C8B-B14F-4D97-AF65-F5344CB8AC3E}">
        <p14:creationId xmlns:p14="http://schemas.microsoft.com/office/powerpoint/2010/main" val="320258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6627"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6628" name="Rectangle 4"/>
          <p:cNvSpPr>
            <a:spLocks noChangeArrowheads="1"/>
          </p:cNvSpPr>
          <p:nvPr/>
        </p:nvSpPr>
        <p:spPr bwMode="auto">
          <a:xfrm>
            <a:off x="4908550" y="2651125"/>
            <a:ext cx="88900" cy="114300"/>
          </a:xfrm>
          <a:prstGeom prst="rect">
            <a:avLst/>
          </a:prstGeom>
          <a:solidFill>
            <a:srgbClr val="FFFF00"/>
          </a:solidFill>
          <a:ln w="9525">
            <a:noFill/>
            <a:miter lim="800000"/>
            <a:headEnd/>
            <a:tailEnd/>
          </a:ln>
        </p:spPr>
        <p:txBody>
          <a:bodyPr wrap="none" anchor="ctr"/>
          <a:lstStyle/>
          <a:p>
            <a:endParaRPr lang="en-US"/>
          </a:p>
        </p:txBody>
      </p:sp>
      <p:sp>
        <p:nvSpPr>
          <p:cNvPr id="26629" name="Rectangle 5"/>
          <p:cNvSpPr>
            <a:spLocks noChangeArrowheads="1"/>
          </p:cNvSpPr>
          <p:nvPr/>
        </p:nvSpPr>
        <p:spPr bwMode="auto">
          <a:xfrm>
            <a:off x="3476625" y="5540375"/>
            <a:ext cx="88900" cy="114300"/>
          </a:xfrm>
          <a:prstGeom prst="rect">
            <a:avLst/>
          </a:prstGeom>
          <a:solidFill>
            <a:srgbClr val="FFFF00"/>
          </a:solidFill>
          <a:ln w="9525">
            <a:noFill/>
            <a:miter lim="800000"/>
            <a:headEnd/>
            <a:tailEnd/>
          </a:ln>
        </p:spPr>
        <p:txBody>
          <a:bodyPr wrap="none" anchor="ctr"/>
          <a:lstStyle/>
          <a:p>
            <a:endParaRPr lang="en-US"/>
          </a:p>
        </p:txBody>
      </p:sp>
      <p:sp>
        <p:nvSpPr>
          <p:cNvPr id="26630" name="Rectangle 6"/>
          <p:cNvSpPr>
            <a:spLocks noChangeArrowheads="1"/>
          </p:cNvSpPr>
          <p:nvPr/>
        </p:nvSpPr>
        <p:spPr bwMode="auto">
          <a:xfrm>
            <a:off x="3581400" y="3073400"/>
            <a:ext cx="88900" cy="114300"/>
          </a:xfrm>
          <a:prstGeom prst="rect">
            <a:avLst/>
          </a:prstGeom>
          <a:solidFill>
            <a:srgbClr val="FFFF00"/>
          </a:solidFill>
          <a:ln w="9525">
            <a:noFill/>
            <a:miter lim="800000"/>
            <a:headEnd/>
            <a:tailEnd/>
          </a:ln>
        </p:spPr>
        <p:txBody>
          <a:bodyPr wrap="none" anchor="ctr"/>
          <a:lstStyle/>
          <a:p>
            <a:endParaRPr lang="en-US"/>
          </a:p>
        </p:txBody>
      </p:sp>
      <p:sp>
        <p:nvSpPr>
          <p:cNvPr id="26631" name="Rectangle 7"/>
          <p:cNvSpPr>
            <a:spLocks noChangeArrowheads="1"/>
          </p:cNvSpPr>
          <p:nvPr/>
        </p:nvSpPr>
        <p:spPr bwMode="auto">
          <a:xfrm>
            <a:off x="3171825" y="4019550"/>
            <a:ext cx="88900" cy="114300"/>
          </a:xfrm>
          <a:prstGeom prst="rect">
            <a:avLst/>
          </a:prstGeom>
          <a:solidFill>
            <a:srgbClr val="FFFF00"/>
          </a:solidFill>
          <a:ln w="9525">
            <a:noFill/>
            <a:miter lim="800000"/>
            <a:headEnd/>
            <a:tailEnd/>
          </a:ln>
        </p:spPr>
        <p:txBody>
          <a:bodyPr wrap="none" anchor="ctr"/>
          <a:lstStyle/>
          <a:p>
            <a:endParaRPr lang="en-US"/>
          </a:p>
        </p:txBody>
      </p:sp>
      <p:sp>
        <p:nvSpPr>
          <p:cNvPr id="26632" name="Rectangle 8"/>
          <p:cNvSpPr>
            <a:spLocks noChangeArrowheads="1"/>
          </p:cNvSpPr>
          <p:nvPr/>
        </p:nvSpPr>
        <p:spPr bwMode="auto">
          <a:xfrm>
            <a:off x="3467100" y="4197350"/>
            <a:ext cx="88900" cy="114300"/>
          </a:xfrm>
          <a:prstGeom prst="rect">
            <a:avLst/>
          </a:prstGeom>
          <a:solidFill>
            <a:srgbClr val="FFFF00"/>
          </a:solidFill>
          <a:ln w="9525">
            <a:noFill/>
            <a:miter lim="800000"/>
            <a:headEnd/>
            <a:tailEnd/>
          </a:ln>
        </p:spPr>
        <p:txBody>
          <a:bodyPr wrap="none" anchor="ctr"/>
          <a:lstStyle/>
          <a:p>
            <a:endParaRPr lang="en-US"/>
          </a:p>
        </p:txBody>
      </p:sp>
      <p:sp>
        <p:nvSpPr>
          <p:cNvPr id="26633" name="Text Box 9"/>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b="1">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6634" name="Rectangle 10"/>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6635" name="Rectangle 11"/>
          <p:cNvSpPr>
            <a:spLocks noChangeArrowheads="1"/>
          </p:cNvSpPr>
          <p:nvPr/>
        </p:nvSpPr>
        <p:spPr bwMode="auto">
          <a:xfrm>
            <a:off x="2943225" y="4021138"/>
            <a:ext cx="88900" cy="114300"/>
          </a:xfrm>
          <a:prstGeom prst="rect">
            <a:avLst/>
          </a:prstGeom>
          <a:solidFill>
            <a:srgbClr val="FFFF00"/>
          </a:solidFill>
          <a:ln w="9525">
            <a:noFill/>
            <a:miter lim="800000"/>
            <a:headEnd/>
            <a:tailEnd/>
          </a:ln>
        </p:spPr>
        <p:txBody>
          <a:bodyPr wrap="none" anchor="ctr"/>
          <a:lstStyle/>
          <a:p>
            <a:endParaRPr lang="en-US"/>
          </a:p>
        </p:txBody>
      </p:sp>
      <p:sp>
        <p:nvSpPr>
          <p:cNvPr id="26636" name="Rectangle 12"/>
          <p:cNvSpPr>
            <a:spLocks noChangeArrowheads="1"/>
          </p:cNvSpPr>
          <p:nvPr/>
        </p:nvSpPr>
        <p:spPr bwMode="auto">
          <a:xfrm>
            <a:off x="3578225" y="5705475"/>
            <a:ext cx="88900" cy="114300"/>
          </a:xfrm>
          <a:prstGeom prst="rect">
            <a:avLst/>
          </a:prstGeom>
          <a:solidFill>
            <a:srgbClr val="FFFF00"/>
          </a:solidFill>
          <a:ln w="9525">
            <a:noFill/>
            <a:miter lim="800000"/>
            <a:headEnd/>
            <a:tailEnd/>
          </a:ln>
        </p:spPr>
        <p:txBody>
          <a:bodyPr wrap="none" anchor="ctr"/>
          <a:lstStyle/>
          <a:p>
            <a:endParaRPr lang="en-US"/>
          </a:p>
        </p:txBody>
      </p:sp>
      <p:sp>
        <p:nvSpPr>
          <p:cNvPr id="26637" name="Rectangle 13"/>
          <p:cNvSpPr>
            <a:spLocks noChangeArrowheads="1"/>
          </p:cNvSpPr>
          <p:nvPr/>
        </p:nvSpPr>
        <p:spPr bwMode="auto">
          <a:xfrm>
            <a:off x="3594100" y="4578350"/>
            <a:ext cx="88900" cy="114300"/>
          </a:xfrm>
          <a:prstGeom prst="rect">
            <a:avLst/>
          </a:prstGeom>
          <a:solidFill>
            <a:srgbClr val="FFFF00"/>
          </a:solidFill>
          <a:ln w="9525">
            <a:noFill/>
            <a:miter lim="800000"/>
            <a:headEnd/>
            <a:tailEnd/>
          </a:ln>
        </p:spPr>
        <p:txBody>
          <a:bodyPr wrap="none" anchor="ctr"/>
          <a:lstStyle/>
          <a:p>
            <a:endParaRPr lang="en-US"/>
          </a:p>
        </p:txBody>
      </p:sp>
      <p:sp>
        <p:nvSpPr>
          <p:cNvPr id="26638" name="Rectangle 14"/>
          <p:cNvSpPr>
            <a:spLocks noGrp="1" noChangeArrowheads="1"/>
          </p:cNvSpPr>
          <p:nvPr>
            <p:ph type="title" idx="4294967295"/>
          </p:nvPr>
        </p:nvSpPr>
        <p:spPr>
          <a:xfrm>
            <a:off x="0" y="152400"/>
            <a:ext cx="8305800" cy="1143000"/>
          </a:xfrm>
        </p:spPr>
        <p:txBody>
          <a:bodyPr/>
          <a:lstStyle/>
          <a:p>
            <a:pPr algn="ctr"/>
            <a:r>
              <a:rPr lang="en-US"/>
              <a:t>Example</a:t>
            </a:r>
          </a:p>
        </p:txBody>
      </p:sp>
      <p:sp>
        <p:nvSpPr>
          <p:cNvPr id="15"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30</a:t>
            </a:fld>
            <a:endParaRPr lang="en-GB" sz="1200" dirty="0"/>
          </a:p>
        </p:txBody>
      </p:sp>
    </p:spTree>
    <p:extLst>
      <p:ext uri="{BB962C8B-B14F-4D97-AF65-F5344CB8AC3E}">
        <p14:creationId xmlns:p14="http://schemas.microsoft.com/office/powerpoint/2010/main" val="4493295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7651"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7652" name="Rectangle 4"/>
          <p:cNvSpPr>
            <a:spLocks noChangeArrowheads="1"/>
          </p:cNvSpPr>
          <p:nvPr/>
        </p:nvSpPr>
        <p:spPr bwMode="auto">
          <a:xfrm>
            <a:off x="3581400" y="3073400"/>
            <a:ext cx="88900" cy="114300"/>
          </a:xfrm>
          <a:prstGeom prst="rect">
            <a:avLst/>
          </a:prstGeom>
          <a:solidFill>
            <a:srgbClr val="FFFF00"/>
          </a:solidFill>
          <a:ln w="9525">
            <a:noFill/>
            <a:miter lim="800000"/>
            <a:headEnd/>
            <a:tailEnd/>
          </a:ln>
        </p:spPr>
        <p:txBody>
          <a:bodyPr wrap="none" anchor="ctr"/>
          <a:lstStyle/>
          <a:p>
            <a:endParaRPr lang="en-US"/>
          </a:p>
        </p:txBody>
      </p:sp>
      <p:sp>
        <p:nvSpPr>
          <p:cNvPr id="27653" name="Rectangle 5"/>
          <p:cNvSpPr>
            <a:spLocks noChangeArrowheads="1"/>
          </p:cNvSpPr>
          <p:nvPr/>
        </p:nvSpPr>
        <p:spPr bwMode="auto">
          <a:xfrm>
            <a:off x="4908550" y="2930525"/>
            <a:ext cx="88900" cy="114300"/>
          </a:xfrm>
          <a:prstGeom prst="rect">
            <a:avLst/>
          </a:prstGeom>
          <a:solidFill>
            <a:srgbClr val="FFFF00"/>
          </a:solidFill>
          <a:ln w="9525">
            <a:noFill/>
            <a:miter lim="800000"/>
            <a:headEnd/>
            <a:tailEnd/>
          </a:ln>
        </p:spPr>
        <p:txBody>
          <a:bodyPr wrap="none" anchor="ctr"/>
          <a:lstStyle/>
          <a:p>
            <a:endParaRPr lang="en-US"/>
          </a:p>
        </p:txBody>
      </p:sp>
      <p:sp>
        <p:nvSpPr>
          <p:cNvPr id="27654" name="Rectangle 6"/>
          <p:cNvSpPr>
            <a:spLocks noChangeArrowheads="1"/>
          </p:cNvSpPr>
          <p:nvPr/>
        </p:nvSpPr>
        <p:spPr bwMode="auto">
          <a:xfrm>
            <a:off x="3457575" y="5530850"/>
            <a:ext cx="88900" cy="114300"/>
          </a:xfrm>
          <a:prstGeom prst="rect">
            <a:avLst/>
          </a:prstGeom>
          <a:solidFill>
            <a:srgbClr val="FFFF00"/>
          </a:solidFill>
          <a:ln w="9525">
            <a:noFill/>
            <a:miter lim="800000"/>
            <a:headEnd/>
            <a:tailEnd/>
          </a:ln>
        </p:spPr>
        <p:txBody>
          <a:bodyPr wrap="none" anchor="ctr"/>
          <a:lstStyle/>
          <a:p>
            <a:endParaRPr lang="en-US"/>
          </a:p>
        </p:txBody>
      </p:sp>
      <p:sp>
        <p:nvSpPr>
          <p:cNvPr id="27655" name="Text Box 7"/>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b="1">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7656" name="Rectangle 8"/>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7657" name="Rectangle 9"/>
          <p:cNvSpPr>
            <a:spLocks noGrp="1" noChangeArrowheads="1"/>
          </p:cNvSpPr>
          <p:nvPr>
            <p:ph type="title" idx="4294967295"/>
          </p:nvPr>
        </p:nvSpPr>
        <p:spPr>
          <a:xfrm>
            <a:off x="0" y="152400"/>
            <a:ext cx="8305800" cy="1143000"/>
          </a:xfrm>
        </p:spPr>
        <p:txBody>
          <a:bodyPr/>
          <a:lstStyle/>
          <a:p>
            <a:pPr algn="ctr"/>
            <a:r>
              <a:rPr lang="en-US"/>
              <a:t>Example</a:t>
            </a:r>
          </a:p>
        </p:txBody>
      </p:sp>
      <p:sp>
        <p:nvSpPr>
          <p:cNvPr id="10"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31</a:t>
            </a:fld>
            <a:endParaRPr lang="en-GB" sz="1200" dirty="0"/>
          </a:p>
        </p:txBody>
      </p:sp>
    </p:spTree>
    <p:extLst>
      <p:ext uri="{BB962C8B-B14F-4D97-AF65-F5344CB8AC3E}">
        <p14:creationId xmlns:p14="http://schemas.microsoft.com/office/powerpoint/2010/main" val="19790296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8675"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8676" name="Rectangle 4"/>
          <p:cNvSpPr>
            <a:spLocks noChangeArrowheads="1"/>
          </p:cNvSpPr>
          <p:nvPr/>
        </p:nvSpPr>
        <p:spPr bwMode="auto">
          <a:xfrm>
            <a:off x="4908550" y="3232150"/>
            <a:ext cx="88900" cy="114300"/>
          </a:xfrm>
          <a:prstGeom prst="rect">
            <a:avLst/>
          </a:prstGeom>
          <a:solidFill>
            <a:srgbClr val="FFFF00"/>
          </a:solidFill>
          <a:ln w="9525">
            <a:noFill/>
            <a:miter lim="800000"/>
            <a:headEnd/>
            <a:tailEnd/>
          </a:ln>
        </p:spPr>
        <p:txBody>
          <a:bodyPr wrap="none" anchor="ctr"/>
          <a:lstStyle/>
          <a:p>
            <a:endParaRPr lang="en-US"/>
          </a:p>
        </p:txBody>
      </p:sp>
      <p:sp>
        <p:nvSpPr>
          <p:cNvPr id="28677" name="Rectangle 5"/>
          <p:cNvSpPr>
            <a:spLocks noChangeArrowheads="1"/>
          </p:cNvSpPr>
          <p:nvPr/>
        </p:nvSpPr>
        <p:spPr bwMode="auto">
          <a:xfrm>
            <a:off x="3457575" y="5530850"/>
            <a:ext cx="88900" cy="114300"/>
          </a:xfrm>
          <a:prstGeom prst="rect">
            <a:avLst/>
          </a:prstGeom>
          <a:solidFill>
            <a:srgbClr val="FFFF00"/>
          </a:solidFill>
          <a:ln w="9525">
            <a:noFill/>
            <a:miter lim="800000"/>
            <a:headEnd/>
            <a:tailEnd/>
          </a:ln>
        </p:spPr>
        <p:txBody>
          <a:bodyPr wrap="none" anchor="ctr"/>
          <a:lstStyle/>
          <a:p>
            <a:endParaRPr lang="en-US"/>
          </a:p>
        </p:txBody>
      </p:sp>
      <p:sp>
        <p:nvSpPr>
          <p:cNvPr id="28678" name="Text Box 6"/>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b="1">
                <a:latin typeface="Microsoft Sans Serif" pitchFamily="34" charset="0"/>
              </a:rPr>
              <a:t>Associated in past arrival/departure</a:t>
            </a:r>
          </a:p>
          <a:p>
            <a:pPr>
              <a:spcBef>
                <a:spcPct val="50000"/>
              </a:spcBef>
            </a:pPr>
            <a:endParaRPr lang="en-US" sz="1200" b="1">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8679" name="Rectangle 7"/>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8680" name="Rectangle 8"/>
          <p:cNvSpPr>
            <a:spLocks noGrp="1" noChangeArrowheads="1"/>
          </p:cNvSpPr>
          <p:nvPr>
            <p:ph type="title" idx="4294967295"/>
          </p:nvPr>
        </p:nvSpPr>
        <p:spPr>
          <a:xfrm>
            <a:off x="0" y="152400"/>
            <a:ext cx="8305800" cy="1143000"/>
          </a:xfrm>
        </p:spPr>
        <p:txBody>
          <a:bodyPr/>
          <a:lstStyle/>
          <a:p>
            <a:pPr algn="ctr"/>
            <a:r>
              <a:rPr lang="en-US"/>
              <a:t>Example</a:t>
            </a:r>
          </a:p>
        </p:txBody>
      </p:sp>
      <p:sp>
        <p:nvSpPr>
          <p:cNvPr id="9"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32</a:t>
            </a:fld>
            <a:endParaRPr lang="en-GB" sz="1200" dirty="0"/>
          </a:p>
        </p:txBody>
      </p:sp>
    </p:spTree>
    <p:extLst>
      <p:ext uri="{BB962C8B-B14F-4D97-AF65-F5344CB8AC3E}">
        <p14:creationId xmlns:p14="http://schemas.microsoft.com/office/powerpoint/2010/main" val="28658158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320-200 NW"/>
          <p:cNvPicPr>
            <a:picLocks noChangeAspect="1" noChangeArrowheads="1"/>
          </p:cNvPicPr>
          <p:nvPr/>
        </p:nvPicPr>
        <p:blipFill>
          <a:blip r:embed="rId2" cstate="print"/>
          <a:srcRect/>
          <a:stretch>
            <a:fillRect/>
          </a:stretch>
        </p:blipFill>
        <p:spPr bwMode="auto">
          <a:xfrm>
            <a:off x="1524000" y="0"/>
            <a:ext cx="3068638" cy="6858000"/>
          </a:xfrm>
          <a:prstGeom prst="rect">
            <a:avLst/>
          </a:prstGeom>
          <a:noFill/>
          <a:ln w="9525">
            <a:noFill/>
            <a:miter lim="800000"/>
            <a:headEnd/>
            <a:tailEnd/>
          </a:ln>
        </p:spPr>
      </p:pic>
      <p:sp>
        <p:nvSpPr>
          <p:cNvPr id="29699" name="Rectangle 3"/>
          <p:cNvSpPr>
            <a:spLocks noChangeArrowheads="1"/>
          </p:cNvSpPr>
          <p:nvPr/>
        </p:nvSpPr>
        <p:spPr bwMode="auto">
          <a:xfrm>
            <a:off x="3467100" y="3073400"/>
            <a:ext cx="88900" cy="114300"/>
          </a:xfrm>
          <a:prstGeom prst="rect">
            <a:avLst/>
          </a:prstGeom>
          <a:solidFill>
            <a:srgbClr val="FF3300"/>
          </a:solidFill>
          <a:ln w="9525">
            <a:noFill/>
            <a:miter lim="800000"/>
            <a:headEnd/>
            <a:tailEnd/>
          </a:ln>
        </p:spPr>
        <p:txBody>
          <a:bodyPr wrap="none" anchor="ctr"/>
          <a:lstStyle/>
          <a:p>
            <a:endParaRPr lang="en-US"/>
          </a:p>
        </p:txBody>
      </p:sp>
      <p:sp>
        <p:nvSpPr>
          <p:cNvPr id="29700" name="Rectangle 4"/>
          <p:cNvSpPr>
            <a:spLocks noChangeArrowheads="1"/>
          </p:cNvSpPr>
          <p:nvPr/>
        </p:nvSpPr>
        <p:spPr bwMode="auto">
          <a:xfrm>
            <a:off x="3571875" y="3073400"/>
            <a:ext cx="88900" cy="114300"/>
          </a:xfrm>
          <a:prstGeom prst="rect">
            <a:avLst/>
          </a:prstGeom>
          <a:solidFill>
            <a:srgbClr val="FF9900"/>
          </a:solidFill>
          <a:ln w="9525">
            <a:noFill/>
            <a:miter lim="800000"/>
            <a:headEnd/>
            <a:tailEnd/>
          </a:ln>
        </p:spPr>
        <p:txBody>
          <a:bodyPr wrap="none" anchor="ctr"/>
          <a:lstStyle/>
          <a:p>
            <a:endParaRPr lang="en-US"/>
          </a:p>
        </p:txBody>
      </p:sp>
      <p:sp>
        <p:nvSpPr>
          <p:cNvPr id="29701" name="Rectangle 5"/>
          <p:cNvSpPr>
            <a:spLocks noChangeArrowheads="1"/>
          </p:cNvSpPr>
          <p:nvPr/>
        </p:nvSpPr>
        <p:spPr bwMode="auto">
          <a:xfrm>
            <a:off x="3467100" y="5538788"/>
            <a:ext cx="88900" cy="114300"/>
          </a:xfrm>
          <a:prstGeom prst="rect">
            <a:avLst/>
          </a:prstGeom>
          <a:solidFill>
            <a:srgbClr val="FF9900"/>
          </a:solidFill>
          <a:ln w="9525">
            <a:noFill/>
            <a:miter lim="800000"/>
            <a:headEnd/>
            <a:tailEnd/>
          </a:ln>
        </p:spPr>
        <p:txBody>
          <a:bodyPr wrap="none" anchor="ctr"/>
          <a:lstStyle/>
          <a:p>
            <a:endParaRPr lang="en-US"/>
          </a:p>
        </p:txBody>
      </p:sp>
      <p:sp>
        <p:nvSpPr>
          <p:cNvPr id="29702" name="Text Box 6"/>
          <p:cNvSpPr txBox="1">
            <a:spLocks noChangeArrowheads="1"/>
          </p:cNvSpPr>
          <p:nvPr/>
        </p:nvSpPr>
        <p:spPr bwMode="auto">
          <a:xfrm>
            <a:off x="5162550" y="3914776"/>
            <a:ext cx="4584700" cy="396875"/>
          </a:xfrm>
          <a:prstGeom prst="rect">
            <a:avLst/>
          </a:prstGeom>
          <a:solidFill>
            <a:srgbClr val="FF3300"/>
          </a:solidFill>
          <a:ln w="9525">
            <a:noFill/>
            <a:miter lim="800000"/>
            <a:headEnd/>
            <a:tailEnd/>
          </a:ln>
        </p:spPr>
        <p:txBody>
          <a:bodyPr>
            <a:spAutoFit/>
          </a:bodyPr>
          <a:lstStyle/>
          <a:p>
            <a:pPr>
              <a:spcBef>
                <a:spcPct val="50000"/>
              </a:spcBef>
            </a:pPr>
            <a:r>
              <a:rPr lang="en-US" sz="2000" b="1">
                <a:solidFill>
                  <a:schemeClr val="bg1"/>
                </a:solidFill>
                <a:latin typeface="Verdana" pitchFamily="34" charset="0"/>
              </a:rPr>
              <a:t>High Probability of Association</a:t>
            </a:r>
          </a:p>
        </p:txBody>
      </p:sp>
      <p:sp>
        <p:nvSpPr>
          <p:cNvPr id="29703" name="Text Box 7"/>
          <p:cNvSpPr txBox="1">
            <a:spLocks noChangeArrowheads="1"/>
          </p:cNvSpPr>
          <p:nvPr/>
        </p:nvSpPr>
        <p:spPr bwMode="auto">
          <a:xfrm>
            <a:off x="4997450" y="942975"/>
            <a:ext cx="4800600" cy="3295650"/>
          </a:xfrm>
          <a:prstGeom prst="rect">
            <a:avLst/>
          </a:prstGeom>
          <a:noFill/>
          <a:ln w="9525">
            <a:noFill/>
            <a:miter lim="800000"/>
            <a:headEnd/>
            <a:tailEnd/>
          </a:ln>
        </p:spPr>
        <p:txBody>
          <a:bodyPr>
            <a:spAutoFit/>
          </a:bodyPr>
          <a:lstStyle/>
          <a:p>
            <a:pPr>
              <a:spcBef>
                <a:spcPct val="50000"/>
              </a:spcBef>
            </a:pPr>
            <a:r>
              <a:rPr lang="en-US" sz="1200" b="1">
                <a:latin typeface="Microsoft Sans Serif" pitchFamily="34" charset="0"/>
              </a:rPr>
              <a:t>Person alerted by Watchlist</a:t>
            </a:r>
          </a:p>
          <a:p>
            <a:pPr>
              <a:spcBef>
                <a:spcPct val="50000"/>
              </a:spcBef>
            </a:pPr>
            <a:endParaRPr lang="en-US" sz="1200" u="sng">
              <a:latin typeface="Microsoft Sans Serif" pitchFamily="34" charset="0"/>
            </a:endParaRPr>
          </a:p>
          <a:p>
            <a:pPr>
              <a:spcBef>
                <a:spcPct val="50000"/>
              </a:spcBef>
            </a:pPr>
            <a:r>
              <a:rPr lang="en-US" sz="1200" b="1" u="sng">
                <a:latin typeface="Microsoft Sans Serif" pitchFamily="34" charset="0"/>
              </a:rPr>
              <a:t>Possible Links or Association</a:t>
            </a:r>
          </a:p>
          <a:p>
            <a:pPr>
              <a:spcBef>
                <a:spcPct val="50000"/>
              </a:spcBef>
            </a:pPr>
            <a:r>
              <a:rPr lang="en-US" sz="1200">
                <a:solidFill>
                  <a:schemeClr val="bg2"/>
                </a:solidFill>
                <a:latin typeface="Microsoft Sans Serif" pitchFamily="34" charset="0"/>
              </a:rPr>
              <a:t>Same Booking/PNR</a:t>
            </a:r>
          </a:p>
          <a:p>
            <a:pPr>
              <a:spcBef>
                <a:spcPct val="50000"/>
              </a:spcBef>
            </a:pPr>
            <a:r>
              <a:rPr lang="en-US" sz="1200">
                <a:solidFill>
                  <a:schemeClr val="bg2"/>
                </a:solidFill>
                <a:latin typeface="Microsoft Sans Serif" pitchFamily="34" charset="0"/>
              </a:rPr>
              <a:t>Booking at same date/time with same agency but different PNR</a:t>
            </a:r>
          </a:p>
          <a:p>
            <a:pPr>
              <a:spcBef>
                <a:spcPct val="50000"/>
              </a:spcBef>
            </a:pPr>
            <a:r>
              <a:rPr lang="en-US" sz="1200">
                <a:solidFill>
                  <a:schemeClr val="bg2"/>
                </a:solidFill>
                <a:latin typeface="Microsoft Sans Serif" pitchFamily="34" charset="0"/>
              </a:rPr>
              <a:t>Same Credit Card used for booking</a:t>
            </a:r>
          </a:p>
          <a:p>
            <a:pPr>
              <a:spcBef>
                <a:spcPct val="50000"/>
              </a:spcBef>
            </a:pPr>
            <a:r>
              <a:rPr lang="en-US" sz="1200">
                <a:solidFill>
                  <a:schemeClr val="bg2"/>
                </a:solidFill>
                <a:latin typeface="Microsoft Sans Serif" pitchFamily="34" charset="0"/>
              </a:rPr>
              <a:t>Staying at the same hotel</a:t>
            </a:r>
          </a:p>
          <a:p>
            <a:pPr>
              <a:spcBef>
                <a:spcPct val="50000"/>
              </a:spcBef>
            </a:pPr>
            <a:r>
              <a:rPr lang="en-US" sz="1200">
                <a:solidFill>
                  <a:schemeClr val="bg2"/>
                </a:solidFill>
                <a:latin typeface="Microsoft Sans Serif" pitchFamily="34" charset="0"/>
              </a:rPr>
              <a:t>Similar itinerary and travel dates</a:t>
            </a:r>
          </a:p>
          <a:p>
            <a:pPr>
              <a:spcBef>
                <a:spcPct val="50000"/>
              </a:spcBef>
            </a:pPr>
            <a:r>
              <a:rPr lang="en-US" sz="1200">
                <a:solidFill>
                  <a:schemeClr val="bg2"/>
                </a:solidFill>
                <a:latin typeface="Microsoft Sans Serif" pitchFamily="34" charset="0"/>
              </a:rPr>
              <a:t>Associated in past arrival/departure</a:t>
            </a:r>
          </a:p>
          <a:p>
            <a:pPr>
              <a:spcBef>
                <a:spcPct val="50000"/>
              </a:spcBef>
            </a:pPr>
            <a:endParaRPr lang="en-US" sz="1200">
              <a:solidFill>
                <a:schemeClr val="bg2"/>
              </a:solidFill>
              <a:latin typeface="Microsoft Sans Serif" pitchFamily="34" charset="0"/>
            </a:endParaRPr>
          </a:p>
          <a:p>
            <a:pPr>
              <a:spcBef>
                <a:spcPct val="50000"/>
              </a:spcBef>
            </a:pPr>
            <a:endParaRPr lang="en-US" sz="1200">
              <a:latin typeface="Microsoft Sans Serif" pitchFamily="34" charset="0"/>
            </a:endParaRPr>
          </a:p>
          <a:p>
            <a:pPr>
              <a:spcBef>
                <a:spcPct val="50000"/>
              </a:spcBef>
            </a:pPr>
            <a:endParaRPr lang="en-US" sz="1200">
              <a:latin typeface="Microsoft Sans Serif" pitchFamily="34" charset="0"/>
            </a:endParaRPr>
          </a:p>
        </p:txBody>
      </p:sp>
      <p:sp>
        <p:nvSpPr>
          <p:cNvPr id="29704" name="Rectangle 8"/>
          <p:cNvSpPr>
            <a:spLocks noChangeArrowheads="1"/>
          </p:cNvSpPr>
          <p:nvPr/>
        </p:nvSpPr>
        <p:spPr bwMode="auto">
          <a:xfrm>
            <a:off x="4908550" y="1031875"/>
            <a:ext cx="88900" cy="114300"/>
          </a:xfrm>
          <a:prstGeom prst="rect">
            <a:avLst/>
          </a:prstGeom>
          <a:solidFill>
            <a:srgbClr val="FF3300"/>
          </a:solidFill>
          <a:ln w="9525">
            <a:noFill/>
            <a:miter lim="800000"/>
            <a:headEnd/>
            <a:tailEnd/>
          </a:ln>
        </p:spPr>
        <p:txBody>
          <a:bodyPr wrap="none" anchor="ctr"/>
          <a:lstStyle/>
          <a:p>
            <a:endParaRPr lang="en-US"/>
          </a:p>
        </p:txBody>
      </p:sp>
      <p:sp>
        <p:nvSpPr>
          <p:cNvPr id="29705" name="Rectangle 9"/>
          <p:cNvSpPr>
            <a:spLocks noChangeArrowheads="1"/>
          </p:cNvSpPr>
          <p:nvPr/>
        </p:nvSpPr>
        <p:spPr bwMode="auto">
          <a:xfrm>
            <a:off x="4908550" y="4064000"/>
            <a:ext cx="88900" cy="114300"/>
          </a:xfrm>
          <a:prstGeom prst="rect">
            <a:avLst/>
          </a:prstGeom>
          <a:solidFill>
            <a:srgbClr val="FF9900"/>
          </a:solidFill>
          <a:ln w="9525">
            <a:noFill/>
            <a:miter lim="800000"/>
            <a:headEnd/>
            <a:tailEnd/>
          </a:ln>
        </p:spPr>
        <p:txBody>
          <a:bodyPr wrap="none" anchor="ctr"/>
          <a:lstStyle/>
          <a:p>
            <a:endParaRPr lang="en-US"/>
          </a:p>
        </p:txBody>
      </p:sp>
      <p:sp>
        <p:nvSpPr>
          <p:cNvPr id="29706" name="Line 10"/>
          <p:cNvSpPr>
            <a:spLocks noChangeShapeType="1"/>
          </p:cNvSpPr>
          <p:nvPr/>
        </p:nvSpPr>
        <p:spPr bwMode="auto">
          <a:xfrm flipH="1" flipV="1">
            <a:off x="3629025" y="3155950"/>
            <a:ext cx="1239838" cy="903288"/>
          </a:xfrm>
          <a:prstGeom prst="line">
            <a:avLst/>
          </a:prstGeom>
          <a:noFill/>
          <a:ln w="19050">
            <a:solidFill>
              <a:srgbClr val="FF3300"/>
            </a:solidFill>
            <a:round/>
            <a:headEnd/>
            <a:tailEnd type="triangle" w="med" len="med"/>
          </a:ln>
        </p:spPr>
        <p:txBody>
          <a:bodyPr/>
          <a:lstStyle/>
          <a:p>
            <a:endParaRPr lang="en-US"/>
          </a:p>
        </p:txBody>
      </p:sp>
      <p:sp>
        <p:nvSpPr>
          <p:cNvPr id="29707" name="Line 11"/>
          <p:cNvSpPr>
            <a:spLocks noChangeShapeType="1"/>
          </p:cNvSpPr>
          <p:nvPr/>
        </p:nvSpPr>
        <p:spPr bwMode="auto">
          <a:xfrm flipH="1">
            <a:off x="3590925" y="4208463"/>
            <a:ext cx="1314450" cy="1416050"/>
          </a:xfrm>
          <a:prstGeom prst="line">
            <a:avLst/>
          </a:prstGeom>
          <a:noFill/>
          <a:ln w="19050">
            <a:solidFill>
              <a:srgbClr val="FF3300"/>
            </a:solidFill>
            <a:round/>
            <a:headEnd/>
            <a:tailEnd type="triangle" w="med" len="med"/>
          </a:ln>
        </p:spPr>
        <p:txBody>
          <a:bodyPr/>
          <a:lstStyle/>
          <a:p>
            <a:endParaRPr lang="en-US"/>
          </a:p>
        </p:txBody>
      </p:sp>
      <p:sp>
        <p:nvSpPr>
          <p:cNvPr id="29708" name="Rectangle 12"/>
          <p:cNvSpPr>
            <a:spLocks noGrp="1" noChangeArrowheads="1"/>
          </p:cNvSpPr>
          <p:nvPr>
            <p:ph type="title" idx="4294967295"/>
          </p:nvPr>
        </p:nvSpPr>
        <p:spPr>
          <a:xfrm>
            <a:off x="0" y="152400"/>
            <a:ext cx="8305800" cy="1143000"/>
          </a:xfrm>
        </p:spPr>
        <p:txBody>
          <a:bodyPr/>
          <a:lstStyle/>
          <a:p>
            <a:pPr algn="ctr"/>
            <a:r>
              <a:rPr lang="en-US"/>
              <a:t>Example</a:t>
            </a:r>
          </a:p>
        </p:txBody>
      </p:sp>
      <p:sp>
        <p:nvSpPr>
          <p:cNvPr id="29709" name="AutoShape 13"/>
          <p:cNvSpPr>
            <a:spLocks noChangeArrowheads="1"/>
          </p:cNvSpPr>
          <p:nvPr/>
        </p:nvSpPr>
        <p:spPr bwMode="auto">
          <a:xfrm rot="5400000">
            <a:off x="7061994" y="4371182"/>
            <a:ext cx="788988" cy="1063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767600"/>
              </a:gs>
            </a:gsLst>
            <a:lin ang="5400000" scaled="1"/>
          </a:gradFill>
          <a:ln w="9525">
            <a:noFill/>
            <a:miter lim="800000"/>
            <a:headEnd/>
            <a:tailEnd/>
          </a:ln>
        </p:spPr>
        <p:txBody>
          <a:bodyPr wrap="none" anchor="ctr"/>
          <a:lstStyle/>
          <a:p>
            <a:endParaRPr lang="en-US"/>
          </a:p>
        </p:txBody>
      </p:sp>
      <p:sp>
        <p:nvSpPr>
          <p:cNvPr id="29710" name="Text Box 14"/>
          <p:cNvSpPr txBox="1">
            <a:spLocks noChangeArrowheads="1"/>
          </p:cNvSpPr>
          <p:nvPr/>
        </p:nvSpPr>
        <p:spPr bwMode="auto">
          <a:xfrm>
            <a:off x="5694363" y="5411788"/>
            <a:ext cx="3670300" cy="641350"/>
          </a:xfrm>
          <a:prstGeom prst="rect">
            <a:avLst/>
          </a:prstGeom>
          <a:noFill/>
          <a:ln w="9525">
            <a:noFill/>
            <a:miter lim="800000"/>
            <a:headEnd/>
            <a:tailEnd/>
          </a:ln>
        </p:spPr>
        <p:txBody>
          <a:bodyPr>
            <a:spAutoFit/>
          </a:bodyPr>
          <a:lstStyle/>
          <a:p>
            <a:pPr algn="ctr" eaLnBrk="0" hangingPunct="0">
              <a:spcBef>
                <a:spcPct val="50000"/>
              </a:spcBef>
            </a:pPr>
            <a:r>
              <a:rPr lang="en-US">
                <a:latin typeface="Verdana" pitchFamily="34" charset="0"/>
              </a:rPr>
              <a:t>Further validation through face-to-face questioning</a:t>
            </a:r>
          </a:p>
        </p:txBody>
      </p:sp>
      <p:sp>
        <p:nvSpPr>
          <p:cNvPr id="15"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33</a:t>
            </a:fld>
            <a:endParaRPr lang="en-GB" sz="1200" dirty="0"/>
          </a:p>
        </p:txBody>
      </p:sp>
    </p:spTree>
    <p:extLst>
      <p:ext uri="{BB962C8B-B14F-4D97-AF65-F5344CB8AC3E}">
        <p14:creationId xmlns:p14="http://schemas.microsoft.com/office/powerpoint/2010/main" val="9202960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905000" y="304801"/>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US" dirty="0"/>
              <a:t>BORDER CONTROL INTERACTION</a:t>
            </a:r>
          </a:p>
        </p:txBody>
      </p:sp>
      <p:sp>
        <p:nvSpPr>
          <p:cNvPr id="16" name="Content Placeholder 2"/>
          <p:cNvSpPr txBox="1">
            <a:spLocks/>
          </p:cNvSpPr>
          <p:nvPr/>
        </p:nvSpPr>
        <p:spPr>
          <a:xfrm>
            <a:off x="1914557" y="1413048"/>
            <a:ext cx="7768383" cy="889760"/>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100"/>
              </a:spcAft>
              <a:buClr>
                <a:schemeClr val="bg2"/>
              </a:buClr>
            </a:pPr>
            <a:r>
              <a:rPr lang="en-US" sz="1600" b="1" dirty="0"/>
              <a:t>BORDER CONTROL  Interaction </a:t>
            </a:r>
            <a:r>
              <a:rPr lang="en-US" sz="1600" dirty="0"/>
              <a:t>optimizes and simplifies the traveler experience while delivering governments far greater control of who crosses the border from pre-departure to in-country arrivals.</a:t>
            </a:r>
          </a:p>
        </p:txBody>
      </p:sp>
      <p:sp>
        <p:nvSpPr>
          <p:cNvPr id="36" name="Rounded Rectangle 35"/>
          <p:cNvSpPr/>
          <p:nvPr/>
        </p:nvSpPr>
        <p:spPr>
          <a:xfrm>
            <a:off x="2031521" y="2538986"/>
            <a:ext cx="988938" cy="988938"/>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1400" kern="0">
              <a:solidFill>
                <a:schemeClr val="tx1"/>
              </a:solidFill>
              <a:latin typeface="Arial" panose="020B0604020202020204" pitchFamily="34" charset="0"/>
              <a:cs typeface="Arial" panose="020B0604020202020204" pitchFamily="34" charset="0"/>
            </a:endParaRPr>
          </a:p>
        </p:txBody>
      </p:sp>
      <p:pic>
        <p:nvPicPr>
          <p:cNvPr id="38" name="Picture 37" descr="C:\Users\anne_isabelle.barson\Documents\AAA\A Projets\GSL\Portfolio revamp\SEP material\ICONS\ICONS\icons_L_blue_Interaction.png"/>
          <p:cNvPicPr>
            <a:picLocks noChangeAspect="1" noChangeArrowheads="1"/>
          </p:cNvPicPr>
          <p:nvPr/>
        </p:nvPicPr>
        <p:blipFill>
          <a:blip r:embed="rId3" cstate="print"/>
          <a:srcRect l="17046" t="11275" r="65545" b="17787"/>
          <a:stretch>
            <a:fillRect/>
          </a:stretch>
        </p:blipFill>
        <p:spPr bwMode="auto">
          <a:xfrm>
            <a:off x="2175871" y="2709366"/>
            <a:ext cx="700238" cy="648178"/>
          </a:xfrm>
          <a:prstGeom prst="rect">
            <a:avLst/>
          </a:prstGeom>
          <a:noFill/>
        </p:spPr>
      </p:pic>
      <p:sp>
        <p:nvSpPr>
          <p:cNvPr id="17" name="Rounded Rectangle 16"/>
          <p:cNvSpPr/>
          <p:nvPr/>
        </p:nvSpPr>
        <p:spPr>
          <a:xfrm>
            <a:off x="3385889" y="2538455"/>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kern="0" dirty="0">
                <a:solidFill>
                  <a:schemeClr val="tx1"/>
                </a:solidFill>
                <a:latin typeface="Arial" panose="020B0604020202020204" pitchFamily="34" charset="0"/>
                <a:cs typeface="Arial" panose="020B0604020202020204" pitchFamily="34" charset="0"/>
              </a:rPr>
              <a:t>BORDER CONTROL </a:t>
            </a:r>
          </a:p>
          <a:p>
            <a:pPr algn="ctr">
              <a:defRPr/>
            </a:pPr>
            <a:r>
              <a:rPr lang="en-US" sz="1400" kern="0" dirty="0" err="1">
                <a:solidFill>
                  <a:schemeClr val="tx1"/>
                </a:solidFill>
                <a:latin typeface="Arial" panose="020B0604020202020204" pitchFamily="34" charset="0"/>
                <a:cs typeface="Arial" panose="020B0604020202020204" pitchFamily="34" charset="0"/>
              </a:rPr>
              <a:t>TravelAuthorization</a:t>
            </a:r>
            <a:endParaRPr lang="en-US" sz="1400" kern="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464863" y="2741069"/>
            <a:ext cx="4000961" cy="58477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Exports the border, enabling early risk-based decisions about who can travel.</a:t>
            </a:r>
          </a:p>
        </p:txBody>
      </p:sp>
      <p:sp>
        <p:nvSpPr>
          <p:cNvPr id="18" name="Rounded Rectangle 17"/>
          <p:cNvSpPr/>
          <p:nvPr/>
        </p:nvSpPr>
        <p:spPr>
          <a:xfrm>
            <a:off x="3385889" y="3712863"/>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kern="0" dirty="0">
                <a:solidFill>
                  <a:schemeClr val="tx1"/>
                </a:solidFill>
                <a:latin typeface="Arial" panose="020B0604020202020204" pitchFamily="34" charset="0"/>
                <a:cs typeface="Arial" panose="020B0604020202020204" pitchFamily="34" charset="0"/>
              </a:rPr>
              <a:t>BORDER CONTROL </a:t>
            </a:r>
          </a:p>
          <a:p>
            <a:pPr algn="ctr">
              <a:defRPr/>
            </a:pPr>
            <a:r>
              <a:rPr lang="en-US" sz="1400" kern="0" dirty="0" err="1">
                <a:solidFill>
                  <a:schemeClr val="tx1"/>
                </a:solidFill>
                <a:latin typeface="Arial" panose="020B0604020202020204" pitchFamily="34" charset="0"/>
                <a:cs typeface="Arial" panose="020B0604020202020204" pitchFamily="34" charset="0"/>
              </a:rPr>
              <a:t>EntryExit</a:t>
            </a:r>
            <a:endParaRPr lang="en-US" sz="1400" kern="0"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5464863" y="3915477"/>
            <a:ext cx="4167343" cy="584775"/>
          </a:xfrm>
          <a:prstGeom prst="rect">
            <a:avLst/>
          </a:prstGeom>
        </p:spPr>
        <p:txBody>
          <a:bodyPr wrap="square" anchor="ctr">
            <a:spAutoFit/>
          </a:bodyPr>
          <a:lstStyle/>
          <a:p>
            <a:r>
              <a:rPr lang="en-US" sz="1600" dirty="0"/>
              <a:t>Rapid processing of low-risk travelers and accurate interception of high-risk travelers.</a:t>
            </a:r>
          </a:p>
        </p:txBody>
      </p:sp>
      <p:sp>
        <p:nvSpPr>
          <p:cNvPr id="22" name="Rounded Rectangle 21"/>
          <p:cNvSpPr/>
          <p:nvPr/>
        </p:nvSpPr>
        <p:spPr>
          <a:xfrm>
            <a:off x="3385889" y="4887272"/>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kern="0" dirty="0">
                <a:solidFill>
                  <a:schemeClr val="tx1"/>
                </a:solidFill>
                <a:latin typeface="Arial" panose="020B0604020202020204" pitchFamily="34" charset="0"/>
                <a:cs typeface="Arial" panose="020B0604020202020204" pitchFamily="34" charset="0"/>
              </a:rPr>
              <a:t>BORDER CONTROL </a:t>
            </a:r>
          </a:p>
          <a:p>
            <a:pPr algn="ctr">
              <a:defRPr/>
            </a:pPr>
            <a:r>
              <a:rPr lang="en-US" sz="1400" kern="0" dirty="0" err="1">
                <a:solidFill>
                  <a:schemeClr val="tx1"/>
                </a:solidFill>
                <a:latin typeface="Arial" panose="020B0604020202020204" pitchFamily="34" charset="0"/>
                <a:cs typeface="Arial" panose="020B0604020202020204" pitchFamily="34" charset="0"/>
              </a:rPr>
              <a:t>BorderAutomation</a:t>
            </a:r>
            <a:endParaRPr lang="en-US" sz="1400" kern="0"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5464862" y="5089886"/>
            <a:ext cx="4212538" cy="584775"/>
          </a:xfrm>
          <a:prstGeom prst="rect">
            <a:avLst/>
          </a:prstGeom>
        </p:spPr>
        <p:txBody>
          <a:bodyPr wrap="square" anchor="ctr">
            <a:spAutoFit/>
          </a:bodyPr>
          <a:lstStyle/>
          <a:p>
            <a:r>
              <a:rPr lang="en-US" sz="1600"/>
              <a:t>Fast and secure self-service border systems for an enhanced traveler experience.</a:t>
            </a:r>
          </a:p>
        </p:txBody>
      </p:sp>
      <p:sp>
        <p:nvSpPr>
          <p:cNvPr id="26"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34</a:t>
            </a:fld>
            <a:endParaRPr lang="en-US" sz="1200" dirty="0"/>
          </a:p>
        </p:txBody>
      </p:sp>
      <p:sp>
        <p:nvSpPr>
          <p:cNvPr id="15" name="Footer Placeholder 17">
            <a:extLst>
              <a:ext uri="{FF2B5EF4-FFF2-40B4-BE49-F238E27FC236}">
                <a16:creationId xmlns:a16="http://schemas.microsoft.com/office/drawing/2014/main" id="{AAE8DF08-BB43-440F-8BDE-BD83A22CDD7C}"/>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Tree>
    <p:extLst>
      <p:ext uri="{BB962C8B-B14F-4D97-AF65-F5344CB8AC3E}">
        <p14:creationId xmlns:p14="http://schemas.microsoft.com/office/powerpoint/2010/main" val="89971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CASE - AUSTRALIA</a:t>
            </a:r>
          </a:p>
        </p:txBody>
      </p:sp>
      <p:sp>
        <p:nvSpPr>
          <p:cNvPr id="15" name="Footer Placeholder 17">
            <a:extLst>
              <a:ext uri="{FF2B5EF4-FFF2-40B4-BE49-F238E27FC236}">
                <a16:creationId xmlns:a16="http://schemas.microsoft.com/office/drawing/2014/main" id="{EE295F82-A7DE-4C36-AE05-5011AE24169F}"/>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pSp>
        <p:nvGrpSpPr>
          <p:cNvPr id="3" name="Group 16"/>
          <p:cNvGrpSpPr/>
          <p:nvPr/>
        </p:nvGrpSpPr>
        <p:grpSpPr>
          <a:xfrm>
            <a:off x="1847528" y="1341299"/>
            <a:ext cx="988938" cy="988938"/>
            <a:chOff x="323528" y="1556792"/>
            <a:chExt cx="988938" cy="988938"/>
          </a:xfrm>
        </p:grpSpPr>
        <p:sp>
          <p:nvSpPr>
            <p:cNvPr id="10" name="Rounded Rectangle 9"/>
            <p:cNvSpPr/>
            <p:nvPr/>
          </p:nvSpPr>
          <p:spPr>
            <a:xfrm>
              <a:off x="323528" y="1556792"/>
              <a:ext cx="988938" cy="988938"/>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1400" b="1" i="1" kern="0">
                <a:solidFill>
                  <a:sysClr val="window" lastClr="FFFFFF"/>
                </a:solidFill>
                <a:latin typeface="Calibri"/>
                <a:cs typeface="Calibri"/>
              </a:endParaRPr>
            </a:p>
          </p:txBody>
        </p:sp>
        <p:pic>
          <p:nvPicPr>
            <p:cNvPr id="11" name="Picture 10" descr="C:\Users\anne_isabelle.barson\Documents\AAA\A Projets\GSL\Portfolio revamp\SEP material\ICONS\ICONS\icons_L_blue_Interaction.png"/>
            <p:cNvPicPr>
              <a:picLocks noChangeAspect="1" noChangeArrowheads="1"/>
            </p:cNvPicPr>
            <p:nvPr/>
          </p:nvPicPr>
          <p:blipFill>
            <a:blip r:embed="rId3" cstate="print"/>
            <a:srcRect l="17046" t="11275" r="65545" b="17787"/>
            <a:stretch>
              <a:fillRect/>
            </a:stretch>
          </p:blipFill>
          <p:spPr bwMode="auto">
            <a:xfrm>
              <a:off x="467878" y="1727172"/>
              <a:ext cx="700238" cy="648178"/>
            </a:xfrm>
            <a:prstGeom prst="rect">
              <a:avLst/>
            </a:prstGeom>
            <a:noFill/>
          </p:spPr>
        </p:pic>
      </p:grpSp>
      <p:sp>
        <p:nvSpPr>
          <p:cNvPr id="12" name="Rounded Rectangle 11"/>
          <p:cNvSpPr/>
          <p:nvPr/>
        </p:nvSpPr>
        <p:spPr>
          <a:xfrm>
            <a:off x="3025056" y="1340768"/>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kern="0" dirty="0">
                <a:solidFill>
                  <a:schemeClr val="tx1"/>
                </a:solidFill>
                <a:latin typeface="Arial" panose="020B0604020202020204" pitchFamily="34" charset="0"/>
                <a:cs typeface="Arial" panose="020B0604020202020204" pitchFamily="34" charset="0"/>
              </a:rPr>
              <a:t>BORDER CONTROL </a:t>
            </a:r>
          </a:p>
          <a:p>
            <a:pPr algn="ctr">
              <a:defRPr/>
            </a:pPr>
            <a:r>
              <a:rPr lang="en-US" sz="1400" kern="0" dirty="0" err="1">
                <a:solidFill>
                  <a:schemeClr val="tx1"/>
                </a:solidFill>
                <a:latin typeface="Arial" panose="020B0604020202020204" pitchFamily="34" charset="0"/>
                <a:cs typeface="Arial" panose="020B0604020202020204" pitchFamily="34" charset="0"/>
              </a:rPr>
              <a:t>TravelAuthorization</a:t>
            </a:r>
            <a:endParaRPr lang="en-US" sz="1400" kern="0" dirty="0">
              <a:solidFill>
                <a:schemeClr val="tx1"/>
              </a:solidFill>
              <a:latin typeface="Arial" panose="020B0604020202020204" pitchFamily="34" charset="0"/>
              <a:cs typeface="Arial" panose="020B0604020202020204" pitchFamily="34" charset="0"/>
            </a:endParaRPr>
          </a:p>
        </p:txBody>
      </p:sp>
      <p:pic>
        <p:nvPicPr>
          <p:cNvPr id="28" name="Picture 27" descr="Australia.png"/>
          <p:cNvPicPr>
            <a:picLocks noChangeAspect="1"/>
          </p:cNvPicPr>
          <p:nvPr/>
        </p:nvPicPr>
        <p:blipFill>
          <a:blip r:embed="rId4" cstate="print"/>
          <a:srcRect r="10061"/>
          <a:stretch>
            <a:fillRect/>
          </a:stretch>
        </p:blipFill>
        <p:spPr>
          <a:xfrm>
            <a:off x="6096000" y="1552352"/>
            <a:ext cx="4572000" cy="4068572"/>
          </a:xfrm>
          <a:prstGeom prst="rect">
            <a:avLst/>
          </a:prstGeom>
          <a:effectLst/>
        </p:spPr>
      </p:pic>
      <p:pic>
        <p:nvPicPr>
          <p:cNvPr id="29" name="Picture 3"/>
          <p:cNvPicPr>
            <a:picLocks noChangeAspect="1" noChangeArrowheads="1"/>
          </p:cNvPicPr>
          <p:nvPr/>
        </p:nvPicPr>
        <p:blipFill>
          <a:blip r:embed="rId5" cstate="print"/>
          <a:srcRect/>
          <a:stretch>
            <a:fillRect/>
          </a:stretch>
        </p:blipFill>
        <p:spPr bwMode="auto">
          <a:xfrm>
            <a:off x="5447929" y="2276873"/>
            <a:ext cx="4738679" cy="3650525"/>
          </a:xfrm>
          <a:prstGeom prst="rect">
            <a:avLst/>
          </a:prstGeom>
          <a:noFill/>
          <a:ln w="9525">
            <a:noFill/>
            <a:miter lim="800000"/>
            <a:headEnd/>
            <a:tailEnd/>
          </a:ln>
          <a:effectLst/>
        </p:spPr>
      </p:pic>
      <p:sp>
        <p:nvSpPr>
          <p:cNvPr id="30" name="TextBox 29"/>
          <p:cNvSpPr txBox="1"/>
          <p:nvPr/>
        </p:nvSpPr>
        <p:spPr>
          <a:xfrm>
            <a:off x="5147861" y="1481825"/>
            <a:ext cx="5325497" cy="707886"/>
          </a:xfrm>
          <a:prstGeom prst="rect">
            <a:avLst/>
          </a:prstGeom>
          <a:noFill/>
        </p:spPr>
        <p:txBody>
          <a:bodyPr wrap="none" rtlCol="0" anchor="ctr">
            <a:spAutoFit/>
          </a:bodyPr>
          <a:lstStyle/>
          <a:p>
            <a:r>
              <a:rPr lang="en-US" sz="2000"/>
              <a:t>2.5M electronic travel authorizations per year</a:t>
            </a:r>
          </a:p>
          <a:p>
            <a:r>
              <a:rPr lang="en-US" sz="2000"/>
              <a:t>3M enquiries on ETAs status</a:t>
            </a:r>
          </a:p>
        </p:txBody>
      </p:sp>
      <p:sp>
        <p:nvSpPr>
          <p:cNvPr id="14"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35</a:t>
            </a:fld>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xit" presetSubtype="0" fill="hold"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111292" y="2592633"/>
            <a:ext cx="5233181" cy="3488788"/>
            <a:chOff x="3531443" y="1484784"/>
            <a:chExt cx="6156684" cy="4104456"/>
          </a:xfrm>
        </p:grpSpPr>
        <p:pic>
          <p:nvPicPr>
            <p:cNvPr id="30" name="Picture 2"/>
            <p:cNvPicPr>
              <a:picLocks noChangeAspect="1" noChangeArrowheads="1"/>
            </p:cNvPicPr>
            <p:nvPr/>
          </p:nvPicPr>
          <p:blipFill>
            <a:blip r:embed="rId3" cstate="print"/>
            <a:srcRect/>
            <a:stretch>
              <a:fillRect/>
            </a:stretch>
          </p:blipFill>
          <p:spPr bwMode="auto">
            <a:xfrm>
              <a:off x="3531443" y="1484784"/>
              <a:ext cx="6156684" cy="4104456"/>
            </a:xfrm>
            <a:prstGeom prst="rect">
              <a:avLst/>
            </a:prstGeom>
            <a:noFill/>
            <a:ln w="9525">
              <a:noFill/>
              <a:miter lim="800000"/>
              <a:headEnd/>
              <a:tailEnd/>
            </a:ln>
            <a:effectLst/>
          </p:spPr>
        </p:pic>
        <p:pic>
          <p:nvPicPr>
            <p:cNvPr id="31" name="Picture 5"/>
            <p:cNvPicPr>
              <a:picLocks noChangeAspect="1" noChangeArrowheads="1"/>
            </p:cNvPicPr>
            <p:nvPr/>
          </p:nvPicPr>
          <p:blipFill>
            <a:blip r:embed="rId4" cstate="print"/>
            <a:srcRect/>
            <a:stretch>
              <a:fillRect/>
            </a:stretch>
          </p:blipFill>
          <p:spPr bwMode="auto">
            <a:xfrm>
              <a:off x="4596617" y="2719390"/>
              <a:ext cx="771029" cy="941667"/>
            </a:xfrm>
            <a:prstGeom prst="rect">
              <a:avLst/>
            </a:prstGeom>
            <a:noFill/>
            <a:ln w="9525">
              <a:noFill/>
              <a:miter lim="800000"/>
              <a:headEnd/>
              <a:tailEnd/>
            </a:ln>
          </p:spPr>
        </p:pic>
      </p:grpSp>
      <p:grpSp>
        <p:nvGrpSpPr>
          <p:cNvPr id="32" name="Group 31"/>
          <p:cNvGrpSpPr/>
          <p:nvPr/>
        </p:nvGrpSpPr>
        <p:grpSpPr>
          <a:xfrm>
            <a:off x="5138661" y="2600405"/>
            <a:ext cx="5177177" cy="3488788"/>
            <a:chOff x="2771800" y="1484784"/>
            <a:chExt cx="6048672" cy="4104456"/>
          </a:xfrm>
        </p:grpSpPr>
        <p:pic>
          <p:nvPicPr>
            <p:cNvPr id="33" name="Picture 32"/>
            <p:cNvPicPr/>
            <p:nvPr/>
          </p:nvPicPr>
          <p:blipFill>
            <a:blip r:embed="rId5" cstate="print"/>
            <a:srcRect/>
            <a:stretch>
              <a:fillRect/>
            </a:stretch>
          </p:blipFill>
          <p:spPr bwMode="auto">
            <a:xfrm>
              <a:off x="2771800" y="1484784"/>
              <a:ext cx="6048672" cy="4104456"/>
            </a:xfrm>
            <a:prstGeom prst="rect">
              <a:avLst/>
            </a:prstGeom>
            <a:noFill/>
            <a:ln w="9525">
              <a:noFill/>
              <a:miter lim="800000"/>
              <a:headEnd/>
              <a:tailEnd/>
            </a:ln>
          </p:spPr>
        </p:pic>
        <p:pic>
          <p:nvPicPr>
            <p:cNvPr id="34" name="Picture 4"/>
            <p:cNvPicPr>
              <a:picLocks noChangeAspect="1" noChangeArrowheads="1"/>
            </p:cNvPicPr>
            <p:nvPr/>
          </p:nvPicPr>
          <p:blipFill>
            <a:blip r:embed="rId6" cstate="print"/>
            <a:srcRect/>
            <a:stretch>
              <a:fillRect/>
            </a:stretch>
          </p:blipFill>
          <p:spPr bwMode="auto">
            <a:xfrm>
              <a:off x="7030193" y="2696989"/>
              <a:ext cx="1117104" cy="1506877"/>
            </a:xfrm>
            <a:prstGeom prst="rect">
              <a:avLst/>
            </a:prstGeom>
            <a:noFill/>
            <a:ln w="9525">
              <a:noFill/>
              <a:miter lim="800000"/>
              <a:headEnd/>
              <a:tailEnd/>
            </a:ln>
          </p:spPr>
        </p:pic>
        <p:pic>
          <p:nvPicPr>
            <p:cNvPr id="35" name="Picture 5"/>
            <p:cNvPicPr>
              <a:picLocks noChangeAspect="1" noChangeArrowheads="1"/>
            </p:cNvPicPr>
            <p:nvPr/>
          </p:nvPicPr>
          <p:blipFill>
            <a:blip r:embed="rId4" cstate="print"/>
            <a:srcRect/>
            <a:stretch>
              <a:fillRect/>
            </a:stretch>
          </p:blipFill>
          <p:spPr bwMode="auto">
            <a:xfrm>
              <a:off x="7172123" y="4310744"/>
              <a:ext cx="523087" cy="638852"/>
            </a:xfrm>
            <a:prstGeom prst="rect">
              <a:avLst/>
            </a:prstGeom>
            <a:noFill/>
            <a:ln w="9525">
              <a:noFill/>
              <a:miter lim="800000"/>
              <a:headEnd/>
              <a:tailEnd/>
            </a:ln>
          </p:spPr>
        </p:pic>
      </p:grpSp>
      <p:sp>
        <p:nvSpPr>
          <p:cNvPr id="2" name="Title 1"/>
          <p:cNvSpPr>
            <a:spLocks noGrp="1"/>
          </p:cNvSpPr>
          <p:nvPr>
            <p:ph type="title"/>
          </p:nvPr>
        </p:nvSpPr>
        <p:spPr/>
        <p:txBody>
          <a:bodyPr/>
          <a:lstStyle/>
          <a:p>
            <a:r>
              <a:rPr lang="es-ES" dirty="0"/>
              <a:t>USE CASE - INDONESIA</a:t>
            </a:r>
            <a:endParaRPr lang="en-GB" dirty="0"/>
          </a:p>
        </p:txBody>
      </p:sp>
      <p:pic>
        <p:nvPicPr>
          <p:cNvPr id="7" name="Content Placeholder 6" descr="indonesia.png"/>
          <p:cNvPicPr>
            <a:picLocks noGrp="1" noChangeAspect="1"/>
          </p:cNvPicPr>
          <p:nvPr>
            <p:ph idx="1"/>
          </p:nvPr>
        </p:nvPicPr>
        <p:blipFill>
          <a:blip r:embed="rId7" cstate="print"/>
          <a:stretch>
            <a:fillRect/>
          </a:stretch>
        </p:blipFill>
        <p:spPr>
          <a:xfrm>
            <a:off x="5951984" y="1916832"/>
            <a:ext cx="4396684" cy="1835236"/>
          </a:xfrm>
          <a:effectLst/>
        </p:spPr>
      </p:pic>
      <p:sp>
        <p:nvSpPr>
          <p:cNvPr id="25" name="Footer Placeholder 17">
            <a:extLst>
              <a:ext uri="{FF2B5EF4-FFF2-40B4-BE49-F238E27FC236}">
                <a16:creationId xmlns:a16="http://schemas.microsoft.com/office/drawing/2014/main" id="{DDAF1280-698E-4C71-9725-20A33DCF665B}"/>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pSp>
        <p:nvGrpSpPr>
          <p:cNvPr id="11" name="Group 10"/>
          <p:cNvGrpSpPr/>
          <p:nvPr/>
        </p:nvGrpSpPr>
        <p:grpSpPr>
          <a:xfrm>
            <a:off x="1847528" y="1341299"/>
            <a:ext cx="988938" cy="988938"/>
            <a:chOff x="507521" y="2538455"/>
            <a:chExt cx="988938" cy="988938"/>
          </a:xfrm>
          <a:effectLst/>
        </p:grpSpPr>
        <p:sp>
          <p:nvSpPr>
            <p:cNvPr id="8" name="Rounded Rectangle 7"/>
            <p:cNvSpPr/>
            <p:nvPr/>
          </p:nvSpPr>
          <p:spPr>
            <a:xfrm>
              <a:off x="507521" y="2538455"/>
              <a:ext cx="988938" cy="988938"/>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GB" sz="1400" b="1" i="1" kern="0" dirty="0">
                <a:solidFill>
                  <a:sysClr val="window" lastClr="FFFFFF"/>
                </a:solidFill>
                <a:latin typeface="Calibri"/>
                <a:cs typeface="Calibri"/>
              </a:endParaRPr>
            </a:p>
          </p:txBody>
        </p:sp>
        <p:pic>
          <p:nvPicPr>
            <p:cNvPr id="9" name="Picture 8" descr="C:\Users\anne_isabelle.barson\Documents\AAA\A Projets\GSL\Portfolio revamp\SEP material\ICONS\ICONS\icons_L_blue_Interaction.png"/>
            <p:cNvPicPr>
              <a:picLocks noChangeAspect="1" noChangeArrowheads="1"/>
            </p:cNvPicPr>
            <p:nvPr/>
          </p:nvPicPr>
          <p:blipFill>
            <a:blip r:embed="rId8" cstate="print"/>
            <a:srcRect l="17046" t="11275" r="65545" b="17787"/>
            <a:stretch>
              <a:fillRect/>
            </a:stretch>
          </p:blipFill>
          <p:spPr bwMode="auto">
            <a:xfrm>
              <a:off x="651871" y="2708835"/>
              <a:ext cx="700238" cy="648178"/>
            </a:xfrm>
            <a:prstGeom prst="rect">
              <a:avLst/>
            </a:prstGeom>
            <a:noFill/>
          </p:spPr>
        </p:pic>
      </p:grpSp>
      <p:sp>
        <p:nvSpPr>
          <p:cNvPr id="10" name="Rounded Rectangle 9"/>
          <p:cNvSpPr/>
          <p:nvPr/>
        </p:nvSpPr>
        <p:spPr>
          <a:xfrm>
            <a:off x="3062554" y="1340768"/>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EntryExit</a:t>
            </a:r>
          </a:p>
        </p:txBody>
      </p:sp>
      <p:pic>
        <p:nvPicPr>
          <p:cNvPr id="28" name="Picture 27"/>
          <p:cNvPicPr/>
          <p:nvPr/>
        </p:nvPicPr>
        <p:blipFill>
          <a:blip r:embed="rId9" cstate="print"/>
          <a:srcRect/>
          <a:stretch>
            <a:fillRect/>
          </a:stretch>
        </p:blipFill>
        <p:spPr bwMode="auto">
          <a:xfrm>
            <a:off x="5069924" y="2587453"/>
            <a:ext cx="5141371" cy="3488788"/>
          </a:xfrm>
          <a:prstGeom prst="rect">
            <a:avLst/>
          </a:prstGeom>
          <a:noFill/>
          <a:ln w="9525">
            <a:noFill/>
            <a:miter lim="800000"/>
            <a:headEnd/>
            <a:tailEnd/>
          </a:ln>
        </p:spPr>
      </p:pic>
      <p:sp>
        <p:nvSpPr>
          <p:cNvPr id="36" name="TextBox 35"/>
          <p:cNvSpPr txBox="1"/>
          <p:nvPr/>
        </p:nvSpPr>
        <p:spPr>
          <a:xfrm>
            <a:off x="5231904" y="1374103"/>
            <a:ext cx="5256584" cy="923330"/>
          </a:xfrm>
          <a:prstGeom prst="rect">
            <a:avLst/>
          </a:prstGeom>
          <a:noFill/>
        </p:spPr>
        <p:txBody>
          <a:bodyPr wrap="square" rtlCol="0" anchor="ctr">
            <a:spAutoFit/>
          </a:bodyPr>
          <a:lstStyle/>
          <a:p>
            <a:r>
              <a:rPr lang="en-US" dirty="0"/>
              <a:t>Travel document verification, biometric capture, watch list checks, distributed watch lists</a:t>
            </a:r>
          </a:p>
          <a:p>
            <a:r>
              <a:rPr lang="en-US" dirty="0"/>
              <a:t>33 ports, 400+ workstations, 27M passengers p.a.</a:t>
            </a:r>
          </a:p>
        </p:txBody>
      </p:sp>
      <p:grpSp>
        <p:nvGrpSpPr>
          <p:cNvPr id="40" name="Group 39"/>
          <p:cNvGrpSpPr/>
          <p:nvPr/>
        </p:nvGrpSpPr>
        <p:grpSpPr>
          <a:xfrm>
            <a:off x="1853255" y="2485142"/>
            <a:ext cx="988938" cy="988938"/>
            <a:chOff x="507521" y="2489773"/>
            <a:chExt cx="988938" cy="988938"/>
          </a:xfrm>
          <a:effectLst/>
        </p:grpSpPr>
        <p:sp>
          <p:nvSpPr>
            <p:cNvPr id="37" name="Rounded Rectangle 36"/>
            <p:cNvSpPr/>
            <p:nvPr/>
          </p:nvSpPr>
          <p:spPr>
            <a:xfrm>
              <a:off x="507521" y="2489773"/>
              <a:ext cx="988938" cy="988938"/>
            </a:xfrm>
            <a:prstGeom prst="roundRect">
              <a:avLst>
                <a:gd name="adj" fmla="val 21861"/>
              </a:avLst>
            </a:prstGeom>
            <a:ln w="38100">
              <a:solidFill>
                <a:schemeClr val="accent1"/>
              </a:solid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GB" sz="1400" b="1" i="1" kern="0" dirty="0">
                <a:solidFill>
                  <a:sysClr val="window" lastClr="FFFFFF"/>
                </a:solidFill>
                <a:latin typeface="Calibri"/>
                <a:cs typeface="Calibri"/>
              </a:endParaRPr>
            </a:p>
          </p:txBody>
        </p:sp>
        <p:pic>
          <p:nvPicPr>
            <p:cNvPr id="38" name="Picture 37" descr="C:\Users\anne_isabelle.barson\Documents\AAA\A Projets\GSL\Portfolio revamp\SEP material\ICONS2\ICONS\icons_D_blue_Intelligence.png"/>
            <p:cNvPicPr>
              <a:picLocks noChangeAspect="1" noChangeArrowheads="1"/>
            </p:cNvPicPr>
            <p:nvPr/>
          </p:nvPicPr>
          <p:blipFill>
            <a:blip r:embed="rId10" cstate="print"/>
            <a:srcRect l="20078" t="23669" r="68271" b="23009"/>
            <a:stretch>
              <a:fillRect/>
            </a:stretch>
          </p:blipFill>
          <p:spPr bwMode="auto">
            <a:xfrm>
              <a:off x="692188" y="2662161"/>
              <a:ext cx="619605" cy="644162"/>
            </a:xfrm>
            <a:prstGeom prst="rect">
              <a:avLst/>
            </a:prstGeom>
            <a:noFill/>
            <a:ln>
              <a:noFill/>
            </a:ln>
          </p:spPr>
        </p:pic>
      </p:grpSp>
      <p:sp>
        <p:nvSpPr>
          <p:cNvPr id="39" name="Rounded Rectangle 38"/>
          <p:cNvSpPr/>
          <p:nvPr/>
        </p:nvSpPr>
        <p:spPr>
          <a:xfrm>
            <a:off x="3062554" y="2484611"/>
            <a:ext cx="1980000" cy="990000"/>
          </a:xfrm>
          <a:prstGeom prst="roundRect">
            <a:avLst>
              <a:gd name="adj" fmla="val 21861"/>
            </a:avLst>
          </a:prstGeom>
          <a:ln w="38100">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a:solidFill>
                  <a:schemeClr val="tx1"/>
                </a:solidFill>
                <a:latin typeface="Arial" panose="020B0604020202020204" pitchFamily="34" charset="0"/>
                <a:cs typeface="Arial" panose="020B0604020202020204" pitchFamily="34" charset="0"/>
              </a:rPr>
              <a:t>BORDER CONTROL </a:t>
            </a:r>
          </a:p>
          <a:p>
            <a:pPr algn="ctr">
              <a:defRPr/>
            </a:pPr>
            <a:r>
              <a:rPr lang="en-GB" sz="1400" kern="0" dirty="0">
                <a:solidFill>
                  <a:schemeClr val="tx1"/>
                </a:solidFill>
                <a:latin typeface="Arial" panose="020B0604020202020204" pitchFamily="34" charset="0"/>
                <a:cs typeface="Arial" panose="020B0604020202020204" pitchFamily="34" charset="0"/>
              </a:rPr>
              <a:t>IdentityAssurance</a:t>
            </a:r>
          </a:p>
        </p:txBody>
      </p:sp>
      <p:sp>
        <p:nvSpPr>
          <p:cNvPr id="41" name="TextBox 40"/>
          <p:cNvSpPr txBox="1"/>
          <p:nvPr/>
        </p:nvSpPr>
        <p:spPr>
          <a:xfrm>
            <a:off x="5205010" y="2656447"/>
            <a:ext cx="5256584" cy="646331"/>
          </a:xfrm>
          <a:prstGeom prst="rect">
            <a:avLst/>
          </a:prstGeom>
          <a:noFill/>
        </p:spPr>
        <p:txBody>
          <a:bodyPr wrap="square" rtlCol="0" anchor="ctr">
            <a:spAutoFit/>
          </a:bodyPr>
          <a:lstStyle/>
          <a:p>
            <a:r>
              <a:rPr lang="en-US" dirty="0"/>
              <a:t>Person-centric database: 15M identities</a:t>
            </a:r>
          </a:p>
          <a:p>
            <a:r>
              <a:rPr lang="en-US" dirty="0"/>
              <a:t>Biometric watch list with over 15k records.</a:t>
            </a:r>
          </a:p>
        </p:txBody>
      </p:sp>
      <p:sp>
        <p:nvSpPr>
          <p:cNvPr id="24"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36</a:t>
            </a:fld>
            <a:endParaRPr lang="en-US" sz="1200" dirty="0"/>
          </a:p>
        </p:txBody>
      </p:sp>
    </p:spTree>
    <p:extLst>
      <p:ext uri="{BB962C8B-B14F-4D97-AF65-F5344CB8AC3E}">
        <p14:creationId xmlns:p14="http://schemas.microsoft.com/office/powerpoint/2010/main" val="23286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0" presetClass="exit" presetSubtype="0" fill="hold" nodeType="with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2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l="16510" r="18415"/>
          <a:stretch>
            <a:fillRect/>
          </a:stretch>
        </p:blipFill>
        <p:spPr bwMode="auto">
          <a:xfrm>
            <a:off x="6168008" y="2852936"/>
            <a:ext cx="3600400" cy="3056326"/>
          </a:xfrm>
          <a:prstGeom prst="roundRect">
            <a:avLst>
              <a:gd name="adj" fmla="val 8594"/>
            </a:avLst>
          </a:prstGeom>
          <a:solidFill>
            <a:srgbClr val="FFFFFF">
              <a:shade val="85000"/>
            </a:srgbClr>
          </a:solidFill>
          <a:ln>
            <a:noFill/>
          </a:ln>
          <a:effectLst/>
        </p:spPr>
      </p:pic>
      <p:sp>
        <p:nvSpPr>
          <p:cNvPr id="15" name="Freeform 15"/>
          <p:cNvSpPr>
            <a:spLocks/>
          </p:cNvSpPr>
          <p:nvPr/>
        </p:nvSpPr>
        <p:spPr bwMode="auto">
          <a:xfrm rot="16200000" flipH="1">
            <a:off x="6200775" y="2359025"/>
            <a:ext cx="3340100" cy="3829050"/>
          </a:xfrm>
          <a:custGeom>
            <a:avLst/>
            <a:gdLst>
              <a:gd name="T0" fmla="*/ 867845462 w 2558"/>
              <a:gd name="T1" fmla="*/ 531621882 h 1873"/>
              <a:gd name="T2" fmla="*/ 245257632 w 2558"/>
              <a:gd name="T3" fmla="*/ 1510918314 h 1873"/>
              <a:gd name="T4" fmla="*/ 123979022 w 2558"/>
              <a:gd name="T5" fmla="*/ 2147483647 h 1873"/>
              <a:gd name="T6" fmla="*/ 865151243 w 2558"/>
              <a:gd name="T7" fmla="*/ 2147483647 h 1873"/>
              <a:gd name="T8" fmla="*/ 1937830117 w 2558"/>
              <a:gd name="T9" fmla="*/ 2147483647 h 1873"/>
              <a:gd name="T10" fmla="*/ 2147483647 w 2558"/>
              <a:gd name="T11" fmla="*/ 2147483647 h 1873"/>
              <a:gd name="T12" fmla="*/ 2147483647 w 2558"/>
              <a:gd name="T13" fmla="*/ 2147483647 h 1873"/>
              <a:gd name="T14" fmla="*/ 2147483647 w 2558"/>
              <a:gd name="T15" fmla="*/ 1667607748 h 1873"/>
              <a:gd name="T16" fmla="*/ 1595543152 w 2558"/>
              <a:gd name="T17" fmla="*/ 229433809 h 1873"/>
              <a:gd name="T18" fmla="*/ 2051029119 w 2558"/>
              <a:gd name="T19" fmla="*/ 184667926 h 1873"/>
              <a:gd name="T20" fmla="*/ 2147483647 w 2558"/>
              <a:gd name="T21" fmla="*/ 61555315 h 1873"/>
              <a:gd name="T22" fmla="*/ 2147483647 w 2558"/>
              <a:gd name="T23" fmla="*/ 2147483647 h 1873"/>
              <a:gd name="T24" fmla="*/ 2694220 w 2558"/>
              <a:gd name="T25" fmla="*/ 2147483647 h 1873"/>
              <a:gd name="T26" fmla="*/ 0 w 2558"/>
              <a:gd name="T27" fmla="*/ 0 h 1873"/>
              <a:gd name="T28" fmla="*/ 722306350 w 2558"/>
              <a:gd name="T29" fmla="*/ 89537693 h 1873"/>
              <a:gd name="T30" fmla="*/ 1606324673 w 2558"/>
              <a:gd name="T31" fmla="*/ 218240864 h 1873"/>
              <a:gd name="T32" fmla="*/ 867845462 w 2558"/>
              <a:gd name="T33" fmla="*/ 531621882 h 18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58"/>
              <a:gd name="T52" fmla="*/ 0 h 1873"/>
              <a:gd name="T53" fmla="*/ 1100 w 2558"/>
              <a:gd name="T54" fmla="*/ 807 h 18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58" h="1873">
                <a:moveTo>
                  <a:pt x="1860" y="1758"/>
                </a:moveTo>
                <a:cubicBezTo>
                  <a:pt x="2022" y="1682"/>
                  <a:pt x="2257" y="1582"/>
                  <a:pt x="2356" y="1398"/>
                </a:cubicBezTo>
                <a:cubicBezTo>
                  <a:pt x="2457" y="1213"/>
                  <a:pt x="2518" y="855"/>
                  <a:pt x="2452" y="653"/>
                </a:cubicBezTo>
                <a:cubicBezTo>
                  <a:pt x="2386" y="451"/>
                  <a:pt x="2203" y="266"/>
                  <a:pt x="1962" y="182"/>
                </a:cubicBezTo>
                <a:cubicBezTo>
                  <a:pt x="1722" y="97"/>
                  <a:pt x="1264" y="112"/>
                  <a:pt x="1010" y="148"/>
                </a:cubicBezTo>
                <a:cubicBezTo>
                  <a:pt x="757" y="183"/>
                  <a:pt x="571" y="280"/>
                  <a:pt x="437" y="401"/>
                </a:cubicBezTo>
                <a:cubicBezTo>
                  <a:pt x="304" y="521"/>
                  <a:pt x="223" y="675"/>
                  <a:pt x="203" y="872"/>
                </a:cubicBezTo>
                <a:cubicBezTo>
                  <a:pt x="183" y="1069"/>
                  <a:pt x="127" y="1419"/>
                  <a:pt x="310" y="1585"/>
                </a:cubicBezTo>
                <a:cubicBezTo>
                  <a:pt x="493" y="1751"/>
                  <a:pt x="1162" y="1851"/>
                  <a:pt x="1302" y="1869"/>
                </a:cubicBezTo>
                <a:cubicBezTo>
                  <a:pt x="1224" y="1871"/>
                  <a:pt x="1146" y="1873"/>
                  <a:pt x="1146" y="1873"/>
                </a:cubicBezTo>
                <a:lnTo>
                  <a:pt x="3" y="1873"/>
                </a:lnTo>
                <a:lnTo>
                  <a:pt x="0" y="0"/>
                </a:lnTo>
                <a:lnTo>
                  <a:pt x="2549" y="2"/>
                </a:lnTo>
                <a:lnTo>
                  <a:pt x="2558" y="1868"/>
                </a:lnTo>
                <a:lnTo>
                  <a:pt x="1298" y="1867"/>
                </a:lnTo>
                <a:cubicBezTo>
                  <a:pt x="1576" y="1849"/>
                  <a:pt x="1860" y="1758"/>
                  <a:pt x="1860" y="1758"/>
                </a:cubicBezTo>
                <a:close/>
              </a:path>
            </a:pathLst>
          </a:custGeom>
          <a:solidFill>
            <a:schemeClr val="bg1"/>
          </a:solidFill>
          <a:ln w="9525">
            <a:noFill/>
            <a:round/>
            <a:headEnd/>
            <a:tailEnd/>
          </a:ln>
        </p:spPr>
        <p:txBody>
          <a:bodyPr/>
          <a:lstStyle/>
          <a:p>
            <a:endParaRPr lang="en-US"/>
          </a:p>
        </p:txBody>
      </p:sp>
      <p:sp>
        <p:nvSpPr>
          <p:cNvPr id="2" name="Title 1"/>
          <p:cNvSpPr>
            <a:spLocks noGrp="1"/>
          </p:cNvSpPr>
          <p:nvPr>
            <p:ph type="title"/>
          </p:nvPr>
        </p:nvSpPr>
        <p:spPr>
          <a:xfrm>
            <a:off x="838200" y="365125"/>
            <a:ext cx="11153172" cy="1325563"/>
          </a:xfrm>
        </p:spPr>
        <p:txBody>
          <a:bodyPr/>
          <a:lstStyle/>
          <a:p>
            <a:r>
              <a:rPr lang="en-US" dirty="0"/>
              <a:t>USE CASE – BORDER CONTROL  INTERACTION</a:t>
            </a:r>
          </a:p>
        </p:txBody>
      </p:sp>
      <p:sp>
        <p:nvSpPr>
          <p:cNvPr id="18" name="Footer Placeholder 17">
            <a:extLst>
              <a:ext uri="{FF2B5EF4-FFF2-40B4-BE49-F238E27FC236}">
                <a16:creationId xmlns:a16="http://schemas.microsoft.com/office/drawing/2014/main" id="{8D052745-CF94-4DA2-99AC-4B29F5959A42}"/>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pSp>
        <p:nvGrpSpPr>
          <p:cNvPr id="6" name="Group 5"/>
          <p:cNvGrpSpPr/>
          <p:nvPr/>
        </p:nvGrpSpPr>
        <p:grpSpPr>
          <a:xfrm>
            <a:off x="1847528" y="1480455"/>
            <a:ext cx="988938" cy="988938"/>
            <a:chOff x="507521" y="2538455"/>
            <a:chExt cx="988938" cy="988938"/>
          </a:xfrm>
        </p:grpSpPr>
        <p:sp>
          <p:nvSpPr>
            <p:cNvPr id="7" name="Rounded Rectangle 6"/>
            <p:cNvSpPr/>
            <p:nvPr/>
          </p:nvSpPr>
          <p:spPr>
            <a:xfrm>
              <a:off x="507521" y="2538455"/>
              <a:ext cx="988938" cy="988938"/>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1400" b="1" i="1" kern="0">
                <a:solidFill>
                  <a:sysClr val="window" lastClr="FFFFFF"/>
                </a:solidFill>
                <a:latin typeface="Calibri"/>
                <a:cs typeface="Calibri"/>
              </a:endParaRPr>
            </a:p>
          </p:txBody>
        </p:sp>
        <p:pic>
          <p:nvPicPr>
            <p:cNvPr id="8" name="Picture 7" descr="C:\Users\anne_isabelle.barson\Documents\AAA\A Projets\GSL\Portfolio revamp\SEP material\ICONS\ICONS\icons_L_blue_Interaction.png"/>
            <p:cNvPicPr>
              <a:picLocks noChangeAspect="1" noChangeArrowheads="1"/>
            </p:cNvPicPr>
            <p:nvPr/>
          </p:nvPicPr>
          <p:blipFill>
            <a:blip r:embed="rId4" cstate="print"/>
            <a:srcRect l="17046" t="11275" r="65545" b="17787"/>
            <a:stretch>
              <a:fillRect/>
            </a:stretch>
          </p:blipFill>
          <p:spPr bwMode="auto">
            <a:xfrm>
              <a:off x="651871" y="2723895"/>
              <a:ext cx="700238" cy="648178"/>
            </a:xfrm>
            <a:prstGeom prst="rect">
              <a:avLst/>
            </a:prstGeom>
            <a:noFill/>
          </p:spPr>
        </p:pic>
      </p:grpSp>
      <p:sp>
        <p:nvSpPr>
          <p:cNvPr id="9" name="Rounded Rectangle 8"/>
          <p:cNvSpPr/>
          <p:nvPr/>
        </p:nvSpPr>
        <p:spPr>
          <a:xfrm>
            <a:off x="3058217" y="1480455"/>
            <a:ext cx="1980000" cy="990000"/>
          </a:xfrm>
          <a:prstGeom prst="roundRect">
            <a:avLst>
              <a:gd name="adj" fmla="val 21861"/>
            </a:avLst>
          </a:prstGeom>
          <a:ln w="38100">
            <a:solidFill>
              <a:srgbClr val="00B9F2"/>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US" sz="1400" kern="0" dirty="0">
                <a:solidFill>
                  <a:schemeClr val="tx1"/>
                </a:solidFill>
                <a:latin typeface="Arial" panose="020B0604020202020204" pitchFamily="34" charset="0"/>
                <a:cs typeface="Arial" panose="020B0604020202020204" pitchFamily="34" charset="0"/>
              </a:rPr>
              <a:t>BORDER CONTROL </a:t>
            </a:r>
          </a:p>
          <a:p>
            <a:pPr algn="ctr">
              <a:defRPr/>
            </a:pPr>
            <a:r>
              <a:rPr lang="en-US" sz="1400" kern="0" dirty="0" err="1">
                <a:solidFill>
                  <a:schemeClr val="tx1"/>
                </a:solidFill>
                <a:latin typeface="Arial" panose="020B0604020202020204" pitchFamily="34" charset="0"/>
                <a:cs typeface="Arial" panose="020B0604020202020204" pitchFamily="34" charset="0"/>
              </a:rPr>
              <a:t>BorderAutomation</a:t>
            </a:r>
            <a:endParaRPr lang="en-US" sz="1400" kern="0" dirty="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5231904" y="1480456"/>
            <a:ext cx="5436096" cy="1200329"/>
          </a:xfrm>
          <a:prstGeom prst="rect">
            <a:avLst/>
          </a:prstGeom>
          <a:noFill/>
        </p:spPr>
        <p:txBody>
          <a:bodyPr wrap="square" rtlCol="0">
            <a:spAutoFit/>
          </a:bodyPr>
          <a:lstStyle/>
          <a:p>
            <a:r>
              <a:rPr lang="en-US" b="1" dirty="0"/>
              <a:t>Automated Border Control Gates (DUB, FCO).</a:t>
            </a:r>
          </a:p>
          <a:p>
            <a:r>
              <a:rPr lang="en-US" dirty="0"/>
              <a:t>Biometric clearance of low-risk travelers</a:t>
            </a:r>
          </a:p>
          <a:p>
            <a:r>
              <a:rPr lang="en-US" dirty="0"/>
              <a:t>Designed for maximum flow</a:t>
            </a:r>
          </a:p>
          <a:p>
            <a:r>
              <a:rPr lang="en-US" dirty="0"/>
              <a:t>Increased security</a:t>
            </a:r>
          </a:p>
        </p:txBody>
      </p:sp>
      <p:grpSp>
        <p:nvGrpSpPr>
          <p:cNvPr id="14" name="Group 13"/>
          <p:cNvGrpSpPr/>
          <p:nvPr/>
        </p:nvGrpSpPr>
        <p:grpSpPr>
          <a:xfrm>
            <a:off x="2639616" y="2780928"/>
            <a:ext cx="7848872" cy="3096344"/>
            <a:chOff x="1115616" y="2780928"/>
            <a:chExt cx="7848872" cy="3096344"/>
          </a:xfrm>
        </p:grpSpPr>
        <p:pic>
          <p:nvPicPr>
            <p:cNvPr id="12" name="Content Placeholder 8" descr="VB Kiosk Photo.jpg"/>
            <p:cNvPicPr>
              <a:picLocks noChangeAspect="1"/>
            </p:cNvPicPr>
            <p:nvPr/>
          </p:nvPicPr>
          <p:blipFill>
            <a:blip r:embed="rId5" cstate="print"/>
            <a:stretch>
              <a:fillRect/>
            </a:stretch>
          </p:blipFill>
          <p:spPr>
            <a:xfrm>
              <a:off x="1115616" y="2780928"/>
              <a:ext cx="1810103" cy="3096344"/>
            </a:xfrm>
            <a:prstGeom prst="rect">
              <a:avLst/>
            </a:prstGeom>
          </p:spPr>
        </p:pic>
        <p:sp>
          <p:nvSpPr>
            <p:cNvPr id="13" name="TextBox 12"/>
            <p:cNvSpPr txBox="1"/>
            <p:nvPr/>
          </p:nvSpPr>
          <p:spPr>
            <a:xfrm>
              <a:off x="3707904" y="2852936"/>
              <a:ext cx="5256584" cy="923330"/>
            </a:xfrm>
            <a:prstGeom prst="rect">
              <a:avLst/>
            </a:prstGeom>
            <a:noFill/>
          </p:spPr>
          <p:txBody>
            <a:bodyPr wrap="square" rtlCol="0">
              <a:spAutoFit/>
            </a:bodyPr>
            <a:lstStyle/>
            <a:p>
              <a:r>
                <a:rPr lang="en-US" b="1" dirty="0"/>
                <a:t>Automated Passport Control (US CBP).</a:t>
              </a:r>
            </a:p>
            <a:p>
              <a:r>
                <a:rPr lang="en-US" dirty="0"/>
                <a:t>Secure biometrics and document capture</a:t>
              </a:r>
            </a:p>
            <a:p>
              <a:r>
                <a:rPr lang="en-US" dirty="0"/>
                <a:t>Integrated with standard border clearance process</a:t>
              </a:r>
            </a:p>
          </p:txBody>
        </p:sp>
      </p:grpSp>
      <p:sp>
        <p:nvSpPr>
          <p:cNvPr id="17"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37</a:t>
            </a:fld>
            <a:endParaRPr lang="en-US" sz="1200" dirty="0"/>
          </a:p>
        </p:txBody>
      </p:sp>
    </p:spTree>
    <p:extLst>
      <p:ext uri="{BB962C8B-B14F-4D97-AF65-F5344CB8AC3E}">
        <p14:creationId xmlns:p14="http://schemas.microsoft.com/office/powerpoint/2010/main" val="143008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2031521" y="2569047"/>
            <a:ext cx="988938" cy="988938"/>
          </a:xfrm>
          <a:prstGeom prst="roundRect">
            <a:avLst>
              <a:gd name="adj" fmla="val 21861"/>
            </a:avLst>
          </a:prstGeom>
          <a:ln w="38100">
            <a:solidFill>
              <a:srgbClr val="F3702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GB" sz="1400" kern="0" dirty="0">
              <a:solidFill>
                <a:schemeClr val="tx1"/>
              </a:solidFill>
              <a:latin typeface="Arial" panose="020B0604020202020204" pitchFamily="34" charset="0"/>
              <a:cs typeface="Arial" panose="020B0604020202020204" pitchFamily="34" charset="0"/>
            </a:endParaRPr>
          </a:p>
        </p:txBody>
      </p:sp>
      <p:pic>
        <p:nvPicPr>
          <p:cNvPr id="41" name="Picture 40" descr="C:\Users\anne_isabelle.barson\Documents\AAA\A Projets\GSL\Portfolio revamp\SEP material\ICONS\ICONS\icons_orange_Insight.png"/>
          <p:cNvPicPr>
            <a:picLocks noChangeAspect="1" noChangeArrowheads="1"/>
          </p:cNvPicPr>
          <p:nvPr/>
        </p:nvPicPr>
        <p:blipFill>
          <a:blip r:embed="rId3" cstate="print"/>
          <a:srcRect l="33293" t="16629" r="56202" b="19125"/>
          <a:stretch>
            <a:fillRect/>
          </a:stretch>
        </p:blipFill>
        <p:spPr bwMode="auto">
          <a:xfrm>
            <a:off x="2292706" y="2739427"/>
            <a:ext cx="466571" cy="648178"/>
          </a:xfrm>
          <a:prstGeom prst="rect">
            <a:avLst/>
          </a:prstGeom>
          <a:noFill/>
        </p:spPr>
      </p:pic>
      <p:sp>
        <p:nvSpPr>
          <p:cNvPr id="11" name="Title 1"/>
          <p:cNvSpPr txBox="1">
            <a:spLocks/>
          </p:cNvSpPr>
          <p:nvPr/>
        </p:nvSpPr>
        <p:spPr>
          <a:xfrm>
            <a:off x="1905000" y="304801"/>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BORDER CONTROL INSIGHT</a:t>
            </a:r>
          </a:p>
        </p:txBody>
      </p:sp>
      <p:sp>
        <p:nvSpPr>
          <p:cNvPr id="16" name="Content Placeholder 2"/>
          <p:cNvSpPr txBox="1">
            <a:spLocks/>
          </p:cNvSpPr>
          <p:nvPr/>
        </p:nvSpPr>
        <p:spPr>
          <a:xfrm>
            <a:off x="1914557" y="1413048"/>
            <a:ext cx="7562818" cy="889760"/>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266700" indent="-266700" algn="l" defTabSz="914400" rtl="0" eaLnBrk="1" latinLnBrk="0" hangingPunct="1">
              <a:spcBef>
                <a:spcPct val="20000"/>
              </a:spcBef>
              <a:buClr>
                <a:schemeClr val="bg2"/>
              </a:buClr>
              <a:buFont typeface="Arial" pitchFamily="34" charset="0"/>
              <a:buChar char="•"/>
              <a:defRPr sz="2400" kern="1200">
                <a:solidFill>
                  <a:schemeClr val="tx1"/>
                </a:solidFill>
                <a:latin typeface="+mn-lt"/>
                <a:ea typeface="+mn-ea"/>
                <a:cs typeface="+mn-cs"/>
              </a:defRPr>
            </a:lvl2pPr>
            <a:lvl3pPr marL="542925" indent="-276225" algn="l" defTabSz="914400" rtl="0" eaLnBrk="1" latinLnBrk="0" hangingPunct="1">
              <a:spcBef>
                <a:spcPct val="20000"/>
              </a:spcBef>
              <a:buClr>
                <a:schemeClr val="bg2"/>
              </a:buClr>
              <a:buFont typeface="Arial" pitchFamily="34" charset="0"/>
              <a:buChar char="•"/>
              <a:defRPr sz="2000" kern="1200">
                <a:solidFill>
                  <a:schemeClr val="tx1"/>
                </a:solidFill>
                <a:latin typeface="+mn-lt"/>
                <a:ea typeface="+mn-ea"/>
                <a:cs typeface="+mn-cs"/>
              </a:defRPr>
            </a:lvl3pPr>
            <a:lvl4pPr marL="8096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4pPr>
            <a:lvl5pPr marL="1076325" indent="-266700" algn="l" defTabSz="914400" rtl="0" eaLnBrk="1" latinLnBrk="0" hangingPunct="1">
              <a:spcBef>
                <a:spcPct val="20000"/>
              </a:spcBef>
              <a:buClr>
                <a:schemeClr val="bg2"/>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100"/>
              </a:spcAft>
              <a:buClr>
                <a:schemeClr val="bg2"/>
              </a:buClr>
            </a:pPr>
            <a:r>
              <a:rPr lang="en-US" sz="1600" b="1" dirty="0"/>
              <a:t>BORDER CONTROL  Insight </a:t>
            </a:r>
            <a:r>
              <a:rPr lang="en-US" sz="1600" dirty="0"/>
              <a:t>ensures governments have a comprehensive view of border operations; powering collaborative decision-making and risk-based targeting of resources to keep the border secure and the country open for business. </a:t>
            </a:r>
          </a:p>
          <a:p>
            <a:pPr>
              <a:spcAft>
                <a:spcPts val="1100"/>
              </a:spcAft>
              <a:buClr>
                <a:schemeClr val="bg2"/>
              </a:buClr>
            </a:pPr>
            <a:endParaRPr lang="en-GB" sz="1600" dirty="0"/>
          </a:p>
        </p:txBody>
      </p:sp>
      <p:sp>
        <p:nvSpPr>
          <p:cNvPr id="17" name="Rounded Rectangle 16"/>
          <p:cNvSpPr/>
          <p:nvPr/>
        </p:nvSpPr>
        <p:spPr>
          <a:xfrm>
            <a:off x="3389436" y="2568516"/>
            <a:ext cx="1980000" cy="990000"/>
          </a:xfrm>
          <a:prstGeom prst="roundRect">
            <a:avLst>
              <a:gd name="adj" fmla="val 21861"/>
            </a:avLst>
          </a:prstGeom>
          <a:ln w="38100">
            <a:solidFill>
              <a:srgbClr val="F3702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err="1">
                <a:solidFill>
                  <a:schemeClr val="tx1"/>
                </a:solidFill>
                <a:latin typeface="Arial" panose="020B0604020202020204" pitchFamily="34" charset="0"/>
                <a:cs typeface="Arial" panose="020B0604020202020204" pitchFamily="34" charset="0"/>
              </a:rPr>
              <a:t>BorderOperations</a:t>
            </a:r>
            <a:endParaRPr lang="en-GB" sz="1400" kern="0"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3389436" y="3735144"/>
            <a:ext cx="1980000" cy="990000"/>
          </a:xfrm>
          <a:prstGeom prst="roundRect">
            <a:avLst>
              <a:gd name="adj" fmla="val 21861"/>
            </a:avLst>
          </a:prstGeom>
          <a:ln w="38100">
            <a:solidFill>
              <a:srgbClr val="F37021"/>
            </a:solidFill>
          </a:ln>
          <a:effectLst/>
        </p:spPr>
        <p:style>
          <a:lnRef idx="2">
            <a:schemeClr val="dk1"/>
          </a:lnRef>
          <a:fillRef idx="1">
            <a:schemeClr val="lt1"/>
          </a:fillRef>
          <a:effectRef idx="0">
            <a:schemeClr val="dk1"/>
          </a:effectRef>
          <a:fontRef idx="minor">
            <a:schemeClr val="dk1"/>
          </a:fontRef>
        </p:style>
        <p:txBody>
          <a:bodyPr rtlCol="0" anchor="ctr" anchorCtr="0"/>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r>
              <a:rPr lang="en-GB" sz="1400" kern="0" dirty="0" err="1">
                <a:solidFill>
                  <a:schemeClr val="tx1"/>
                </a:solidFill>
                <a:latin typeface="Arial" panose="020B0604020202020204" pitchFamily="34" charset="0"/>
                <a:cs typeface="Arial" panose="020B0604020202020204" pitchFamily="34" charset="0"/>
              </a:rPr>
              <a:t>BorderPerformance</a:t>
            </a:r>
            <a:endParaRPr lang="en-GB" sz="1400" kern="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471957" y="2648019"/>
            <a:ext cx="3966862" cy="830997"/>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Delivers a complete picture of border operations in real-time across the entire country.</a:t>
            </a:r>
          </a:p>
        </p:txBody>
      </p:sp>
      <p:sp>
        <p:nvSpPr>
          <p:cNvPr id="21" name="Rectangle 20"/>
          <p:cNvSpPr/>
          <p:nvPr/>
        </p:nvSpPr>
        <p:spPr>
          <a:xfrm>
            <a:off x="5471957" y="3937758"/>
            <a:ext cx="4218078" cy="584775"/>
          </a:xfrm>
          <a:prstGeom prst="rect">
            <a:avLst/>
          </a:prstGeom>
        </p:spPr>
        <p:txBody>
          <a:bodyPr wrap="square" anchor="ctr">
            <a:spAutoFit/>
          </a:bodyPr>
          <a:lstStyle/>
          <a:p>
            <a:r>
              <a:rPr lang="en-GB" sz="1600" dirty="0"/>
              <a:t>Delivers optimum performance for the efficient management of a secure border.</a:t>
            </a:r>
          </a:p>
        </p:txBody>
      </p:sp>
      <p:sp>
        <p:nvSpPr>
          <p:cNvPr id="12"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38</a:t>
            </a:fld>
            <a:endParaRPr lang="en-US" sz="1200" dirty="0"/>
          </a:p>
        </p:txBody>
      </p:sp>
      <p:sp>
        <p:nvSpPr>
          <p:cNvPr id="14" name="Footer Placeholder 17">
            <a:extLst>
              <a:ext uri="{FF2B5EF4-FFF2-40B4-BE49-F238E27FC236}">
                <a16:creationId xmlns:a16="http://schemas.microsoft.com/office/drawing/2014/main" id="{ABBBEB0E-3403-4E80-95EF-4442759B938E}"/>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Tree>
    <p:extLst>
      <p:ext uri="{BB962C8B-B14F-4D97-AF65-F5344CB8AC3E}">
        <p14:creationId xmlns:p14="http://schemas.microsoft.com/office/powerpoint/2010/main" val="386176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7">
            <a:extLst>
              <a:ext uri="{FF2B5EF4-FFF2-40B4-BE49-F238E27FC236}">
                <a16:creationId xmlns:a16="http://schemas.microsoft.com/office/drawing/2014/main" id="{6CF8C869-9F95-4A12-9CBF-182FCF63EF84}"/>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p:txBody>
          <a:bodyPr/>
          <a:lstStyle/>
          <a:p>
            <a:fld id="{940D2A5C-C3D0-4BE9-9335-9A8298693CA1}" type="slidenum">
              <a:rPr lang="en-US" smtClean="0"/>
              <a:pPr/>
              <a:t>39</a:t>
            </a:fld>
            <a:endParaRPr lang="en-US"/>
          </a:p>
        </p:txBody>
      </p:sp>
      <p:sp>
        <p:nvSpPr>
          <p:cNvPr id="6" name="Rounded Rectangle 5"/>
          <p:cNvSpPr/>
          <p:nvPr/>
        </p:nvSpPr>
        <p:spPr>
          <a:xfrm>
            <a:off x="6096000" y="2286000"/>
            <a:ext cx="3733800" cy="4114800"/>
          </a:xfrm>
          <a:prstGeom prst="roundRect">
            <a:avLst>
              <a:gd name="adj" fmla="val 4088"/>
            </a:avLst>
          </a:prstGeom>
          <a:solidFill>
            <a:srgbClr val="FFFFFF"/>
          </a:solidFill>
          <a:ln w="38100">
            <a:solidFill>
              <a:srgbClr val="0071BC"/>
            </a:solidFill>
            <a:round/>
            <a:headEnd/>
            <a:tailEnd/>
          </a:ln>
        </p:spPr>
        <p:txBody>
          <a:bodyPr lIns="18000" rIns="18000" anchor="ctr"/>
          <a:lstStyle/>
          <a:p>
            <a:pPr algn="ctr">
              <a:defRPr/>
            </a:pPr>
            <a:endParaRPr lang="en-US" sz="1100">
              <a:solidFill>
                <a:schemeClr val="bg1"/>
              </a:solidFill>
            </a:endParaRPr>
          </a:p>
        </p:txBody>
      </p:sp>
      <p:sp>
        <p:nvSpPr>
          <p:cNvPr id="48" name="Rounded Rectangle 47"/>
          <p:cNvSpPr/>
          <p:nvPr/>
        </p:nvSpPr>
        <p:spPr>
          <a:xfrm>
            <a:off x="1913397" y="4267200"/>
            <a:ext cx="4041648" cy="2133600"/>
          </a:xfrm>
          <a:prstGeom prst="roundRect">
            <a:avLst>
              <a:gd name="adj" fmla="val 6163"/>
            </a:avLst>
          </a:prstGeom>
          <a:solidFill>
            <a:srgbClr val="007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9388" indent="-179388" eaLnBrk="0" hangingPunct="0">
              <a:spcBef>
                <a:spcPct val="20000"/>
              </a:spcBef>
              <a:spcAft>
                <a:spcPts val="600"/>
              </a:spcAft>
              <a:buClr>
                <a:srgbClr val="FFFFFF"/>
              </a:buClr>
            </a:pPr>
            <a:r>
              <a:rPr lang="en-US" sz="1000" b="1" dirty="0">
                <a:solidFill>
                  <a:srgbClr val="FFFFFF"/>
                </a:solidFill>
                <a:cs typeface="Arial" charset="0"/>
              </a:rPr>
              <a:t>FEATURE / FUNCTION</a:t>
            </a:r>
          </a:p>
          <a:p>
            <a:pPr marL="179388" indent="-179388" eaLnBrk="0" hangingPunct="0">
              <a:spcBef>
                <a:spcPts val="400"/>
              </a:spcBef>
              <a:buClr>
                <a:srgbClr val="FFFFFF"/>
              </a:buClr>
              <a:buFont typeface="Arial" pitchFamily="34" charset="0"/>
              <a:buChar char="•"/>
            </a:pPr>
            <a:r>
              <a:rPr lang="en-US" sz="1100" dirty="0">
                <a:solidFill>
                  <a:srgbClr val="FFFFFF"/>
                </a:solidFill>
                <a:cs typeface="Arial" charset="0"/>
              </a:rPr>
              <a:t>Features</a:t>
            </a:r>
          </a:p>
          <a:p>
            <a:pPr marL="450000" lvl="1" indent="-179388" eaLnBrk="0" hangingPunct="0">
              <a:spcBef>
                <a:spcPts val="400"/>
              </a:spcBef>
              <a:buClr>
                <a:srgbClr val="FFFFFF"/>
              </a:buClr>
              <a:buFont typeface="Arial" pitchFamily="34" charset="0"/>
              <a:buChar char="•"/>
            </a:pPr>
            <a:r>
              <a:rPr lang="en-US" sz="1100" dirty="0">
                <a:solidFill>
                  <a:srgbClr val="FFFFFF"/>
                </a:solidFill>
                <a:cs typeface="Arial" charset="0"/>
              </a:rPr>
              <a:t>Operations portal</a:t>
            </a:r>
          </a:p>
          <a:p>
            <a:pPr marL="450000" lvl="1" indent="-179388" eaLnBrk="0" hangingPunct="0">
              <a:spcBef>
                <a:spcPts val="400"/>
              </a:spcBef>
              <a:buClr>
                <a:srgbClr val="FFFFFF"/>
              </a:buClr>
              <a:buFont typeface="Arial" pitchFamily="34" charset="0"/>
              <a:buChar char="•"/>
            </a:pPr>
            <a:r>
              <a:rPr lang="en-US" sz="1100" dirty="0">
                <a:solidFill>
                  <a:srgbClr val="FFFFFF"/>
                </a:solidFill>
                <a:cs typeface="Arial" charset="0"/>
              </a:rPr>
              <a:t>Operations reporting</a:t>
            </a:r>
          </a:p>
          <a:p>
            <a:pPr marL="179388" indent="-179388" eaLnBrk="0" hangingPunct="0">
              <a:spcBef>
                <a:spcPts val="400"/>
              </a:spcBef>
              <a:buClr>
                <a:srgbClr val="FFFFFF"/>
              </a:buClr>
              <a:buFont typeface="Arial" pitchFamily="34" charset="0"/>
              <a:buChar char="•"/>
            </a:pPr>
            <a:r>
              <a:rPr lang="en-US" sz="1100" dirty="0">
                <a:solidFill>
                  <a:srgbClr val="FFFFFF"/>
                </a:solidFill>
                <a:cs typeface="Arial" charset="0"/>
              </a:rPr>
              <a:t>Options</a:t>
            </a:r>
          </a:p>
          <a:p>
            <a:pPr marL="450000" lvl="1" indent="-179388" eaLnBrk="0" hangingPunct="0">
              <a:spcBef>
                <a:spcPts val="400"/>
              </a:spcBef>
              <a:buClr>
                <a:srgbClr val="FFFFFF"/>
              </a:buClr>
              <a:buFont typeface="Arial" pitchFamily="34" charset="0"/>
              <a:buChar char="•"/>
            </a:pPr>
            <a:r>
              <a:rPr lang="en-US" sz="1100" dirty="0">
                <a:solidFill>
                  <a:srgbClr val="FFFFFF"/>
                </a:solidFill>
                <a:cs typeface="Arial" charset="0"/>
              </a:rPr>
              <a:t>ContactManager</a:t>
            </a:r>
          </a:p>
          <a:p>
            <a:pPr marL="450000" lvl="1" indent="-179388" eaLnBrk="0" hangingPunct="0">
              <a:spcBef>
                <a:spcPts val="400"/>
              </a:spcBef>
              <a:buClr>
                <a:srgbClr val="FFFFFF"/>
              </a:buClr>
              <a:buFont typeface="Arial" pitchFamily="34" charset="0"/>
              <a:buChar char="•"/>
            </a:pPr>
            <a:r>
              <a:rPr lang="en-US" sz="1100" dirty="0">
                <a:solidFill>
                  <a:srgbClr val="FFFFFF"/>
                </a:solidFill>
                <a:cs typeface="Arial" charset="0"/>
              </a:rPr>
              <a:t>RiskTracker</a:t>
            </a:r>
            <a:endParaRPr lang="en-US" sz="1000" b="1" dirty="0">
              <a:solidFill>
                <a:srgbClr val="FFFFFF"/>
              </a:solidFill>
              <a:cs typeface="Arial" charset="0"/>
            </a:endParaRPr>
          </a:p>
        </p:txBody>
      </p:sp>
      <p:sp>
        <p:nvSpPr>
          <p:cNvPr id="50" name="Rounded Rectangle 49"/>
          <p:cNvSpPr/>
          <p:nvPr/>
        </p:nvSpPr>
        <p:spPr>
          <a:xfrm>
            <a:off x="1914921" y="2286000"/>
            <a:ext cx="4038600" cy="1905000"/>
          </a:xfrm>
          <a:prstGeom prst="roundRect">
            <a:avLst>
              <a:gd name="adj" fmla="val 6163"/>
            </a:avLst>
          </a:prstGeom>
          <a:solidFill>
            <a:schemeClr val="bg1"/>
          </a:solidFill>
          <a:ln w="381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eaLnBrk="0" hangingPunct="0">
              <a:spcBef>
                <a:spcPct val="20000"/>
              </a:spcBef>
              <a:spcAft>
                <a:spcPts val="600"/>
              </a:spcAft>
              <a:buClr>
                <a:srgbClr val="FFFFFF"/>
              </a:buClr>
            </a:pPr>
            <a:r>
              <a:rPr lang="en-US" sz="1000" b="1" dirty="0">
                <a:solidFill>
                  <a:schemeClr val="tx1"/>
                </a:solidFill>
                <a:cs typeface="Arial" charset="0"/>
              </a:rPr>
              <a:t>KEY BENEFITS</a:t>
            </a:r>
          </a:p>
          <a:p>
            <a:pPr marL="179388" lvl="1" indent="-169863" eaLnBrk="0" hangingPunct="0">
              <a:spcBef>
                <a:spcPct val="20000"/>
              </a:spcBef>
              <a:spcAft>
                <a:spcPts val="600"/>
              </a:spcAft>
              <a:buClr>
                <a:srgbClr val="6F6E5F"/>
              </a:buClr>
              <a:buFont typeface="Arial" pitchFamily="34" charset="0"/>
              <a:buChar char="•"/>
            </a:pPr>
            <a:r>
              <a:rPr lang="en-US" sz="1000" dirty="0">
                <a:solidFill>
                  <a:schemeClr val="tx1"/>
                </a:solidFill>
                <a:cs typeface="Arial" charset="0"/>
              </a:rPr>
              <a:t>Enhanced ability to predict and react to changing threat environments</a:t>
            </a:r>
          </a:p>
          <a:p>
            <a:pPr marL="179388" lvl="1" indent="-169863" eaLnBrk="0" hangingPunct="0">
              <a:spcBef>
                <a:spcPct val="20000"/>
              </a:spcBef>
              <a:spcAft>
                <a:spcPts val="600"/>
              </a:spcAft>
              <a:buClr>
                <a:srgbClr val="6F6E5F"/>
              </a:buClr>
              <a:buFont typeface="Arial" pitchFamily="34" charset="0"/>
              <a:buChar char="•"/>
            </a:pPr>
            <a:r>
              <a:rPr lang="en-US" sz="1000" dirty="0">
                <a:solidFill>
                  <a:schemeClr val="tx1"/>
                </a:solidFill>
                <a:cs typeface="Arial" charset="0"/>
              </a:rPr>
              <a:t>Multiple government agencies are able to make timely and collaborative decisions</a:t>
            </a:r>
          </a:p>
          <a:p>
            <a:pPr marL="179388" lvl="1" indent="-169863" eaLnBrk="0" hangingPunct="0">
              <a:spcBef>
                <a:spcPct val="20000"/>
              </a:spcBef>
              <a:spcAft>
                <a:spcPts val="600"/>
              </a:spcAft>
              <a:buClr>
                <a:srgbClr val="6F6E5F"/>
              </a:buClr>
              <a:buFont typeface="Arial" pitchFamily="34" charset="0"/>
              <a:buChar char="•"/>
            </a:pPr>
            <a:r>
              <a:rPr lang="en-US" sz="1000" dirty="0">
                <a:solidFill>
                  <a:schemeClr val="tx1"/>
                </a:solidFill>
                <a:cs typeface="Arial" charset="0"/>
              </a:rPr>
              <a:t>Advanced reporting and analysis tools drive efficient risk-based resource allocation and reliable performance reporting</a:t>
            </a:r>
          </a:p>
          <a:p>
            <a:pPr marL="179388" lvl="1" indent="-169863" eaLnBrk="0" hangingPunct="0">
              <a:spcBef>
                <a:spcPct val="20000"/>
              </a:spcBef>
              <a:spcAft>
                <a:spcPts val="600"/>
              </a:spcAft>
              <a:buClr>
                <a:srgbClr val="6F6E5F"/>
              </a:buClr>
              <a:buFont typeface="Arial" pitchFamily="34" charset="0"/>
              <a:buChar char="•"/>
            </a:pPr>
            <a:r>
              <a:rPr lang="en-US" sz="1000" dirty="0">
                <a:solidFill>
                  <a:schemeClr val="tx1"/>
                </a:solidFill>
                <a:cs typeface="Arial" charset="0"/>
              </a:rPr>
              <a:t>Full integration with BORDER CONTROL  broader portfolio</a:t>
            </a:r>
          </a:p>
        </p:txBody>
      </p:sp>
      <p:sp>
        <p:nvSpPr>
          <p:cNvPr id="51" name="Rectangle 50"/>
          <p:cNvSpPr/>
          <p:nvPr/>
        </p:nvSpPr>
        <p:spPr>
          <a:xfrm>
            <a:off x="6549276" y="2299156"/>
            <a:ext cx="3171061" cy="220188"/>
          </a:xfrm>
          <a:prstGeom prst="rect">
            <a:avLst/>
          </a:prstGeom>
        </p:spPr>
        <p:txBody>
          <a:bodyPr wrap="none">
            <a:spAutoFit/>
          </a:bodyPr>
          <a:lstStyle/>
          <a:p>
            <a:pPr defTabSz="539750" eaLnBrk="0" hangingPunct="0">
              <a:lnSpc>
                <a:spcPct val="80000"/>
              </a:lnSpc>
              <a:spcBef>
                <a:spcPct val="20000"/>
              </a:spcBef>
              <a:buSzPct val="50000"/>
              <a:tabLst>
                <a:tab pos="273050" algn="l"/>
              </a:tabLst>
            </a:pPr>
            <a:r>
              <a:rPr lang="en-US" sz="1000" b="1" dirty="0">
                <a:cs typeface="Arial" charset="0"/>
              </a:rPr>
              <a:t>BORDER CONTROL  Insight Portals and Dashboards</a:t>
            </a:r>
          </a:p>
        </p:txBody>
      </p:sp>
      <p:sp>
        <p:nvSpPr>
          <p:cNvPr id="52" name="TextBox 51"/>
          <p:cNvSpPr txBox="1"/>
          <p:nvPr/>
        </p:nvSpPr>
        <p:spPr>
          <a:xfrm>
            <a:off x="1840563" y="1143001"/>
            <a:ext cx="8065437" cy="1077218"/>
          </a:xfrm>
          <a:prstGeom prst="rect">
            <a:avLst/>
          </a:prstGeom>
          <a:noFill/>
        </p:spPr>
        <p:txBody>
          <a:bodyPr wrap="square" rtlCol="0">
            <a:spAutoFit/>
          </a:bodyPr>
          <a:lstStyle/>
          <a:p>
            <a:r>
              <a:rPr lang="en-US" sz="1600" dirty="0">
                <a:solidFill>
                  <a:schemeClr val="bg2"/>
                </a:solidFill>
              </a:rPr>
              <a:t>BORDER CONTROL  Insight delivers complete real-time situational awareness of border operations and performance. Our solution provides a centralized view, statistics, metrics and powerful predictive tools to dynamically match resources against demand and priorities.</a:t>
            </a:r>
          </a:p>
        </p:txBody>
      </p:sp>
      <p:graphicFrame>
        <p:nvGraphicFramePr>
          <p:cNvPr id="40962" name="Object 2"/>
          <p:cNvGraphicFramePr>
            <a:graphicFrameLocks noChangeAspect="1"/>
          </p:cNvGraphicFramePr>
          <p:nvPr/>
        </p:nvGraphicFramePr>
        <p:xfrm>
          <a:off x="6248400" y="2514600"/>
          <a:ext cx="3067050" cy="3676650"/>
        </p:xfrm>
        <a:graphic>
          <a:graphicData uri="http://schemas.openxmlformats.org/presentationml/2006/ole">
            <mc:AlternateContent xmlns:mc="http://schemas.openxmlformats.org/markup-compatibility/2006">
              <mc:Choice xmlns:v="urn:schemas-microsoft-com:vml" Requires="v">
                <p:oleObj name="Visio" r:id="rId3" imgW="3553059" imgH="4073187" progId="">
                  <p:embed/>
                </p:oleObj>
              </mc:Choice>
              <mc:Fallback>
                <p:oleObj name="Visio" r:id="rId3" imgW="3553059" imgH="4073187" progId="">
                  <p:embed/>
                  <p:pic>
                    <p:nvPicPr>
                      <p:cNvPr id="409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30670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63" name="Picture 3"/>
          <p:cNvPicPr>
            <a:picLocks noChangeAspect="1" noChangeArrowheads="1"/>
          </p:cNvPicPr>
          <p:nvPr/>
        </p:nvPicPr>
        <p:blipFill>
          <a:blip r:embed="rId5" cstate="print"/>
          <a:srcRect/>
          <a:stretch>
            <a:fillRect/>
          </a:stretch>
        </p:blipFill>
        <p:spPr bwMode="auto">
          <a:xfrm>
            <a:off x="6248401" y="2590800"/>
            <a:ext cx="3376587" cy="1905000"/>
          </a:xfrm>
          <a:prstGeom prst="rect">
            <a:avLst/>
          </a:prstGeom>
          <a:noFill/>
          <a:ln w="9525">
            <a:noFill/>
            <a:miter lim="800000"/>
            <a:headEnd/>
            <a:tailEnd/>
          </a:ln>
        </p:spPr>
      </p:pic>
      <p:pic>
        <p:nvPicPr>
          <p:cNvPr id="40964" name="Picture 4"/>
          <p:cNvPicPr>
            <a:picLocks noChangeAspect="1" noChangeArrowheads="1"/>
          </p:cNvPicPr>
          <p:nvPr/>
        </p:nvPicPr>
        <p:blipFill>
          <a:blip r:embed="rId6" cstate="print"/>
          <a:srcRect/>
          <a:stretch>
            <a:fillRect/>
          </a:stretch>
        </p:blipFill>
        <p:spPr bwMode="auto">
          <a:xfrm>
            <a:off x="6260293" y="4572000"/>
            <a:ext cx="3352800" cy="1676400"/>
          </a:xfrm>
          <a:prstGeom prst="rect">
            <a:avLst/>
          </a:prstGeom>
          <a:noFill/>
          <a:ln w="9525">
            <a:noFill/>
            <a:miter lim="800000"/>
            <a:headEnd/>
            <a:tailEnd/>
          </a:ln>
        </p:spPr>
      </p:pic>
      <p:sp>
        <p:nvSpPr>
          <p:cNvPr id="13" name="Title 1"/>
          <p:cNvSpPr txBox="1">
            <a:spLocks/>
          </p:cNvSpPr>
          <p:nvPr/>
        </p:nvSpPr>
        <p:spPr>
          <a:xfrm>
            <a:off x="1889392" y="326338"/>
            <a:ext cx="8229600" cy="1118255"/>
          </a:xfrm>
          <a:prstGeom prst="rect">
            <a:avLst/>
          </a:prstGeom>
        </p:spPr>
        <p:txBody>
          <a:bodyPr vert="horz" lIns="91440" tIns="45720" rIns="91440" bIns="45720" rtlCol="0" anchor="ctr">
            <a:normAutofit/>
          </a:bodyPr>
          <a:lstStyle/>
          <a:p>
            <a:pPr>
              <a:lnSpc>
                <a:spcPts val="4000"/>
              </a:lnSpc>
              <a:spcBef>
                <a:spcPct val="0"/>
              </a:spcBef>
              <a:defRPr/>
            </a:pPr>
            <a:r>
              <a:rPr lang="en-US" sz="3200" dirty="0">
                <a:solidFill>
                  <a:schemeClr val="accent1"/>
                </a:solidFill>
                <a:latin typeface="+mj-lt"/>
                <a:ea typeface="+mj-ea"/>
                <a:cs typeface="+mj-cs"/>
              </a:rPr>
              <a:t>BORDER CONTROL  INSIGHT SNAPSHOT</a:t>
            </a:r>
          </a:p>
        </p:txBody>
      </p:sp>
    </p:spTree>
    <p:extLst>
      <p:ext uri="{BB962C8B-B14F-4D97-AF65-F5344CB8AC3E}">
        <p14:creationId xmlns:p14="http://schemas.microsoft.com/office/powerpoint/2010/main" val="19896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8610600" y="741391"/>
            <a:ext cx="2833324" cy="1616203"/>
          </a:xfrm>
        </p:spPr>
        <p:txBody>
          <a:bodyPr anchor="b">
            <a:normAutofit/>
          </a:bodyPr>
          <a:lstStyle/>
          <a:p>
            <a:pPr eaLnBrk="1" hangingPunct="1"/>
            <a:r>
              <a:rPr lang="en-GB" sz="3200">
                <a:ea typeface="ヒラギノ角ゴ Pro W3"/>
                <a:cs typeface="Geneva"/>
              </a:rPr>
              <a:t>CORPORATE OVERVIEW</a:t>
            </a:r>
            <a:endParaRPr lang="en-US" sz="3200">
              <a:ea typeface="ヒラギノ角ゴ Pro W3"/>
              <a:cs typeface="Geneva"/>
            </a:endParaRPr>
          </a:p>
        </p:txBody>
      </p:sp>
      <p:pic>
        <p:nvPicPr>
          <p:cNvPr id="40967" name="Picture 10" descr="8944pre_d522757814c2180.jpg"/>
          <p:cNvPicPr>
            <a:picLocks noChangeAspect="1"/>
          </p:cNvPicPr>
          <p:nvPr/>
        </p:nvPicPr>
        <p:blipFill>
          <a:blip r:embed="rId3" cstate="print"/>
          <a:srcRect l="16826" r="309" b="-1"/>
          <a:stretch>
            <a:fillRect/>
          </a:stretch>
        </p:blipFill>
        <p:spPr bwMode="auto">
          <a:xfrm>
            <a:off x="123715" y="-2"/>
            <a:ext cx="3936836" cy="3447832"/>
          </a:xfrm>
          <a:prstGeom prst="rect">
            <a:avLst/>
          </a:prstGeom>
          <a:noFill/>
        </p:spPr>
      </p:pic>
      <p:pic>
        <p:nvPicPr>
          <p:cNvPr id="40969" name="Picture 9" descr="6889pre_6336a80f585ac52.jpg"/>
          <p:cNvPicPr>
            <a:picLocks noChangeAspect="1"/>
          </p:cNvPicPr>
          <p:nvPr/>
        </p:nvPicPr>
        <p:blipFill>
          <a:blip r:embed="rId4" cstate="print"/>
          <a:srcRect l="18301" r="6285" b="2"/>
          <a:stretch>
            <a:fillRect/>
          </a:stretch>
        </p:blipFill>
        <p:spPr bwMode="auto">
          <a:xfrm>
            <a:off x="4060555" y="-1667"/>
            <a:ext cx="3907739" cy="3449499"/>
          </a:xfrm>
          <a:prstGeom prst="rect">
            <a:avLst/>
          </a:prstGeom>
          <a:noFill/>
        </p:spPr>
      </p:pic>
      <p:pic>
        <p:nvPicPr>
          <p:cNvPr id="40962" name="Picture 12" descr="7942pre_094a6bf0a660d1d.jpg"/>
          <p:cNvPicPr>
            <a:picLocks noChangeAspect="1"/>
          </p:cNvPicPr>
          <p:nvPr/>
        </p:nvPicPr>
        <p:blipFill>
          <a:blip r:embed="rId5" cstate="print"/>
          <a:srcRect l="7997" r="5253" b="-3"/>
          <a:stretch>
            <a:fillRect/>
          </a:stretch>
        </p:blipFill>
        <p:spPr bwMode="auto">
          <a:xfrm>
            <a:off x="123715" y="3447830"/>
            <a:ext cx="3936836" cy="3410169"/>
          </a:xfrm>
          <a:prstGeom prst="rect">
            <a:avLst/>
          </a:prstGeom>
          <a:noFill/>
        </p:spPr>
      </p:pic>
      <p:grpSp>
        <p:nvGrpSpPr>
          <p:cNvPr id="40974" name="Group 40973">
            <a:extLst>
              <a:ext uri="{FF2B5EF4-FFF2-40B4-BE49-F238E27FC236}">
                <a16:creationId xmlns:a16="http://schemas.microsoft.com/office/drawing/2014/main" id="{9857857D-685B-3DC5-36FB-E2B01F0E05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40975" name="Rectangle 40974">
              <a:extLst>
                <a:ext uri="{FF2B5EF4-FFF2-40B4-BE49-F238E27FC236}">
                  <a16:creationId xmlns:a16="http://schemas.microsoft.com/office/drawing/2014/main" id="{BAC96715-C407-98B7-1C66-31EBEA7F0D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6" name="Rectangle 40975">
              <a:extLst>
                <a:ext uri="{FF2B5EF4-FFF2-40B4-BE49-F238E27FC236}">
                  <a16:creationId xmlns:a16="http://schemas.microsoft.com/office/drawing/2014/main" id="{6099B4B0-7F0D-7955-E435-04424D52B7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34000">
                  <a:schemeClr val="accent5">
                    <a:alpha val="0"/>
                  </a:schemeClr>
                </a:gs>
                <a:gs pos="100000">
                  <a:schemeClr val="accent5">
                    <a:lumMod val="60000"/>
                    <a:lumOff val="40000"/>
                    <a:alpha val="73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68" name="Picture 6" descr="AT Tower.jpg"/>
          <p:cNvPicPr>
            <a:picLocks noChangeAspect="1"/>
          </p:cNvPicPr>
          <p:nvPr/>
        </p:nvPicPr>
        <p:blipFill>
          <a:blip r:embed="rId6" cstate="print"/>
          <a:srcRect t="30916" r="2" b="11052"/>
          <a:stretch>
            <a:fillRect/>
          </a:stretch>
        </p:blipFill>
        <p:spPr bwMode="auto">
          <a:xfrm>
            <a:off x="4060555" y="3447832"/>
            <a:ext cx="3907739" cy="3410169"/>
          </a:xfrm>
          <a:prstGeom prst="rect">
            <a:avLst/>
          </a:prstGeom>
          <a:noFill/>
        </p:spPr>
      </p:pic>
      <p:sp>
        <p:nvSpPr>
          <p:cNvPr id="2" name="Content Placeholder 4"/>
          <p:cNvSpPr>
            <a:spLocks noGrp="1"/>
          </p:cNvSpPr>
          <p:nvPr>
            <p:ph idx="1"/>
          </p:nvPr>
        </p:nvSpPr>
        <p:spPr>
          <a:xfrm>
            <a:off x="8610600" y="2533476"/>
            <a:ext cx="2833324" cy="3447832"/>
          </a:xfrm>
        </p:spPr>
        <p:txBody>
          <a:bodyPr anchor="t">
            <a:normAutofit/>
          </a:bodyPr>
          <a:lstStyle/>
          <a:p>
            <a:pPr marL="0" indent="0">
              <a:defRPr/>
            </a:pPr>
            <a:endParaRPr lang="en-US" sz="2000">
              <a:ea typeface="ヒラギノ角ゴ Pro W3"/>
              <a:cs typeface="Arial" pitchFamily="34" charset="0"/>
            </a:endParaRPr>
          </a:p>
        </p:txBody>
      </p:sp>
      <p:sp>
        <p:nvSpPr>
          <p:cNvPr id="10" name="Footer Placeholder 17">
            <a:extLst>
              <a:ext uri="{FF2B5EF4-FFF2-40B4-BE49-F238E27FC236}">
                <a16:creationId xmlns:a16="http://schemas.microsoft.com/office/drawing/2014/main" id="{8566F137-10BC-46D1-9183-58384254DBAF}"/>
              </a:ext>
            </a:extLst>
          </p:cNvPr>
          <p:cNvSpPr>
            <a:spLocks noGrp="1"/>
          </p:cNvSpPr>
          <p:nvPr>
            <p:ph type="ftr" sz="quarter" idx="11"/>
          </p:nvPr>
        </p:nvSpPr>
        <p:spPr>
          <a:xfrm>
            <a:off x="4038600" y="6356350"/>
            <a:ext cx="4114800" cy="365125"/>
          </a:xfrm>
          <a:prstGeom prst="rect">
            <a:avLst/>
          </a:prstGeom>
        </p:spPr>
        <p:txBody>
          <a:bodyPr>
            <a:normAutofit/>
          </a:bodyPr>
          <a:lstStyle/>
          <a:p>
            <a:pPr>
              <a:spcAft>
                <a:spcPts val="600"/>
              </a:spcAft>
            </a:pPr>
            <a:r>
              <a:rPr lang="en-US">
                <a:solidFill>
                  <a:srgbClr val="FFFFFF"/>
                </a:solidFill>
              </a:rPr>
              <a:t>| BORDER Border Management | Confidential | © AIS 2018</a:t>
            </a:r>
            <a:endParaRPr lang="en-GB">
              <a:solidFill>
                <a:srgbClr val="FFFFFF"/>
              </a:solidFill>
            </a:endParaRPr>
          </a:p>
        </p:txBody>
      </p:sp>
      <p:sp>
        <p:nvSpPr>
          <p:cNvPr id="11" name="Slide Number Placeholder 10"/>
          <p:cNvSpPr>
            <a:spLocks noGrp="1"/>
          </p:cNvSpPr>
          <p:nvPr>
            <p:ph type="sldNum" sz="quarter" idx="12"/>
          </p:nvPr>
        </p:nvSpPr>
        <p:spPr>
          <a:xfrm>
            <a:off x="8610600" y="6356350"/>
            <a:ext cx="2743200" cy="365125"/>
          </a:xfrm>
          <a:prstGeom prst="rect">
            <a:avLst/>
          </a:prstGeom>
        </p:spPr>
        <p:txBody>
          <a:bodyPr>
            <a:normAutofit/>
          </a:bodyPr>
          <a:lstStyle/>
          <a:p>
            <a:pPr>
              <a:spcAft>
                <a:spcPts val="600"/>
              </a:spcAft>
              <a:defRPr/>
            </a:pPr>
            <a:fld id="{4E763E22-C59D-4635-B91C-15B542AF4AAC}" type="slidenum">
              <a:rPr lang="en-GB">
                <a:solidFill>
                  <a:schemeClr val="tx1">
                    <a:lumMod val="50000"/>
                    <a:lumOff val="50000"/>
                  </a:schemeClr>
                </a:solidFill>
              </a:rPr>
              <a:pPr>
                <a:spcAft>
                  <a:spcPts val="600"/>
                </a:spcAft>
                <a:defRPr/>
              </a:pPr>
              <a:t>4</a:t>
            </a:fld>
            <a:r>
              <a:rPr lang="en-GB">
                <a:solidFill>
                  <a:schemeClr val="tx1">
                    <a:lumMod val="50000"/>
                    <a:lumOff val="50000"/>
                  </a:schemeClr>
                </a:solidFill>
              </a:rPr>
              <a:t> </a:t>
            </a:r>
            <a:endParaRPr lang="en-US">
              <a:solidFill>
                <a:schemeClr val="tx1">
                  <a:lumMod val="50000"/>
                  <a:lumOff val="50000"/>
                </a:schemeClr>
              </a:solidFill>
            </a:endParaRPr>
          </a:p>
        </p:txBody>
      </p:sp>
    </p:spTree>
    <p:extLst>
      <p:ext uri="{BB962C8B-B14F-4D97-AF65-F5344CB8AC3E}">
        <p14:creationId xmlns:p14="http://schemas.microsoft.com/office/powerpoint/2010/main" val="2289538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p:cNvPicPr>
            <a:picLocks noChangeAspect="1" noChangeArrowheads="1"/>
          </p:cNvPicPr>
          <p:nvPr/>
        </p:nvPicPr>
        <p:blipFill>
          <a:blip r:embed="rId3" cstate="print"/>
          <a:srcRect b="8286"/>
          <a:stretch>
            <a:fillRect/>
          </a:stretch>
        </p:blipFill>
        <p:spPr bwMode="auto">
          <a:xfrm>
            <a:off x="4223792" y="1700808"/>
            <a:ext cx="5976664" cy="3744416"/>
          </a:xfrm>
          <a:prstGeom prst="rect">
            <a:avLst/>
          </a:prstGeom>
          <a:noFill/>
          <a:ln w="9525">
            <a:noFill/>
            <a:miter lim="800000"/>
            <a:headEnd/>
            <a:tailEnd/>
          </a:ln>
          <a:effectLst/>
        </p:spPr>
      </p:pic>
      <p:pic>
        <p:nvPicPr>
          <p:cNvPr id="30" name="Picture 29" descr="IMG-20130708-00730.jpg"/>
          <p:cNvPicPr>
            <a:picLocks noChangeAspect="1"/>
          </p:cNvPicPr>
          <p:nvPr/>
        </p:nvPicPr>
        <p:blipFill>
          <a:blip r:embed="rId4" cstate="print"/>
          <a:stretch>
            <a:fillRect/>
          </a:stretch>
        </p:blipFill>
        <p:spPr>
          <a:xfrm>
            <a:off x="4223792" y="1700808"/>
            <a:ext cx="5923877" cy="3744416"/>
          </a:xfrm>
          <a:prstGeom prst="rect">
            <a:avLst/>
          </a:prstGeom>
        </p:spPr>
      </p:pic>
      <p:sp>
        <p:nvSpPr>
          <p:cNvPr id="14" name="Footer Placeholder 17">
            <a:extLst>
              <a:ext uri="{FF2B5EF4-FFF2-40B4-BE49-F238E27FC236}">
                <a16:creationId xmlns:a16="http://schemas.microsoft.com/office/drawing/2014/main" id="{2B2D5B0F-80AA-4FBC-8575-AB006E6FA145}"/>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13" name="Slide Number Placeholder 3"/>
          <p:cNvSpPr>
            <a:spLocks noGrp="1"/>
          </p:cNvSpPr>
          <p:nvPr>
            <p:ph type="sldNum" sz="quarter" idx="12"/>
          </p:nvPr>
        </p:nvSpPr>
        <p:spPr/>
        <p:txBody>
          <a:bodyPr/>
          <a:lstStyle/>
          <a:p>
            <a:fld id="{940D2A5C-C3D0-4BE9-9335-9A8298693CA1}" type="slidenum">
              <a:rPr lang="en-GB" smtClean="0"/>
              <a:pPr/>
              <a:t>40</a:t>
            </a:fld>
            <a:endParaRPr lang="en-GB" dirty="0"/>
          </a:p>
        </p:txBody>
      </p:sp>
      <p:sp>
        <p:nvSpPr>
          <p:cNvPr id="15" name="Title 1"/>
          <p:cNvSpPr txBox="1">
            <a:spLocks/>
          </p:cNvSpPr>
          <p:nvPr/>
        </p:nvSpPr>
        <p:spPr>
          <a:xfrm>
            <a:off x="1963388" y="222514"/>
            <a:ext cx="8155605"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IN MORE DETAIL</a:t>
            </a:r>
          </a:p>
          <a:p>
            <a:r>
              <a:rPr lang="en-GB" sz="2400" dirty="0">
                <a:solidFill>
                  <a:srgbClr val="F7931E"/>
                </a:solidFill>
                <a:ea typeface="+mn-ea"/>
                <a:cs typeface="+mn-cs"/>
              </a:rPr>
              <a:t>BORDER CONTROL  BorderOperations</a:t>
            </a:r>
            <a:endParaRPr lang="en-GB" dirty="0"/>
          </a:p>
        </p:txBody>
      </p:sp>
      <p:grpSp>
        <p:nvGrpSpPr>
          <p:cNvPr id="10" name="Group 9"/>
          <p:cNvGrpSpPr/>
          <p:nvPr/>
        </p:nvGrpSpPr>
        <p:grpSpPr>
          <a:xfrm>
            <a:off x="1559626" y="1692937"/>
            <a:ext cx="2695698" cy="2882831"/>
            <a:chOff x="2339752" y="2500458"/>
            <a:chExt cx="3240360" cy="2882831"/>
          </a:xfrm>
        </p:grpSpPr>
        <p:sp>
          <p:nvSpPr>
            <p:cNvPr id="11" name="Rounded Rectangle 10"/>
            <p:cNvSpPr/>
            <p:nvPr/>
          </p:nvSpPr>
          <p:spPr>
            <a:xfrm>
              <a:off x="2519478" y="2500458"/>
              <a:ext cx="2880360" cy="1627005"/>
            </a:xfrm>
            <a:prstGeom prst="roundRect">
              <a:avLst>
                <a:gd name="adj" fmla="val 21861"/>
              </a:avLst>
            </a:prstGeom>
            <a:ln w="57150">
              <a:solidFill>
                <a:srgbClr val="F27021"/>
              </a:solid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GB" sz="2000" b="1" kern="0" dirty="0">
                  <a:solidFill>
                    <a:schemeClr val="tx1"/>
                  </a:solidFill>
                  <a:latin typeface="Calibri"/>
                  <a:cs typeface="Calibri"/>
                </a:rPr>
                <a:t>BORDER CONTROL  BorderOperations</a:t>
              </a:r>
            </a:p>
          </p:txBody>
        </p:sp>
        <p:sp>
          <p:nvSpPr>
            <p:cNvPr id="12" name="Rectangle 11"/>
            <p:cNvSpPr/>
            <p:nvPr/>
          </p:nvSpPr>
          <p:spPr>
            <a:xfrm>
              <a:off x="2339752" y="4306071"/>
              <a:ext cx="3240360" cy="1077218"/>
            </a:xfrm>
            <a:prstGeom prst="rect">
              <a:avLst/>
            </a:prstGeom>
          </p:spPr>
          <p:txBody>
            <a:bodyPr wrap="square">
              <a:spAutoFit/>
            </a:bodyPr>
            <a:lstStyle/>
            <a:p>
              <a:pPr algn="ctr"/>
              <a:r>
                <a:rPr lang="en-US" sz="1600" b="1" dirty="0"/>
                <a:t>Delivers a complete picture of border operations in real-time across the entire country.</a:t>
              </a:r>
            </a:p>
          </p:txBody>
        </p:sp>
      </p:grpSp>
    </p:spTree>
    <p:extLst>
      <p:ext uri="{BB962C8B-B14F-4D97-AF65-F5344CB8AC3E}">
        <p14:creationId xmlns:p14="http://schemas.microsoft.com/office/powerpoint/2010/main" val="40384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9" name="Picture 13"/>
          <p:cNvPicPr>
            <a:picLocks noChangeAspect="1" noChangeArrowheads="1"/>
          </p:cNvPicPr>
          <p:nvPr/>
        </p:nvPicPr>
        <p:blipFill>
          <a:blip r:embed="rId3" cstate="print"/>
          <a:srcRect/>
          <a:stretch>
            <a:fillRect/>
          </a:stretch>
        </p:blipFill>
        <p:spPr bwMode="auto">
          <a:xfrm>
            <a:off x="8748403" y="2298063"/>
            <a:ext cx="419100" cy="3971925"/>
          </a:xfrm>
          <a:prstGeom prst="rect">
            <a:avLst/>
          </a:prstGeom>
          <a:noFill/>
          <a:ln w="9525">
            <a:noFill/>
            <a:miter lim="800000"/>
            <a:headEnd/>
            <a:tailEnd/>
          </a:ln>
        </p:spPr>
      </p:pic>
      <p:sp>
        <p:nvSpPr>
          <p:cNvPr id="12" name="Title 1"/>
          <p:cNvSpPr>
            <a:spLocks noGrp="1"/>
          </p:cNvSpPr>
          <p:nvPr>
            <p:ph type="title"/>
          </p:nvPr>
        </p:nvSpPr>
        <p:spPr/>
        <p:txBody>
          <a:bodyPr/>
          <a:lstStyle/>
          <a:p>
            <a:r>
              <a:rPr lang="en-GB" dirty="0"/>
              <a:t>HOW DOES IT WORK?</a:t>
            </a:r>
            <a:br>
              <a:rPr lang="en-GB" dirty="0"/>
            </a:br>
            <a:r>
              <a:rPr lang="en-GB" sz="1800" dirty="0">
                <a:solidFill>
                  <a:srgbClr val="F7931E"/>
                </a:solidFill>
                <a:ea typeface="+mn-ea"/>
                <a:cs typeface="+mn-cs"/>
              </a:rPr>
              <a:t>BORDER CONTROL  </a:t>
            </a:r>
            <a:r>
              <a:rPr lang="en-GB" sz="1800" dirty="0" err="1">
                <a:solidFill>
                  <a:srgbClr val="F7931E"/>
                </a:solidFill>
                <a:ea typeface="+mn-ea"/>
                <a:cs typeface="+mn-cs"/>
              </a:rPr>
              <a:t>BorderOperations</a:t>
            </a:r>
            <a:r>
              <a:rPr lang="en-GB" sz="1800" dirty="0">
                <a:solidFill>
                  <a:srgbClr val="F7931E"/>
                </a:solidFill>
                <a:ea typeface="+mn-ea"/>
                <a:cs typeface="+mn-cs"/>
              </a:rPr>
              <a:t> – </a:t>
            </a:r>
            <a:r>
              <a:rPr lang="en-GB" sz="1800" dirty="0" err="1">
                <a:solidFill>
                  <a:srgbClr val="F7931E"/>
                </a:solidFill>
                <a:ea typeface="+mn-ea"/>
                <a:cs typeface="+mn-cs"/>
              </a:rPr>
              <a:t>RiskTracker</a:t>
            </a:r>
            <a:endParaRPr lang="en-GB" sz="1800" dirty="0">
              <a:solidFill>
                <a:srgbClr val="F7931E"/>
              </a:solidFill>
              <a:ea typeface="+mn-ea"/>
              <a:cs typeface="+mn-cs"/>
            </a:endParaRPr>
          </a:p>
        </p:txBody>
      </p:sp>
      <p:sp>
        <p:nvSpPr>
          <p:cNvPr id="6" name="Content Placeholder 58"/>
          <p:cNvSpPr>
            <a:spLocks noGrp="1"/>
          </p:cNvSpPr>
          <p:nvPr>
            <p:ph idx="1"/>
          </p:nvPr>
        </p:nvSpPr>
        <p:spPr>
          <a:xfrm>
            <a:off x="1889392" y="1911927"/>
            <a:ext cx="3823836" cy="4361282"/>
          </a:xfrm>
        </p:spPr>
        <p:txBody>
          <a:bodyPr>
            <a:noAutofit/>
          </a:bodyPr>
          <a:lstStyle/>
          <a:p>
            <a:pPr marL="263525" indent="-263525">
              <a:buClr>
                <a:schemeClr val="bg2"/>
              </a:buClr>
            </a:pPr>
            <a:r>
              <a:rPr lang="en-GB" sz="2000" dirty="0"/>
              <a:t>See location of flights</a:t>
            </a:r>
          </a:p>
          <a:p>
            <a:pPr marL="263525" indent="-263525">
              <a:buClr>
                <a:schemeClr val="bg2"/>
              </a:buClr>
            </a:pPr>
            <a:r>
              <a:rPr lang="en-GB" sz="2000" dirty="0"/>
              <a:t>See risks inbound</a:t>
            </a:r>
          </a:p>
          <a:p>
            <a:pPr marL="263525" indent="-263525">
              <a:buClr>
                <a:schemeClr val="bg2"/>
              </a:buClr>
            </a:pPr>
            <a:r>
              <a:rPr lang="en-GB" sz="2000" dirty="0"/>
              <a:t>For risk management officers and resource managers</a:t>
            </a:r>
          </a:p>
          <a:p>
            <a:pPr marL="263525" indent="-263525">
              <a:buClr>
                <a:schemeClr val="bg2"/>
              </a:buClr>
            </a:pPr>
            <a:r>
              <a:rPr lang="en-GB" sz="2000" dirty="0"/>
              <a:t>Prioritise workflow </a:t>
            </a:r>
          </a:p>
          <a:p>
            <a:pPr marL="263525" indent="-263525">
              <a:buClr>
                <a:schemeClr val="bg2"/>
              </a:buClr>
            </a:pPr>
            <a:r>
              <a:rPr lang="en-GB" sz="2000" dirty="0"/>
              <a:t>Effectively deploy port resources</a:t>
            </a:r>
          </a:p>
        </p:txBody>
      </p:sp>
      <p:sp>
        <p:nvSpPr>
          <p:cNvPr id="19" name="Footer Placeholder 17">
            <a:extLst>
              <a:ext uri="{FF2B5EF4-FFF2-40B4-BE49-F238E27FC236}">
                <a16:creationId xmlns:a16="http://schemas.microsoft.com/office/drawing/2014/main" id="{9627CF33-2B09-4F46-9F6B-51AC35740E26}"/>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p:txBody>
          <a:bodyPr/>
          <a:lstStyle/>
          <a:p>
            <a:fld id="{940D2A5C-C3D0-4BE9-9335-9A8298693CA1}" type="slidenum">
              <a:rPr lang="en-GB" smtClean="0"/>
              <a:pPr/>
              <a:t>41</a:t>
            </a:fld>
            <a:endParaRPr lang="en-GB" dirty="0"/>
          </a:p>
        </p:txBody>
      </p:sp>
      <p:sp>
        <p:nvSpPr>
          <p:cNvPr id="13" name="Rounded Rectangle 12"/>
          <p:cNvSpPr/>
          <p:nvPr/>
        </p:nvSpPr>
        <p:spPr>
          <a:xfrm>
            <a:off x="5709911" y="1493121"/>
            <a:ext cx="3081788" cy="2152604"/>
          </a:xfrm>
          <a:prstGeom prst="roundRect">
            <a:avLst/>
          </a:prstGeom>
          <a:ln/>
        </p:spPr>
        <p:style>
          <a:lnRef idx="2">
            <a:schemeClr val="accent1"/>
          </a:lnRef>
          <a:fillRef idx="1">
            <a:schemeClr val="lt1"/>
          </a:fillRef>
          <a:effectRef idx="0">
            <a:schemeClr val="accent1"/>
          </a:effectRef>
          <a:fontRef idx="minor">
            <a:schemeClr val="dk1"/>
          </a:fontRef>
        </p:style>
        <p:txBody>
          <a:bodyPr wrap="none" rtlCol="0" anchor="t"/>
          <a:lstStyle/>
          <a:p>
            <a:pPr algn="ctr"/>
            <a:r>
              <a:rPr lang="en-US" dirty="0" err="1"/>
              <a:t>BorderOperations</a:t>
            </a:r>
            <a:r>
              <a:rPr lang="en-US" dirty="0"/>
              <a:t> </a:t>
            </a:r>
          </a:p>
          <a:p>
            <a:pPr algn="ctr"/>
            <a:r>
              <a:rPr lang="en-US" dirty="0"/>
              <a:t>RiskTracker</a:t>
            </a:r>
          </a:p>
        </p:txBody>
      </p:sp>
      <p:sp>
        <p:nvSpPr>
          <p:cNvPr id="17" name="Rounded Rectangle 16"/>
          <p:cNvSpPr/>
          <p:nvPr/>
        </p:nvSpPr>
        <p:spPr>
          <a:xfrm>
            <a:off x="5721786" y="4794464"/>
            <a:ext cx="1846754" cy="1143199"/>
          </a:xfrm>
          <a:prstGeom prst="roundRect">
            <a:avLst/>
          </a:prstGeom>
          <a:ln>
            <a:solidFill>
              <a:srgbClr val="6F6E5F"/>
            </a:solidFill>
            <a:prstDash val="dash"/>
          </a:ln>
        </p:spPr>
        <p:style>
          <a:lnRef idx="2">
            <a:schemeClr val="accent1"/>
          </a:lnRef>
          <a:fillRef idx="1">
            <a:schemeClr val="lt1"/>
          </a:fillRef>
          <a:effectRef idx="0">
            <a:schemeClr val="accent1"/>
          </a:effectRef>
          <a:fontRef idx="minor">
            <a:schemeClr val="dk1"/>
          </a:fontRef>
        </p:style>
        <p:txBody>
          <a:bodyPr wrap="none" rtlCol="0" anchor="ctr"/>
          <a:lstStyle/>
          <a:p>
            <a:pPr algn="ctr"/>
            <a:r>
              <a:rPr lang="en-US" sz="1400" dirty="0"/>
              <a:t>BORDER CONTROL  </a:t>
            </a:r>
          </a:p>
          <a:p>
            <a:pPr algn="ctr"/>
            <a:r>
              <a:rPr lang="en-US" sz="1400" dirty="0"/>
              <a:t>RiskManagement</a:t>
            </a:r>
          </a:p>
        </p:txBody>
      </p:sp>
      <p:pic>
        <p:nvPicPr>
          <p:cNvPr id="70664" name="Picture 8"/>
          <p:cNvPicPr>
            <a:picLocks noChangeAspect="1" noChangeArrowheads="1"/>
          </p:cNvPicPr>
          <p:nvPr/>
        </p:nvPicPr>
        <p:blipFill>
          <a:blip r:embed="rId4" cstate="print"/>
          <a:srcRect/>
          <a:stretch>
            <a:fillRect/>
          </a:stretch>
        </p:blipFill>
        <p:spPr bwMode="auto">
          <a:xfrm>
            <a:off x="5969952" y="2339440"/>
            <a:ext cx="2561706" cy="1223157"/>
          </a:xfrm>
          <a:prstGeom prst="rect">
            <a:avLst/>
          </a:prstGeom>
          <a:noFill/>
          <a:ln w="9525">
            <a:noFill/>
            <a:miter lim="800000"/>
            <a:headEnd/>
            <a:tailEnd/>
          </a:ln>
        </p:spPr>
      </p:pic>
      <p:sp>
        <p:nvSpPr>
          <p:cNvPr id="16" name="Right Arrow 15"/>
          <p:cNvSpPr/>
          <p:nvPr/>
        </p:nvSpPr>
        <p:spPr>
          <a:xfrm rot="18900000">
            <a:off x="5622245" y="3977113"/>
            <a:ext cx="1895497" cy="365760"/>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Live risk updates</a:t>
            </a:r>
          </a:p>
        </p:txBody>
      </p:sp>
      <p:grpSp>
        <p:nvGrpSpPr>
          <p:cNvPr id="2" name="Group 27"/>
          <p:cNvGrpSpPr/>
          <p:nvPr/>
        </p:nvGrpSpPr>
        <p:grpSpPr>
          <a:xfrm>
            <a:off x="8997354" y="3271652"/>
            <a:ext cx="1511567" cy="457200"/>
            <a:chOff x="7473353" y="3271652"/>
            <a:chExt cx="1511567" cy="457200"/>
          </a:xfrm>
        </p:grpSpPr>
        <p:pic>
          <p:nvPicPr>
            <p:cNvPr id="70663" name="Picture 7"/>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7473353" y="3271652"/>
              <a:ext cx="752475" cy="457200"/>
            </a:xfrm>
            <a:prstGeom prst="rect">
              <a:avLst/>
            </a:prstGeom>
            <a:noFill/>
            <a:ln w="9525">
              <a:noFill/>
              <a:miter lim="800000"/>
              <a:headEnd/>
              <a:tailEnd/>
            </a:ln>
          </p:spPr>
        </p:pic>
        <p:pic>
          <p:nvPicPr>
            <p:cNvPr id="70665" name="Picture 9" descr="C:\Users\anne_isabelle.barson\Documents\AAA\Mktg\Brand\Assets\Icons\0080 Travel.png"/>
            <p:cNvPicPr>
              <a:picLocks noChangeAspect="1" noChangeArrowheads="1"/>
            </p:cNvPicPr>
            <p:nvPr/>
          </p:nvPicPr>
          <p:blipFill>
            <a:blip r:embed="rId6" cstate="print"/>
            <a:srcRect/>
            <a:stretch>
              <a:fillRect/>
            </a:stretch>
          </p:blipFill>
          <p:spPr bwMode="auto">
            <a:xfrm>
              <a:off x="8210220" y="3321658"/>
              <a:ext cx="774700" cy="357188"/>
            </a:xfrm>
            <a:prstGeom prst="rect">
              <a:avLst/>
            </a:prstGeom>
            <a:noFill/>
          </p:spPr>
        </p:pic>
      </p:grpSp>
      <p:pic>
        <p:nvPicPr>
          <p:cNvPr id="70666" name="Picture 10" descr="C:\Users\anne_isabelle.barson\Documents\AAA\Mktg\Brand\Assets\Icons\0042B Plane landing.png"/>
          <p:cNvPicPr>
            <a:picLocks noChangeAspect="1" noChangeArrowheads="1"/>
          </p:cNvPicPr>
          <p:nvPr/>
        </p:nvPicPr>
        <p:blipFill>
          <a:blip r:embed="rId7" cstate="print"/>
          <a:srcRect/>
          <a:stretch>
            <a:fillRect/>
          </a:stretch>
        </p:blipFill>
        <p:spPr bwMode="auto">
          <a:xfrm>
            <a:off x="9193676" y="2560515"/>
            <a:ext cx="1118920" cy="518815"/>
          </a:xfrm>
          <a:prstGeom prst="rect">
            <a:avLst/>
          </a:prstGeom>
          <a:noFill/>
        </p:spPr>
      </p:pic>
      <p:sp>
        <p:nvSpPr>
          <p:cNvPr id="27" name="TextBox 26"/>
          <p:cNvSpPr txBox="1"/>
          <p:nvPr/>
        </p:nvSpPr>
        <p:spPr>
          <a:xfrm>
            <a:off x="9209923" y="3969251"/>
            <a:ext cx="1086426" cy="461665"/>
          </a:xfrm>
          <a:prstGeom prst="rect">
            <a:avLst/>
          </a:prstGeom>
          <a:noFill/>
        </p:spPr>
        <p:txBody>
          <a:bodyPr wrap="square" rtlCol="0" anchor="ctr">
            <a:spAutoFit/>
          </a:bodyPr>
          <a:lstStyle/>
          <a:p>
            <a:pPr algn="ctr"/>
            <a:r>
              <a:rPr lang="en-US" sz="1200" dirty="0"/>
              <a:t>Carriers (air, sea, land)</a:t>
            </a:r>
          </a:p>
        </p:txBody>
      </p:sp>
    </p:spTree>
    <p:extLst>
      <p:ext uri="{BB962C8B-B14F-4D97-AF65-F5344CB8AC3E}">
        <p14:creationId xmlns:p14="http://schemas.microsoft.com/office/powerpoint/2010/main" val="2117096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3"/>
          <p:cNvSpPr txBox="1">
            <a:spLocks/>
          </p:cNvSpPr>
          <p:nvPr/>
        </p:nvSpPr>
        <p:spPr bwMode="auto">
          <a:xfrm>
            <a:off x="6553200" y="3505200"/>
            <a:ext cx="3956248" cy="177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3200" kern="1200">
                <a:solidFill>
                  <a:schemeClr val="accent1"/>
                </a:solidFill>
                <a:latin typeface="+mj-lt"/>
                <a:ea typeface="Geneva" pitchFamily="-65" charset="-128"/>
                <a:cs typeface="Geneva" pitchFamily="-65" charset="-128"/>
              </a:defRPr>
            </a:lvl1pPr>
            <a:lvl2pPr algn="l" rtl="0" eaLnBrk="0" fontAlgn="base" hangingPunct="0">
              <a:lnSpc>
                <a:spcPts val="4000"/>
              </a:lnSpc>
              <a:spcBef>
                <a:spcPct val="0"/>
              </a:spcBef>
              <a:spcAft>
                <a:spcPct val="0"/>
              </a:spcAft>
              <a:defRPr sz="3200">
                <a:solidFill>
                  <a:schemeClr val="accent1"/>
                </a:solidFill>
                <a:latin typeface="Arial" pitchFamily="34" charset="0"/>
                <a:ea typeface="Geneva" pitchFamily="-65" charset="-128"/>
                <a:cs typeface="Geneva" pitchFamily="-65" charset="-128"/>
              </a:defRPr>
            </a:lvl2pPr>
            <a:lvl3pPr algn="l" rtl="0" eaLnBrk="0" fontAlgn="base" hangingPunct="0">
              <a:lnSpc>
                <a:spcPts val="4000"/>
              </a:lnSpc>
              <a:spcBef>
                <a:spcPct val="0"/>
              </a:spcBef>
              <a:spcAft>
                <a:spcPct val="0"/>
              </a:spcAft>
              <a:defRPr sz="3200">
                <a:solidFill>
                  <a:schemeClr val="accent1"/>
                </a:solidFill>
                <a:latin typeface="Arial" pitchFamily="34" charset="0"/>
                <a:ea typeface="Geneva" pitchFamily="-65" charset="-128"/>
                <a:cs typeface="Geneva" pitchFamily="-65" charset="-128"/>
              </a:defRPr>
            </a:lvl3pPr>
            <a:lvl4pPr algn="l" rtl="0" eaLnBrk="0" fontAlgn="base" hangingPunct="0">
              <a:lnSpc>
                <a:spcPts val="4000"/>
              </a:lnSpc>
              <a:spcBef>
                <a:spcPct val="0"/>
              </a:spcBef>
              <a:spcAft>
                <a:spcPct val="0"/>
              </a:spcAft>
              <a:defRPr sz="3200">
                <a:solidFill>
                  <a:schemeClr val="accent1"/>
                </a:solidFill>
                <a:latin typeface="Arial" pitchFamily="34" charset="0"/>
                <a:ea typeface="Geneva" pitchFamily="-65" charset="-128"/>
                <a:cs typeface="Geneva" pitchFamily="-65" charset="-128"/>
              </a:defRPr>
            </a:lvl4pPr>
            <a:lvl5pPr algn="l" rtl="0" eaLnBrk="0" fontAlgn="base" hangingPunct="0">
              <a:lnSpc>
                <a:spcPts val="4000"/>
              </a:lnSpc>
              <a:spcBef>
                <a:spcPct val="0"/>
              </a:spcBef>
              <a:spcAft>
                <a:spcPct val="0"/>
              </a:spcAft>
              <a:defRPr sz="3200">
                <a:solidFill>
                  <a:schemeClr val="accent1"/>
                </a:solidFill>
                <a:latin typeface="Arial" pitchFamily="34" charset="0"/>
                <a:ea typeface="Geneva" pitchFamily="-65" charset="-128"/>
                <a:cs typeface="Geneva" pitchFamily="-65" charset="-128"/>
              </a:defRPr>
            </a:lvl5pPr>
            <a:lvl6pPr marL="457200" algn="l" rtl="0" fontAlgn="base">
              <a:lnSpc>
                <a:spcPts val="4000"/>
              </a:lnSpc>
              <a:spcBef>
                <a:spcPct val="0"/>
              </a:spcBef>
              <a:spcAft>
                <a:spcPct val="0"/>
              </a:spcAft>
              <a:defRPr sz="3200">
                <a:solidFill>
                  <a:schemeClr val="accent1"/>
                </a:solidFill>
                <a:latin typeface="Arial" pitchFamily="34" charset="0"/>
              </a:defRPr>
            </a:lvl6pPr>
            <a:lvl7pPr marL="914400" algn="l" rtl="0" fontAlgn="base">
              <a:lnSpc>
                <a:spcPts val="4000"/>
              </a:lnSpc>
              <a:spcBef>
                <a:spcPct val="0"/>
              </a:spcBef>
              <a:spcAft>
                <a:spcPct val="0"/>
              </a:spcAft>
              <a:defRPr sz="3200">
                <a:solidFill>
                  <a:schemeClr val="accent1"/>
                </a:solidFill>
                <a:latin typeface="Arial" pitchFamily="34" charset="0"/>
              </a:defRPr>
            </a:lvl7pPr>
            <a:lvl8pPr marL="1371600" algn="l" rtl="0" fontAlgn="base">
              <a:lnSpc>
                <a:spcPts val="4000"/>
              </a:lnSpc>
              <a:spcBef>
                <a:spcPct val="0"/>
              </a:spcBef>
              <a:spcAft>
                <a:spcPct val="0"/>
              </a:spcAft>
              <a:defRPr sz="3200">
                <a:solidFill>
                  <a:schemeClr val="accent1"/>
                </a:solidFill>
                <a:latin typeface="Arial" pitchFamily="34" charset="0"/>
              </a:defRPr>
            </a:lvl8pPr>
            <a:lvl9pPr marL="1828800" algn="l" rtl="0" fontAlgn="base">
              <a:lnSpc>
                <a:spcPts val="4000"/>
              </a:lnSpc>
              <a:spcBef>
                <a:spcPct val="0"/>
              </a:spcBef>
              <a:spcAft>
                <a:spcPct val="0"/>
              </a:spcAft>
              <a:defRPr sz="3200">
                <a:solidFill>
                  <a:schemeClr val="accent1"/>
                </a:solidFill>
                <a:latin typeface="Arial" pitchFamily="34" charset="0"/>
              </a:defRPr>
            </a:lvl9pPr>
          </a:lstStyle>
          <a:p>
            <a:pPr eaLnBrk="1" hangingPunct="1">
              <a:lnSpc>
                <a:spcPct val="80000"/>
              </a:lnSpc>
            </a:pPr>
            <a:r>
              <a:rPr lang="en-GB" sz="3600" b="1" dirty="0">
                <a:solidFill>
                  <a:srgbClr val="21409A"/>
                </a:solidFill>
                <a:ea typeface="+mj-ea"/>
                <a:cs typeface="+mj-cs"/>
              </a:rPr>
              <a:t>WHY AIS</a:t>
            </a:r>
            <a:endParaRPr lang="en-GB" dirty="0">
              <a:solidFill>
                <a:srgbClr val="21409A"/>
              </a:solidFill>
              <a:cs typeface="Geneva" charset="0"/>
            </a:endParaRPr>
          </a:p>
        </p:txBody>
      </p:sp>
      <p:sp>
        <p:nvSpPr>
          <p:cNvPr id="4" name="Slide Number Placeholder 3"/>
          <p:cNvSpPr txBox="1">
            <a:spLocks/>
          </p:cNvSpPr>
          <p:nvPr/>
        </p:nvSpPr>
        <p:spPr>
          <a:xfrm>
            <a:off x="1863412" y="6398012"/>
            <a:ext cx="344801" cy="365125"/>
          </a:xfrm>
          <a:prstGeom prst="rect">
            <a:avLst/>
          </a:prstGeom>
        </p:spPr>
        <p:txBody>
          <a:bodyPr vert="horz" lIns="0" tIns="45720" rIns="0" bIns="45720" rtlCol="0" anchor="ctr"/>
          <a:lstStyle/>
          <a:p>
            <a:pPr>
              <a:defRPr/>
            </a:pPr>
            <a:fld id="{940D2A5C-C3D0-4BE9-9335-9A8298693CA1}" type="slidenum">
              <a:rPr lang="en-US" sz="1200"/>
              <a:pPr>
                <a:defRPr/>
              </a:pPr>
              <a:t>42</a:t>
            </a:fld>
            <a:endParaRPr lang="en-US" sz="1200" dirty="0"/>
          </a:p>
        </p:txBody>
      </p:sp>
      <p:sp>
        <p:nvSpPr>
          <p:cNvPr id="5" name="Footer Placeholder 17">
            <a:extLst>
              <a:ext uri="{FF2B5EF4-FFF2-40B4-BE49-F238E27FC236}">
                <a16:creationId xmlns:a16="http://schemas.microsoft.com/office/drawing/2014/main" id="{0AB3EEF9-CD4A-4989-9E9E-2FF8E76893DE}"/>
              </a:ext>
            </a:extLst>
          </p:cNvPr>
          <p:cNvSpPr txBox="1">
            <a:spLocks/>
          </p:cNvSpPr>
          <p:nvPr/>
        </p:nvSpPr>
        <p:spPr>
          <a:xfrm>
            <a:off x="2102899" y="6398012"/>
            <a:ext cx="45365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BORDER CONTROL | Confidential | © AIS 2025</a:t>
            </a:r>
            <a:endParaRPr lang="en-GB" sz="1200" dirty="0"/>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1"/>
            <a:ext cx="8229600" cy="1118255"/>
          </a:xfrm>
        </p:spPr>
        <p:txBody>
          <a:bodyPr>
            <a:normAutofit fontScale="90000"/>
          </a:bodyPr>
          <a:lstStyle/>
          <a:p>
            <a:r>
              <a:rPr lang="en-US" dirty="0"/>
              <a:t>WHAT MAKES BORDER CONTROL  UNIQUE?</a:t>
            </a:r>
          </a:p>
        </p:txBody>
      </p:sp>
      <p:sp>
        <p:nvSpPr>
          <p:cNvPr id="6" name="Content Placeholder 2"/>
          <p:cNvSpPr>
            <a:spLocks noGrp="1"/>
          </p:cNvSpPr>
          <p:nvPr>
            <p:ph idx="1"/>
          </p:nvPr>
        </p:nvSpPr>
        <p:spPr>
          <a:xfrm>
            <a:off x="1889392" y="1474737"/>
            <a:ext cx="8372208" cy="4525963"/>
          </a:xfrm>
        </p:spPr>
        <p:txBody>
          <a:bodyPr>
            <a:noAutofit/>
          </a:bodyPr>
          <a:lstStyle/>
          <a:p>
            <a:r>
              <a:rPr lang="en-US" sz="2000" dirty="0"/>
              <a:t>The most comprehensive border management portfolio available, with the largest and most prestigious customer base</a:t>
            </a:r>
          </a:p>
          <a:p>
            <a:r>
              <a:rPr lang="en-US" sz="2000" dirty="0"/>
              <a:t>The only commercially available, integrated traveler data acquisition and risk assessment available today</a:t>
            </a:r>
          </a:p>
          <a:p>
            <a:pPr lvl="0"/>
            <a:r>
              <a:rPr lang="en-US" sz="2000" dirty="0"/>
              <a:t>The only commercially available, interactive system that supports real-time denial of boarding based on risk assessment</a:t>
            </a:r>
          </a:p>
          <a:p>
            <a:pPr lvl="0"/>
            <a:r>
              <a:rPr lang="en-US" sz="2000" dirty="0"/>
              <a:t>Our unique position at the center of the air travel industry facilitates the technical and business relationship with the airlines, making implementation much easier</a:t>
            </a:r>
          </a:p>
          <a:p>
            <a:pPr lvl="0"/>
            <a:r>
              <a:rPr lang="en-US" sz="2000" dirty="0"/>
              <a:t>We are the global leader in providing mission-critical solutions, backed by our always-on global network, support and operations solutions</a:t>
            </a:r>
            <a:endParaRPr lang="en-US" sz="1800" dirty="0"/>
          </a:p>
        </p:txBody>
      </p:sp>
      <p:sp>
        <p:nvSpPr>
          <p:cNvPr id="8" name="Footer Placeholder 17">
            <a:extLst>
              <a:ext uri="{FF2B5EF4-FFF2-40B4-BE49-F238E27FC236}">
                <a16:creationId xmlns:a16="http://schemas.microsoft.com/office/drawing/2014/main" id="{5F848787-EDCA-4FBC-9161-E354247C7E20}"/>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7"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43</a:t>
            </a:fld>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POSITIONING</a:t>
            </a:r>
          </a:p>
        </p:txBody>
      </p:sp>
      <p:sp>
        <p:nvSpPr>
          <p:cNvPr id="8" name="Footer Placeholder 17">
            <a:extLst>
              <a:ext uri="{FF2B5EF4-FFF2-40B4-BE49-F238E27FC236}">
                <a16:creationId xmlns:a16="http://schemas.microsoft.com/office/drawing/2014/main" id="{81A9084C-07FD-4E53-BB5C-EF3856025CBF}"/>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graphicFrame>
        <p:nvGraphicFramePr>
          <p:cNvPr id="7" name="Content Placeholder 4"/>
          <p:cNvGraphicFramePr>
            <a:graphicFrameLocks/>
          </p:cNvGraphicFramePr>
          <p:nvPr/>
        </p:nvGraphicFramePr>
        <p:xfrm>
          <a:off x="1898651" y="1371601"/>
          <a:ext cx="8394701" cy="4254501"/>
        </p:xfrm>
        <a:graphic>
          <a:graphicData uri="http://schemas.openxmlformats.org/drawingml/2006/table">
            <a:tbl>
              <a:tblPr firstRow="1" bandRow="1">
                <a:tableStyleId>{3B4B98B0-60AC-42C2-AFA5-B58CD77FA1E5}</a:tableStyleId>
              </a:tblPr>
              <a:tblGrid>
                <a:gridCol w="2749550">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3917951">
                  <a:extLst>
                    <a:ext uri="{9D8B030D-6E8A-4147-A177-3AD203B41FA5}">
                      <a16:colId xmlns:a16="http://schemas.microsoft.com/office/drawing/2014/main" val="20003"/>
                    </a:ext>
                  </a:extLst>
                </a:gridCol>
              </a:tblGrid>
              <a:tr h="349209">
                <a:tc>
                  <a:txBody>
                    <a:bodyPr/>
                    <a:lstStyle/>
                    <a:p>
                      <a:r>
                        <a:rPr lang="en-US" sz="1400" dirty="0"/>
                        <a:t>Features</a:t>
                      </a:r>
                    </a:p>
                  </a:txBody>
                  <a:tcPr/>
                </a:tc>
                <a:tc>
                  <a:txBody>
                    <a:bodyPr/>
                    <a:lstStyle/>
                    <a:p>
                      <a:pPr algn="ctr"/>
                      <a:r>
                        <a:rPr lang="en-US" sz="1400" dirty="0"/>
                        <a:t>AIS</a:t>
                      </a:r>
                    </a:p>
                  </a:txBody>
                  <a:tcPr/>
                </a:tc>
                <a:tc>
                  <a:txBody>
                    <a:bodyPr/>
                    <a:lstStyle/>
                    <a:p>
                      <a:pPr algn="ctr"/>
                      <a:r>
                        <a:rPr lang="en-US" sz="1400" dirty="0"/>
                        <a:t>Others</a:t>
                      </a:r>
                    </a:p>
                  </a:txBody>
                  <a:tcPr/>
                </a:tc>
                <a:tc>
                  <a:txBody>
                    <a:bodyPr/>
                    <a:lstStyle/>
                    <a:p>
                      <a:r>
                        <a:rPr lang="en-US" sz="1400" dirty="0"/>
                        <a:t>Benefits</a:t>
                      </a:r>
                    </a:p>
                  </a:txBody>
                  <a:tcPr/>
                </a:tc>
                <a:extLst>
                  <a:ext uri="{0D108BD9-81ED-4DB2-BD59-A6C34878D82A}">
                    <a16:rowId xmlns:a16="http://schemas.microsoft.com/office/drawing/2014/main" val="10000"/>
                  </a:ext>
                </a:extLst>
              </a:tr>
              <a:tr h="942864">
                <a:tc>
                  <a:txBody>
                    <a:bodyPr/>
                    <a:lstStyle/>
                    <a:p>
                      <a:r>
                        <a:rPr lang="en-US" sz="1400" dirty="0"/>
                        <a:t>The most comprehensive border management portfolio available</a:t>
                      </a:r>
                    </a:p>
                  </a:txBody>
                  <a:tcPr anchor="ctr"/>
                </a:tc>
                <a:tc>
                  <a:txBody>
                    <a:bodyPr/>
                    <a:lstStyle/>
                    <a:p>
                      <a:pPr algn="ctr"/>
                      <a:r>
                        <a:rPr lang="en-US" sz="2000" dirty="0">
                          <a:solidFill>
                            <a:srgbClr val="00B050"/>
                          </a:solidFill>
                          <a:sym typeface="Wingdings"/>
                        </a:rPr>
                        <a:t></a:t>
                      </a:r>
                      <a:endParaRPr lang="en-US" sz="2000" b="1" dirty="0">
                        <a:solidFill>
                          <a:srgbClr val="00B050"/>
                        </a:solidFill>
                      </a:endParaRPr>
                    </a:p>
                  </a:txBody>
                  <a:tcPr anchor="ctr"/>
                </a:tc>
                <a:tc>
                  <a:txBody>
                    <a:bodyPr/>
                    <a:lstStyle/>
                    <a:p>
                      <a:pPr algn="ctr"/>
                      <a:r>
                        <a:rPr lang="en-US" sz="2000" dirty="0">
                          <a:solidFill>
                            <a:srgbClr val="FF0000"/>
                          </a:solidFill>
                          <a:sym typeface="Wingdings"/>
                        </a:rPr>
                        <a:t></a:t>
                      </a:r>
                      <a:endParaRPr lang="en-US" sz="2000" b="1" dirty="0">
                        <a:solidFill>
                          <a:srgbClr val="FF0000"/>
                        </a:solidFill>
                      </a:endParaRPr>
                    </a:p>
                  </a:txBody>
                  <a:tcPr anchor="ctr"/>
                </a:tc>
                <a:tc>
                  <a:txBody>
                    <a:bodyPr/>
                    <a:lstStyle/>
                    <a:p>
                      <a:pPr>
                        <a:buFont typeface="Arial" pitchFamily="34" charset="0"/>
                        <a:buChar char="•"/>
                      </a:pPr>
                      <a:r>
                        <a:rPr lang="en-US" sz="1200" dirty="0"/>
                        <a:t> A single supplier results in easier implementation and a better integrated, and therefore more effective and secure, border</a:t>
                      </a:r>
                      <a:r>
                        <a:rPr lang="en-US" sz="1200" baseline="0" dirty="0"/>
                        <a:t> operation</a:t>
                      </a:r>
                      <a:r>
                        <a:rPr lang="en-US" sz="1200" dirty="0"/>
                        <a:t> </a:t>
                      </a:r>
                    </a:p>
                  </a:txBody>
                  <a:tcPr anchor="ctr"/>
                </a:tc>
                <a:extLst>
                  <a:ext uri="{0D108BD9-81ED-4DB2-BD59-A6C34878D82A}">
                    <a16:rowId xmlns:a16="http://schemas.microsoft.com/office/drawing/2014/main" val="10001"/>
                  </a:ext>
                </a:extLst>
              </a:tr>
              <a:tr h="1152389">
                <a:tc>
                  <a:txBody>
                    <a:bodyPr/>
                    <a:lstStyle/>
                    <a:p>
                      <a:r>
                        <a:rPr lang="en-US" sz="1400" kern="1200" baseline="0" dirty="0"/>
                        <a:t>Travel industry expertise</a:t>
                      </a:r>
                      <a:endParaRPr lang="en-US" sz="1400" kern="1200" baseline="0" dirty="0">
                        <a:solidFill>
                          <a:schemeClr val="dk1"/>
                        </a:solidFill>
                        <a:latin typeface="+mn-lt"/>
                        <a:ea typeface="+mn-ea"/>
                        <a:cs typeface="+mn-cs"/>
                      </a:endParaRPr>
                    </a:p>
                  </a:txBody>
                  <a:tcPr anchor="ctr"/>
                </a:tc>
                <a:tc>
                  <a:txBody>
                    <a:bodyPr/>
                    <a:lstStyle/>
                    <a:p>
                      <a:pPr algn="ctr"/>
                      <a:r>
                        <a:rPr lang="en-US" sz="2000" dirty="0">
                          <a:solidFill>
                            <a:srgbClr val="00B050"/>
                          </a:solidFill>
                          <a:sym typeface="Wingdings"/>
                        </a:rPr>
                        <a:t></a:t>
                      </a:r>
                      <a:endParaRPr lang="en-US" sz="2000" b="1" dirty="0">
                        <a:solidFill>
                          <a:srgbClr val="00B050"/>
                        </a:solidFill>
                      </a:endParaRPr>
                    </a:p>
                  </a:txBody>
                  <a:tcPr anchor="ctr"/>
                </a:tc>
                <a:tc>
                  <a:txBody>
                    <a:bodyPr/>
                    <a:lstStyle/>
                    <a:p>
                      <a:pPr algn="ctr"/>
                      <a:r>
                        <a:rPr lang="en-US" sz="1200" dirty="0"/>
                        <a:t>Variable</a:t>
                      </a:r>
                      <a:endParaRPr lang="en-US" sz="1400" dirty="0"/>
                    </a:p>
                  </a:txBody>
                  <a:tcPr anchor="ctr"/>
                </a:tc>
                <a:tc>
                  <a:txBody>
                    <a:bodyPr/>
                    <a:lstStyle/>
                    <a:p>
                      <a:pPr>
                        <a:buFont typeface="Arial" pitchFamily="34" charset="0"/>
                        <a:buChar char="•"/>
                      </a:pPr>
                      <a:r>
                        <a:rPr lang="en-US" sz="1200" dirty="0"/>
                        <a:t> AIS is at the center of the global</a:t>
                      </a:r>
                      <a:r>
                        <a:rPr lang="en-US" sz="1200" baseline="0" dirty="0"/>
                        <a:t> travel industry and is ideally positioned to facilitate the commercial and technical relationship with airlines –often the most difficult and overlooked aspect of deploying a complex border management solution</a:t>
                      </a:r>
                    </a:p>
                  </a:txBody>
                  <a:tcPr anchor="ctr"/>
                </a:tc>
                <a:extLst>
                  <a:ext uri="{0D108BD9-81ED-4DB2-BD59-A6C34878D82A}">
                    <a16:rowId xmlns:a16="http://schemas.microsoft.com/office/drawing/2014/main" val="10002"/>
                  </a:ext>
                </a:extLst>
              </a:tr>
              <a:tr h="942864">
                <a:tc>
                  <a:txBody>
                    <a:bodyPr/>
                    <a:lstStyle/>
                    <a:p>
                      <a:r>
                        <a:rPr lang="en-US" sz="1400" kern="1200" baseline="0" dirty="0">
                          <a:solidFill>
                            <a:schemeClr val="dk1"/>
                          </a:solidFill>
                          <a:latin typeface="+mn-lt"/>
                          <a:ea typeface="+mn-ea"/>
                          <a:cs typeface="+mn-cs"/>
                        </a:rPr>
                        <a:t>Border management experience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a:rPr>
                        <a:t></a:t>
                      </a:r>
                      <a:endParaRPr lang="en-US" sz="2000" b="1" dirty="0">
                        <a:solidFill>
                          <a:srgbClr val="00B05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sym typeface="Wingdings"/>
                        </a:rPr>
                        <a:t></a:t>
                      </a:r>
                      <a:endParaRPr lang="en-US" sz="2000" b="1" dirty="0">
                        <a:solidFill>
                          <a:srgbClr val="FF0000"/>
                        </a:solidFill>
                      </a:endParaRPr>
                    </a:p>
                  </a:txBody>
                  <a:tcPr anchor="ctr"/>
                </a:tc>
                <a:tc>
                  <a:txBody>
                    <a:bodyPr/>
                    <a:lstStyle/>
                    <a:p>
                      <a:pPr>
                        <a:buFont typeface="Arial" pitchFamily="34" charset="0"/>
                        <a:buChar char="•"/>
                      </a:pPr>
                      <a:r>
                        <a:rPr lang="en-US" sz="1200" baseline="0" dirty="0"/>
                        <a:t> Subject matter expertise</a:t>
                      </a:r>
                    </a:p>
                    <a:p>
                      <a:pPr>
                        <a:buFont typeface="Arial" pitchFamily="34" charset="0"/>
                        <a:buChar char="•"/>
                      </a:pPr>
                      <a:r>
                        <a:rPr lang="en-US" sz="1200" baseline="0" dirty="0"/>
                        <a:t> High quality products</a:t>
                      </a:r>
                    </a:p>
                    <a:p>
                      <a:pPr>
                        <a:buFont typeface="Arial" pitchFamily="34" charset="0"/>
                        <a:buChar char="•"/>
                      </a:pPr>
                      <a:r>
                        <a:rPr lang="en-US" sz="1200" baseline="0" dirty="0"/>
                        <a:t> Effective implementations that work with and support your border operations</a:t>
                      </a:r>
                      <a:endParaRPr lang="en-US" sz="1200" dirty="0"/>
                    </a:p>
                  </a:txBody>
                  <a:tcPr anchor="ctr"/>
                </a:tc>
                <a:extLst>
                  <a:ext uri="{0D108BD9-81ED-4DB2-BD59-A6C34878D82A}">
                    <a16:rowId xmlns:a16="http://schemas.microsoft.com/office/drawing/2014/main" val="10003"/>
                  </a:ext>
                </a:extLst>
              </a:tr>
              <a:tr h="867175">
                <a:tc>
                  <a:txBody>
                    <a:bodyPr/>
                    <a:lstStyle/>
                    <a:p>
                      <a:r>
                        <a:rPr lang="en-US" sz="1400" kern="1200" baseline="0" dirty="0"/>
                        <a:t>Global network and service capability</a:t>
                      </a:r>
                      <a:endParaRPr lang="en-US" sz="1400" kern="1200" baseline="0" dirty="0">
                        <a:solidFill>
                          <a:schemeClr val="dk1"/>
                        </a:solidFill>
                        <a:latin typeface="+mn-lt"/>
                        <a:ea typeface="+mn-ea"/>
                        <a:cs typeface="+mn-cs"/>
                      </a:endParaRPr>
                    </a:p>
                  </a:txBody>
                  <a:tcPr anchor="ctr"/>
                </a:tc>
                <a:tc>
                  <a:txBody>
                    <a:bodyPr/>
                    <a:lstStyle/>
                    <a:p>
                      <a:pPr algn="ctr"/>
                      <a:r>
                        <a:rPr lang="en-US" sz="2000" dirty="0">
                          <a:solidFill>
                            <a:srgbClr val="00B050"/>
                          </a:solidFill>
                          <a:sym typeface="Wingdings"/>
                        </a:rPr>
                        <a:t></a:t>
                      </a:r>
                      <a:endParaRPr lang="en-US" sz="2000" b="1" dirty="0">
                        <a:solidFill>
                          <a:srgbClr val="00B05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sym typeface="Wingdings"/>
                        </a:rPr>
                        <a:t></a:t>
                      </a:r>
                      <a:endParaRPr lang="en-US" sz="2000" b="1" dirty="0">
                        <a:solidFill>
                          <a:srgbClr val="FF0000"/>
                        </a:solidFill>
                      </a:endParaRPr>
                    </a:p>
                  </a:txBody>
                  <a:tcPr anchor="ctr"/>
                </a:tc>
                <a:tc>
                  <a:txBody>
                    <a:bodyPr/>
                    <a:lstStyle/>
                    <a:p>
                      <a:pPr>
                        <a:buFont typeface="Arial" pitchFamily="34" charset="0"/>
                        <a:buChar char="•"/>
                      </a:pPr>
                      <a:r>
                        <a:rPr lang="en-US" sz="1200" dirty="0"/>
                        <a:t> Mission-critical operations and SLAs</a:t>
                      </a:r>
                    </a:p>
                    <a:p>
                      <a:pPr>
                        <a:buFont typeface="Arial" pitchFamily="34" charset="0"/>
                        <a:buChar char="•"/>
                      </a:pPr>
                      <a:r>
                        <a:rPr lang="en-US" sz="1200" baseline="0" dirty="0"/>
                        <a:t> Local and global presence</a:t>
                      </a:r>
                    </a:p>
                    <a:p>
                      <a:pPr>
                        <a:buFont typeface="Arial" pitchFamily="34" charset="0"/>
                        <a:buChar char="•"/>
                      </a:pPr>
                      <a:r>
                        <a:rPr lang="en-US" sz="1200" baseline="0" dirty="0"/>
                        <a:t> Existing connectivity to airlines</a:t>
                      </a:r>
                    </a:p>
                  </a:txBody>
                  <a:tcPr anchor="ctr"/>
                </a:tc>
                <a:extLst>
                  <a:ext uri="{0D108BD9-81ED-4DB2-BD59-A6C34878D82A}">
                    <a16:rowId xmlns:a16="http://schemas.microsoft.com/office/drawing/2014/main" val="10004"/>
                  </a:ext>
                </a:extLst>
              </a:tr>
            </a:tbl>
          </a:graphicData>
        </a:graphic>
      </p:graphicFrame>
      <p:sp>
        <p:nvSpPr>
          <p:cNvPr id="6"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44</a:t>
            </a:fld>
            <a:endParaRPr lang="en-GB"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6200031" y="1375218"/>
            <a:ext cx="1464135" cy="2331739"/>
            <a:chOff x="4676030" y="3472095"/>
            <a:chExt cx="1464135" cy="2331739"/>
          </a:xfrm>
        </p:grpSpPr>
        <p:sp>
          <p:nvSpPr>
            <p:cNvPr id="50" name="Rounded Rectangle 6"/>
            <p:cNvSpPr/>
            <p:nvPr/>
          </p:nvSpPr>
          <p:spPr>
            <a:xfrm>
              <a:off x="4676030" y="3472095"/>
              <a:ext cx="1464135" cy="1483141"/>
            </a:xfrm>
            <a:prstGeom prst="roundRect">
              <a:avLst>
                <a:gd name="adj" fmla="val 21861"/>
              </a:avLst>
            </a:prstGeom>
            <a:ln w="57150">
              <a:solidFill>
                <a:srgbClr val="00B9F2"/>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b="1" i="1" kern="0" dirty="0">
                <a:solidFill>
                  <a:sysClr val="window" lastClr="FFFFFF"/>
                </a:solidFill>
                <a:latin typeface="Calibri"/>
                <a:cs typeface="Calibri"/>
              </a:endParaRPr>
            </a:p>
          </p:txBody>
        </p:sp>
        <p:sp>
          <p:nvSpPr>
            <p:cNvPr id="51" name="TextBox 50"/>
            <p:cNvSpPr txBox="1"/>
            <p:nvPr/>
          </p:nvSpPr>
          <p:spPr>
            <a:xfrm>
              <a:off x="4676030" y="5129679"/>
              <a:ext cx="1464135" cy="674155"/>
            </a:xfrm>
            <a:prstGeom prst="roundRect">
              <a:avLst/>
            </a:prstGeom>
            <a:solidFill>
              <a:srgbClr val="00B9F2"/>
            </a:solidFill>
            <a:ln>
              <a:solidFill>
                <a:srgbClr val="00B9F2"/>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b="1" kern="0" dirty="0">
                  <a:solidFill>
                    <a:schemeClr val="bg1"/>
                  </a:solidFill>
                  <a:cs typeface="Calibri"/>
                </a:rPr>
                <a:t>BORDER CONTROL </a:t>
              </a:r>
            </a:p>
            <a:p>
              <a:pPr algn="ctr">
                <a:lnSpc>
                  <a:spcPct val="90000"/>
                </a:lnSpc>
                <a:defRPr/>
              </a:pPr>
              <a:r>
                <a:rPr lang="en-GB" sz="1600" b="1" kern="0" dirty="0">
                  <a:solidFill>
                    <a:schemeClr val="bg1"/>
                  </a:solidFill>
                  <a:cs typeface="Calibri"/>
                </a:rPr>
                <a:t>Interaction</a:t>
              </a:r>
            </a:p>
          </p:txBody>
        </p:sp>
        <p:pic>
          <p:nvPicPr>
            <p:cNvPr id="52" name="Picture 11" descr="C:\Users\anne_isabelle.barson\Documents\AAA\A Projets\GSL\Portfolio revamp\SEP material\ICONS\ICONS\icons_L_blue_Interaction.png"/>
            <p:cNvPicPr>
              <a:picLocks noChangeAspect="1" noChangeArrowheads="1"/>
            </p:cNvPicPr>
            <p:nvPr/>
          </p:nvPicPr>
          <p:blipFill>
            <a:blip r:embed="rId3" cstate="print"/>
            <a:srcRect l="17046" t="11275" r="65545" b="17787"/>
            <a:stretch>
              <a:fillRect/>
            </a:stretch>
          </p:blipFill>
          <p:spPr bwMode="auto">
            <a:xfrm>
              <a:off x="4898286" y="3741757"/>
              <a:ext cx="1019622" cy="943817"/>
            </a:xfrm>
            <a:prstGeom prst="rect">
              <a:avLst/>
            </a:prstGeom>
            <a:noFill/>
          </p:spPr>
        </p:pic>
      </p:grpSp>
      <p:grpSp>
        <p:nvGrpSpPr>
          <p:cNvPr id="3" name="Group 22"/>
          <p:cNvGrpSpPr/>
          <p:nvPr/>
        </p:nvGrpSpPr>
        <p:grpSpPr>
          <a:xfrm>
            <a:off x="8016242" y="1373788"/>
            <a:ext cx="1464135" cy="2334598"/>
            <a:chOff x="6492241" y="3470666"/>
            <a:chExt cx="1464135" cy="2334598"/>
          </a:xfrm>
        </p:grpSpPr>
        <p:sp>
          <p:nvSpPr>
            <p:cNvPr id="46" name="Rounded Rectangle 45"/>
            <p:cNvSpPr/>
            <p:nvPr/>
          </p:nvSpPr>
          <p:spPr>
            <a:xfrm>
              <a:off x="6492241" y="3470666"/>
              <a:ext cx="1464135" cy="1483141"/>
            </a:xfrm>
            <a:prstGeom prst="roundRect">
              <a:avLst>
                <a:gd name="adj" fmla="val 21861"/>
              </a:avLst>
            </a:prstGeom>
            <a:ln w="57150">
              <a:solidFill>
                <a:srgbClr val="F27021"/>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b="1" i="1" kern="0" dirty="0">
                <a:solidFill>
                  <a:sysClr val="window" lastClr="FFFFFF"/>
                </a:solidFill>
                <a:latin typeface="Calibri"/>
                <a:cs typeface="Calibri"/>
              </a:endParaRPr>
            </a:p>
          </p:txBody>
        </p:sp>
        <p:sp>
          <p:nvSpPr>
            <p:cNvPr id="47" name="TextBox 46"/>
            <p:cNvSpPr txBox="1"/>
            <p:nvPr/>
          </p:nvSpPr>
          <p:spPr>
            <a:xfrm>
              <a:off x="6492241" y="5131109"/>
              <a:ext cx="1464135" cy="674155"/>
            </a:xfrm>
            <a:prstGeom prst="roundRect">
              <a:avLst/>
            </a:prstGeom>
            <a:solidFill>
              <a:srgbClr val="F37021"/>
            </a:solidFill>
            <a:ln>
              <a:solidFill>
                <a:srgbClr val="F37021"/>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b="1" kern="0" dirty="0">
                  <a:solidFill>
                    <a:schemeClr val="bg1"/>
                  </a:solidFill>
                  <a:cs typeface="Calibri"/>
                </a:rPr>
                <a:t>BORDER CONTROL </a:t>
              </a:r>
            </a:p>
            <a:p>
              <a:pPr algn="ctr">
                <a:lnSpc>
                  <a:spcPct val="90000"/>
                </a:lnSpc>
                <a:defRPr/>
              </a:pPr>
              <a:r>
                <a:rPr lang="en-GB" sz="1600" b="1" kern="0" dirty="0">
                  <a:solidFill>
                    <a:schemeClr val="bg1"/>
                  </a:solidFill>
                  <a:cs typeface="Calibri"/>
                </a:rPr>
                <a:t>Insight</a:t>
              </a:r>
            </a:p>
          </p:txBody>
        </p:sp>
        <p:pic>
          <p:nvPicPr>
            <p:cNvPr id="48" name="Picture 13" descr="C:\Users\anne_isabelle.barson\Documents\AAA\A Projets\GSL\Portfolio revamp\SEP material\ICONS\ICONS\icons_orange_Insight.png"/>
            <p:cNvPicPr>
              <a:picLocks noChangeAspect="1" noChangeArrowheads="1"/>
            </p:cNvPicPr>
            <p:nvPr/>
          </p:nvPicPr>
          <p:blipFill>
            <a:blip r:embed="rId4" cstate="print"/>
            <a:srcRect l="33293" t="16629" r="56202" b="19125"/>
            <a:stretch>
              <a:fillRect/>
            </a:stretch>
          </p:blipFill>
          <p:spPr bwMode="auto">
            <a:xfrm>
              <a:off x="6884620" y="3740328"/>
              <a:ext cx="679378" cy="943817"/>
            </a:xfrm>
            <a:prstGeom prst="rect">
              <a:avLst/>
            </a:prstGeom>
            <a:noFill/>
          </p:spPr>
        </p:pic>
      </p:grpSp>
      <p:grpSp>
        <p:nvGrpSpPr>
          <p:cNvPr id="4" name="Group 23"/>
          <p:cNvGrpSpPr/>
          <p:nvPr/>
        </p:nvGrpSpPr>
        <p:grpSpPr>
          <a:xfrm>
            <a:off x="2567609" y="1374534"/>
            <a:ext cx="1464135" cy="2333104"/>
            <a:chOff x="1043608" y="3471412"/>
            <a:chExt cx="1464135" cy="2333104"/>
          </a:xfrm>
        </p:grpSpPr>
        <p:sp>
          <p:nvSpPr>
            <p:cNvPr id="43" name="Rounded Rectangle 42"/>
            <p:cNvSpPr/>
            <p:nvPr/>
          </p:nvSpPr>
          <p:spPr>
            <a:xfrm>
              <a:off x="1043608" y="3471412"/>
              <a:ext cx="1464135" cy="1483141"/>
            </a:xfrm>
            <a:prstGeom prst="roundRect">
              <a:avLst>
                <a:gd name="adj" fmla="val 21861"/>
              </a:avLst>
            </a:prstGeom>
            <a:ln w="57150">
              <a:solidFill>
                <a:srgbClr val="542785"/>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b="1" i="1" kern="0" dirty="0">
                <a:solidFill>
                  <a:sysClr val="window" lastClr="FFFFFF"/>
                </a:solidFill>
                <a:latin typeface="Calibri"/>
                <a:cs typeface="Calibri"/>
              </a:endParaRPr>
            </a:p>
          </p:txBody>
        </p:sp>
        <p:sp>
          <p:nvSpPr>
            <p:cNvPr id="44" name="TextBox 43"/>
            <p:cNvSpPr txBox="1"/>
            <p:nvPr/>
          </p:nvSpPr>
          <p:spPr>
            <a:xfrm>
              <a:off x="1043608" y="5130361"/>
              <a:ext cx="1464135" cy="674155"/>
            </a:xfrm>
            <a:prstGeom prst="roundRect">
              <a:avLst/>
            </a:prstGeom>
            <a:solidFill>
              <a:srgbClr val="542785"/>
            </a:solidFill>
            <a:ln>
              <a:solidFill>
                <a:srgbClr val="542785"/>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b="1" kern="0" dirty="0">
                  <a:solidFill>
                    <a:schemeClr val="bg1"/>
                  </a:solidFill>
                  <a:cs typeface="Calibri"/>
                </a:rPr>
                <a:t>BORDER CONTROL </a:t>
              </a:r>
            </a:p>
            <a:p>
              <a:pPr algn="ctr">
                <a:lnSpc>
                  <a:spcPct val="90000"/>
                </a:lnSpc>
                <a:defRPr/>
              </a:pPr>
              <a:r>
                <a:rPr lang="en-GB" sz="1600" b="1" kern="0" dirty="0">
                  <a:solidFill>
                    <a:schemeClr val="bg1"/>
                  </a:solidFill>
                  <a:cs typeface="Calibri"/>
                </a:rPr>
                <a:t>Information</a:t>
              </a:r>
            </a:p>
          </p:txBody>
        </p:sp>
        <p:pic>
          <p:nvPicPr>
            <p:cNvPr id="45" name="Picture 2" descr="C:\Users\anne_isabelle.barson\Documents\AAA\A Projets\GSL\Portfolio revamp\SEP material\ICONS2\ICONS\icons_purple_Information.png"/>
            <p:cNvPicPr>
              <a:picLocks noChangeAspect="1" noChangeArrowheads="1"/>
            </p:cNvPicPr>
            <p:nvPr/>
          </p:nvPicPr>
          <p:blipFill>
            <a:blip r:embed="rId5" cstate="print"/>
            <a:srcRect l="18971" t="18568" r="63620" b="19863"/>
            <a:stretch>
              <a:fillRect/>
            </a:stretch>
          </p:blipFill>
          <p:spPr bwMode="auto">
            <a:xfrm>
              <a:off x="1188285" y="3741074"/>
              <a:ext cx="1174783" cy="943817"/>
            </a:xfrm>
            <a:prstGeom prst="rect">
              <a:avLst/>
            </a:prstGeom>
            <a:noFill/>
          </p:spPr>
        </p:pic>
      </p:grpSp>
      <p:grpSp>
        <p:nvGrpSpPr>
          <p:cNvPr id="5" name="Group 19"/>
          <p:cNvGrpSpPr/>
          <p:nvPr/>
        </p:nvGrpSpPr>
        <p:grpSpPr>
          <a:xfrm>
            <a:off x="4383820" y="1375929"/>
            <a:ext cx="1464135" cy="2330314"/>
            <a:chOff x="2859819" y="3472807"/>
            <a:chExt cx="1464135" cy="2330314"/>
          </a:xfrm>
        </p:grpSpPr>
        <p:sp>
          <p:nvSpPr>
            <p:cNvPr id="38" name="Rounded Rectangle 37"/>
            <p:cNvSpPr/>
            <p:nvPr/>
          </p:nvSpPr>
          <p:spPr>
            <a:xfrm>
              <a:off x="2859819" y="3472807"/>
              <a:ext cx="1464135" cy="1483141"/>
            </a:xfrm>
            <a:prstGeom prst="roundRect">
              <a:avLst>
                <a:gd name="adj" fmla="val 21861"/>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t"/>
            <a:lstStyle/>
            <a:p>
              <a:pPr algn="ctr">
                <a:defRPr/>
              </a:pPr>
              <a:endParaRPr lang="en-GB" sz="2400" b="1" i="1" kern="0" dirty="0">
                <a:solidFill>
                  <a:sysClr val="window" lastClr="FFFFFF"/>
                </a:solidFill>
                <a:latin typeface="Calibri"/>
                <a:cs typeface="Calibri"/>
              </a:endParaRPr>
            </a:p>
          </p:txBody>
        </p:sp>
        <p:sp>
          <p:nvSpPr>
            <p:cNvPr id="39" name="TextBox 38"/>
            <p:cNvSpPr txBox="1"/>
            <p:nvPr/>
          </p:nvSpPr>
          <p:spPr>
            <a:xfrm>
              <a:off x="2859819" y="5128966"/>
              <a:ext cx="1464135" cy="674155"/>
            </a:xfrm>
            <a:prstGeom prst="roundRect">
              <a:avLst/>
            </a:prstGeom>
            <a:solidFill>
              <a:schemeClr val="accent1"/>
            </a:solidFill>
            <a:ln>
              <a:solidFill>
                <a:schemeClr val="accent1"/>
              </a:solidFill>
            </a:ln>
            <a:effectLst/>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lnSpc>
                  <a:spcPct val="90000"/>
                </a:lnSpc>
                <a:defRPr/>
              </a:pPr>
              <a:r>
                <a:rPr lang="en-GB" sz="1600" b="1" kern="0" dirty="0">
                  <a:solidFill>
                    <a:schemeClr val="bg1"/>
                  </a:solidFill>
                  <a:cs typeface="Calibri"/>
                </a:rPr>
                <a:t>BORDER CONTROL </a:t>
              </a:r>
            </a:p>
            <a:p>
              <a:pPr lvl="0" algn="ctr">
                <a:lnSpc>
                  <a:spcPct val="90000"/>
                </a:lnSpc>
                <a:defRPr/>
              </a:pPr>
              <a:r>
                <a:rPr lang="en-GB" sz="1600" b="1" kern="0" dirty="0">
                  <a:solidFill>
                    <a:schemeClr val="bg1"/>
                  </a:solidFill>
                  <a:cs typeface="Calibri"/>
                </a:rPr>
                <a:t>Intelligence</a:t>
              </a:r>
            </a:p>
          </p:txBody>
        </p:sp>
        <p:pic>
          <p:nvPicPr>
            <p:cNvPr id="42" name="Picture 5" descr="C:\Users\anne_isabelle.barson\Documents\AAA\A Projets\GSL\Portfolio revamp\SEP material\ICONS2\ICONS\icons_D_blue_Intelligence.png"/>
            <p:cNvPicPr>
              <a:picLocks noChangeAspect="1" noChangeArrowheads="1"/>
            </p:cNvPicPr>
            <p:nvPr/>
          </p:nvPicPr>
          <p:blipFill>
            <a:blip r:embed="rId6" cstate="print"/>
            <a:srcRect l="20078" t="23669" r="68271" b="23009"/>
            <a:stretch>
              <a:fillRect/>
            </a:stretch>
          </p:blipFill>
          <p:spPr bwMode="auto">
            <a:xfrm>
              <a:off x="3188322" y="3745393"/>
              <a:ext cx="902211" cy="937969"/>
            </a:xfrm>
            <a:prstGeom prst="rect">
              <a:avLst/>
            </a:prstGeom>
            <a:noFill/>
            <a:ln>
              <a:noFill/>
            </a:ln>
          </p:spPr>
        </p:pic>
      </p:grpSp>
      <p:sp>
        <p:nvSpPr>
          <p:cNvPr id="22" name="TextBox 21"/>
          <p:cNvSpPr txBox="1"/>
          <p:nvPr/>
        </p:nvSpPr>
        <p:spPr>
          <a:xfrm>
            <a:off x="1802038" y="4190440"/>
            <a:ext cx="8587927" cy="769441"/>
          </a:xfrm>
          <a:prstGeom prst="rect">
            <a:avLst/>
          </a:prstGeom>
          <a:noFill/>
        </p:spPr>
        <p:txBody>
          <a:bodyPr wrap="none" rtlCol="0">
            <a:spAutoFit/>
          </a:bodyPr>
          <a:lstStyle/>
          <a:p>
            <a:pPr algn="ctr"/>
            <a:r>
              <a:rPr lang="en-GB" sz="2400" b="1" dirty="0"/>
              <a:t>AIS Border Security.</a:t>
            </a:r>
          </a:p>
          <a:p>
            <a:pPr algn="ctr"/>
            <a:r>
              <a:rPr lang="en-GB" sz="2000" dirty="0"/>
              <a:t>Transforming border operations, improving the travel experience. Globally.</a:t>
            </a:r>
          </a:p>
        </p:txBody>
      </p:sp>
      <p:sp>
        <p:nvSpPr>
          <p:cNvPr id="21" name="Slide Number Placeholder 4"/>
          <p:cNvSpPr txBox="1">
            <a:spLocks/>
          </p:cNvSpPr>
          <p:nvPr/>
        </p:nvSpPr>
        <p:spPr>
          <a:xfrm>
            <a:off x="1811384" y="6398012"/>
            <a:ext cx="39683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0D2A5C-C3D0-4BE9-9335-9A8298693CA1}" type="slidenum">
              <a:rPr lang="en-GB" sz="1200"/>
              <a:pPr/>
              <a:t>45</a:t>
            </a:fld>
            <a:endParaRPr lang="en-GB" sz="1200" dirty="0"/>
          </a:p>
        </p:txBody>
      </p:sp>
      <p:sp>
        <p:nvSpPr>
          <p:cNvPr id="23" name="Footer Placeholder 17">
            <a:extLst>
              <a:ext uri="{FF2B5EF4-FFF2-40B4-BE49-F238E27FC236}">
                <a16:creationId xmlns:a16="http://schemas.microsoft.com/office/drawing/2014/main" id="{76A2CE85-236F-43DD-82B5-8DE5F0BCDAF4}"/>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p:nvPr/>
        </p:nvGrpSpPr>
        <p:grpSpPr>
          <a:xfrm>
            <a:off x="1524000" y="1363760"/>
            <a:ext cx="9144000" cy="698594"/>
            <a:chOff x="0" y="1124744"/>
            <a:chExt cx="9144000" cy="698594"/>
          </a:xfrm>
        </p:grpSpPr>
        <p:cxnSp>
          <p:nvCxnSpPr>
            <p:cNvPr id="7" name="Straight Arrow Connector 6"/>
            <p:cNvCxnSpPr/>
            <p:nvPr/>
          </p:nvCxnSpPr>
          <p:spPr>
            <a:xfrm>
              <a:off x="0" y="1475492"/>
              <a:ext cx="9144000" cy="0"/>
            </a:xfrm>
            <a:prstGeom prst="straightConnector1">
              <a:avLst/>
            </a:prstGeom>
            <a:ln w="57150">
              <a:solidFill>
                <a:srgbClr val="817569"/>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709" y="1124744"/>
              <a:ext cx="1809842" cy="338554"/>
            </a:xfrm>
            <a:prstGeom prst="rect">
              <a:avLst/>
            </a:prstGeom>
            <a:noFill/>
            <a:ln>
              <a:noFill/>
            </a:ln>
          </p:spPr>
          <p:txBody>
            <a:bodyPr wrap="square" rtlCol="0">
              <a:spAutoFit/>
            </a:bodyPr>
            <a:lstStyle/>
            <a:p>
              <a:pPr algn="ctr"/>
              <a:r>
                <a:rPr lang="en-US" sz="1600" b="1" dirty="0">
                  <a:solidFill>
                    <a:srgbClr val="817569"/>
                  </a:solidFill>
                </a:rPr>
                <a:t>Make booking</a:t>
              </a:r>
            </a:p>
          </p:txBody>
        </p:sp>
        <p:sp>
          <p:nvSpPr>
            <p:cNvPr id="11" name="TextBox 10"/>
            <p:cNvSpPr txBox="1"/>
            <p:nvPr/>
          </p:nvSpPr>
          <p:spPr>
            <a:xfrm>
              <a:off x="3160694" y="1124744"/>
              <a:ext cx="1050288" cy="338554"/>
            </a:xfrm>
            <a:prstGeom prst="rect">
              <a:avLst/>
            </a:prstGeom>
            <a:noFill/>
            <a:ln>
              <a:noFill/>
            </a:ln>
          </p:spPr>
          <p:txBody>
            <a:bodyPr wrap="none" rtlCol="0">
              <a:spAutoFit/>
            </a:bodyPr>
            <a:lstStyle/>
            <a:p>
              <a:pPr algn="ctr"/>
              <a:r>
                <a:rPr lang="en-US" sz="1600" b="1" dirty="0">
                  <a:solidFill>
                    <a:srgbClr val="817569"/>
                  </a:solidFill>
                </a:rPr>
                <a:t>Check-In</a:t>
              </a:r>
            </a:p>
          </p:txBody>
        </p:sp>
        <p:sp>
          <p:nvSpPr>
            <p:cNvPr id="12" name="TextBox 11"/>
            <p:cNvSpPr txBox="1"/>
            <p:nvPr/>
          </p:nvSpPr>
          <p:spPr>
            <a:xfrm>
              <a:off x="5032903" y="1124744"/>
              <a:ext cx="1152880" cy="338554"/>
            </a:xfrm>
            <a:prstGeom prst="rect">
              <a:avLst/>
            </a:prstGeom>
            <a:noFill/>
            <a:ln>
              <a:noFill/>
            </a:ln>
          </p:spPr>
          <p:txBody>
            <a:bodyPr wrap="none" rtlCol="0">
              <a:spAutoFit/>
            </a:bodyPr>
            <a:lstStyle/>
            <a:p>
              <a:pPr algn="ctr"/>
              <a:r>
                <a:rPr lang="en-US" sz="1600" b="1" dirty="0">
                  <a:solidFill>
                    <a:srgbClr val="817569"/>
                  </a:solidFill>
                </a:rPr>
                <a:t>Departure</a:t>
              </a:r>
            </a:p>
          </p:txBody>
        </p:sp>
        <p:sp>
          <p:nvSpPr>
            <p:cNvPr id="14" name="TextBox 13"/>
            <p:cNvSpPr txBox="1"/>
            <p:nvPr/>
          </p:nvSpPr>
          <p:spPr>
            <a:xfrm>
              <a:off x="539552" y="1466200"/>
              <a:ext cx="742126" cy="338554"/>
            </a:xfrm>
            <a:prstGeom prst="rect">
              <a:avLst/>
            </a:prstGeom>
            <a:noFill/>
            <a:ln>
              <a:noFill/>
            </a:ln>
          </p:spPr>
          <p:txBody>
            <a:bodyPr wrap="none" rtlCol="0">
              <a:spAutoFit/>
            </a:bodyPr>
            <a:lstStyle/>
            <a:p>
              <a:r>
                <a:rPr lang="en-US" sz="1600" b="1" dirty="0">
                  <a:solidFill>
                    <a:srgbClr val="817569"/>
                  </a:solidFill>
                </a:rPr>
                <a:t>72 hrs</a:t>
              </a:r>
            </a:p>
          </p:txBody>
        </p:sp>
        <p:sp>
          <p:nvSpPr>
            <p:cNvPr id="15" name="TextBox 14"/>
            <p:cNvSpPr txBox="1"/>
            <p:nvPr/>
          </p:nvSpPr>
          <p:spPr>
            <a:xfrm>
              <a:off x="4499992" y="1484784"/>
              <a:ext cx="633122" cy="338554"/>
            </a:xfrm>
            <a:prstGeom prst="rect">
              <a:avLst/>
            </a:prstGeom>
            <a:noFill/>
            <a:ln>
              <a:noFill/>
            </a:ln>
          </p:spPr>
          <p:txBody>
            <a:bodyPr wrap="none" rtlCol="0">
              <a:spAutoFit/>
            </a:bodyPr>
            <a:lstStyle/>
            <a:p>
              <a:r>
                <a:rPr lang="en-US" sz="1600" b="1" dirty="0">
                  <a:solidFill>
                    <a:srgbClr val="817569"/>
                  </a:solidFill>
                </a:rPr>
                <a:t>2 hrs</a:t>
              </a:r>
            </a:p>
          </p:txBody>
        </p:sp>
        <p:sp>
          <p:nvSpPr>
            <p:cNvPr id="16" name="TextBox 15"/>
            <p:cNvSpPr txBox="1"/>
            <p:nvPr/>
          </p:nvSpPr>
          <p:spPr>
            <a:xfrm>
              <a:off x="2555776" y="1475492"/>
              <a:ext cx="742126" cy="338554"/>
            </a:xfrm>
            <a:prstGeom prst="rect">
              <a:avLst/>
            </a:prstGeom>
            <a:noFill/>
            <a:ln>
              <a:noFill/>
            </a:ln>
          </p:spPr>
          <p:txBody>
            <a:bodyPr wrap="none" rtlCol="0">
              <a:spAutoFit/>
            </a:bodyPr>
            <a:lstStyle/>
            <a:p>
              <a:r>
                <a:rPr lang="en-US" sz="1600" b="1" dirty="0">
                  <a:solidFill>
                    <a:srgbClr val="817569"/>
                  </a:solidFill>
                </a:rPr>
                <a:t>24 hrs</a:t>
              </a:r>
            </a:p>
          </p:txBody>
        </p:sp>
        <p:sp>
          <p:nvSpPr>
            <p:cNvPr id="17" name="TextBox 16"/>
            <p:cNvSpPr txBox="1"/>
            <p:nvPr/>
          </p:nvSpPr>
          <p:spPr>
            <a:xfrm>
              <a:off x="5148064" y="1475492"/>
              <a:ext cx="591444" cy="338554"/>
            </a:xfrm>
            <a:prstGeom prst="rect">
              <a:avLst/>
            </a:prstGeom>
            <a:noFill/>
            <a:ln>
              <a:noFill/>
            </a:ln>
          </p:spPr>
          <p:txBody>
            <a:bodyPr wrap="none" rtlCol="0">
              <a:spAutoFit/>
            </a:bodyPr>
            <a:lstStyle/>
            <a:p>
              <a:r>
                <a:rPr lang="en-US" sz="1600" b="1" dirty="0">
                  <a:solidFill>
                    <a:srgbClr val="817569"/>
                  </a:solidFill>
                </a:rPr>
                <a:t>0hrs</a:t>
              </a:r>
            </a:p>
          </p:txBody>
        </p:sp>
        <p:sp>
          <p:nvSpPr>
            <p:cNvPr id="18" name="TextBox 17"/>
            <p:cNvSpPr txBox="1"/>
            <p:nvPr/>
          </p:nvSpPr>
          <p:spPr>
            <a:xfrm>
              <a:off x="7158680" y="1124744"/>
              <a:ext cx="1221809" cy="338554"/>
            </a:xfrm>
            <a:prstGeom prst="rect">
              <a:avLst/>
            </a:prstGeom>
            <a:noFill/>
            <a:ln>
              <a:noFill/>
            </a:ln>
          </p:spPr>
          <p:txBody>
            <a:bodyPr wrap="none" rtlCol="0">
              <a:spAutoFit/>
            </a:bodyPr>
            <a:lstStyle/>
            <a:p>
              <a:pPr algn="ctr"/>
              <a:r>
                <a:rPr lang="en-US" sz="1600" b="1" dirty="0">
                  <a:solidFill>
                    <a:srgbClr val="817569"/>
                  </a:solidFill>
                </a:rPr>
                <a:t>In-Country</a:t>
              </a:r>
            </a:p>
          </p:txBody>
        </p:sp>
      </p:grpSp>
      <p:sp>
        <p:nvSpPr>
          <p:cNvPr id="19" name="Rounded Rectangle 18"/>
          <p:cNvSpPr/>
          <p:nvPr/>
        </p:nvSpPr>
        <p:spPr>
          <a:xfrm>
            <a:off x="1775520" y="5085184"/>
            <a:ext cx="8568952" cy="1008113"/>
          </a:xfrm>
          <a:prstGeom prst="roundRect">
            <a:avLst>
              <a:gd name="adj" fmla="val 21861"/>
            </a:avLst>
          </a:prstGeom>
          <a:ln w="57150">
            <a:solidFill>
              <a:srgbClr val="7030A0"/>
            </a:solidFill>
          </a:ln>
        </p:spPr>
        <p:style>
          <a:lnRef idx="2">
            <a:schemeClr val="dk1"/>
          </a:lnRef>
          <a:fillRef idx="1">
            <a:schemeClr val="lt1"/>
          </a:fillRef>
          <a:effectRef idx="0">
            <a:schemeClr val="dk1"/>
          </a:effectRef>
          <a:fontRef idx="minor">
            <a:schemeClr val="dk1"/>
          </a:fontRef>
        </p:style>
        <p:txBody>
          <a:bodyPr rtlCol="0" anchor="t"/>
          <a:lstStyle/>
          <a:p>
            <a:pPr algn="ctr">
              <a:defRPr/>
            </a:pPr>
            <a:r>
              <a:rPr lang="en-GB" sz="2400" b="1" kern="0" dirty="0">
                <a:solidFill>
                  <a:schemeClr val="tx1"/>
                </a:solidFill>
                <a:cs typeface="Calibri"/>
              </a:rPr>
              <a:t>BORDER CONTROL  </a:t>
            </a:r>
            <a:r>
              <a:rPr lang="en-GB" sz="2400" b="1" kern="0" dirty="0" err="1">
                <a:solidFill>
                  <a:schemeClr val="tx1"/>
                </a:solidFill>
                <a:cs typeface="Calibri"/>
              </a:rPr>
              <a:t>TravelerData</a:t>
            </a:r>
            <a:endParaRPr lang="en-GB" sz="2400" b="1" kern="0" dirty="0">
              <a:solidFill>
                <a:schemeClr val="tx1"/>
              </a:solidFill>
              <a:cs typeface="Calibri"/>
            </a:endParaRPr>
          </a:p>
          <a:p>
            <a:pPr algn="ctr">
              <a:spcBef>
                <a:spcPts val="600"/>
              </a:spcBef>
              <a:defRPr/>
            </a:pPr>
            <a:r>
              <a:rPr lang="en-GB" sz="2000" b="1" kern="0" dirty="0">
                <a:solidFill>
                  <a:schemeClr val="tx1"/>
                </a:solidFill>
                <a:cs typeface="Calibri"/>
              </a:rPr>
              <a:t>Data Validation, Normalization, Correlation, Storage &amp; Viewing </a:t>
            </a:r>
          </a:p>
        </p:txBody>
      </p:sp>
      <p:grpSp>
        <p:nvGrpSpPr>
          <p:cNvPr id="3" name="Group 48"/>
          <p:cNvGrpSpPr/>
          <p:nvPr/>
        </p:nvGrpSpPr>
        <p:grpSpPr>
          <a:xfrm>
            <a:off x="2279576" y="2043770"/>
            <a:ext cx="4688210" cy="3041414"/>
            <a:chOff x="2376577" y="1899754"/>
            <a:chExt cx="4688210" cy="3041414"/>
          </a:xfrm>
        </p:grpSpPr>
        <p:sp>
          <p:nvSpPr>
            <p:cNvPr id="20" name="Flowchart: Magnetic Disk 19"/>
            <p:cNvSpPr/>
            <p:nvPr/>
          </p:nvSpPr>
          <p:spPr>
            <a:xfrm>
              <a:off x="2824694" y="2555612"/>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24" name="TextBox 23"/>
            <p:cNvSpPr txBox="1"/>
            <p:nvPr/>
          </p:nvSpPr>
          <p:spPr>
            <a:xfrm>
              <a:off x="2376577" y="3491716"/>
              <a:ext cx="1527021" cy="369332"/>
            </a:xfrm>
            <a:prstGeom prst="rect">
              <a:avLst/>
            </a:prstGeom>
            <a:noFill/>
          </p:spPr>
          <p:txBody>
            <a:bodyPr wrap="none" rtlCol="0">
              <a:spAutoFit/>
            </a:bodyPr>
            <a:lstStyle/>
            <a:p>
              <a:r>
                <a:rPr lang="en-US" b="1" dirty="0" err="1">
                  <a:solidFill>
                    <a:srgbClr val="817569"/>
                  </a:solidFill>
                </a:rPr>
                <a:t>BookingData</a:t>
              </a:r>
              <a:endParaRPr lang="en-US" b="1" dirty="0">
                <a:solidFill>
                  <a:srgbClr val="817569"/>
                </a:solidFill>
              </a:endParaRPr>
            </a:p>
          </p:txBody>
        </p:sp>
        <p:cxnSp>
          <p:nvCxnSpPr>
            <p:cNvPr id="25" name="Straight Arrow Connector 24"/>
            <p:cNvCxnSpPr/>
            <p:nvPr/>
          </p:nvCxnSpPr>
          <p:spPr>
            <a:xfrm>
              <a:off x="3256741" y="3861048"/>
              <a:ext cx="1"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14" idx="2"/>
              <a:endCxn id="20" idx="1"/>
            </p:cNvCxnSpPr>
            <p:nvPr/>
          </p:nvCxnSpPr>
          <p:spPr>
            <a:xfrm rot="16200000" flipH="1">
              <a:off x="2548248" y="1883122"/>
              <a:ext cx="655858" cy="689122"/>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6" idx="2"/>
              <a:endCxn id="20" idx="1"/>
            </p:cNvCxnSpPr>
            <p:nvPr/>
          </p:nvCxnSpPr>
          <p:spPr>
            <a:xfrm rot="5400000">
              <a:off x="3561006" y="1568778"/>
              <a:ext cx="646566" cy="1327102"/>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7" idx="2"/>
              <a:endCxn id="20" idx="1"/>
            </p:cNvCxnSpPr>
            <p:nvPr/>
          </p:nvCxnSpPr>
          <p:spPr>
            <a:xfrm rot="5400000">
              <a:off x="4819480" y="310305"/>
              <a:ext cx="646566" cy="3844049"/>
            </a:xfrm>
            <a:prstGeom prst="bentConnector3">
              <a:avLst>
                <a:gd name="adj1" fmla="val 50000"/>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19"/>
          <p:cNvGrpSpPr/>
          <p:nvPr/>
        </p:nvGrpSpPr>
        <p:grpSpPr>
          <a:xfrm>
            <a:off x="4079777" y="1700808"/>
            <a:ext cx="2363937" cy="3312368"/>
            <a:chOff x="3491880" y="1556792"/>
            <a:chExt cx="2363937" cy="3312368"/>
          </a:xfrm>
        </p:grpSpPr>
        <p:grpSp>
          <p:nvGrpSpPr>
            <p:cNvPr id="5" name="Group 116"/>
            <p:cNvGrpSpPr/>
            <p:nvPr/>
          </p:nvGrpSpPr>
          <p:grpSpPr>
            <a:xfrm>
              <a:off x="3749035" y="1556792"/>
              <a:ext cx="2047101" cy="3312368"/>
              <a:chOff x="3749035" y="1556792"/>
              <a:chExt cx="2047101" cy="3312368"/>
            </a:xfrm>
          </p:grpSpPr>
          <p:cxnSp>
            <p:nvCxnSpPr>
              <p:cNvPr id="56" name="Straight Arrow Connector 55"/>
              <p:cNvCxnSpPr/>
              <p:nvPr/>
            </p:nvCxnSpPr>
            <p:spPr>
              <a:xfrm>
                <a:off x="4572000" y="3861048"/>
                <a:ext cx="0" cy="100811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7" name="Flowchart: Magnetic Disk 56"/>
              <p:cNvSpPr/>
              <p:nvPr/>
            </p:nvSpPr>
            <p:spPr>
              <a:xfrm>
                <a:off x="4251960"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58" name="TextBox 57"/>
              <p:cNvSpPr txBox="1"/>
              <p:nvPr/>
            </p:nvSpPr>
            <p:spPr>
              <a:xfrm>
                <a:off x="3749035" y="3501008"/>
                <a:ext cx="1805302" cy="369332"/>
              </a:xfrm>
              <a:prstGeom prst="rect">
                <a:avLst/>
              </a:prstGeom>
              <a:noFill/>
            </p:spPr>
            <p:txBody>
              <a:bodyPr wrap="none" rtlCol="0">
                <a:spAutoFit/>
              </a:bodyPr>
              <a:lstStyle/>
              <a:p>
                <a:r>
                  <a:rPr lang="en-US" b="1" dirty="0" err="1">
                    <a:solidFill>
                      <a:srgbClr val="817569"/>
                    </a:solidFill>
                  </a:rPr>
                  <a:t>InteractiveData</a:t>
                </a:r>
                <a:endParaRPr lang="en-US" b="1" dirty="0">
                  <a:solidFill>
                    <a:srgbClr val="817569"/>
                  </a:solidFill>
                </a:endParaRPr>
              </a:p>
            </p:txBody>
          </p:sp>
          <p:sp>
            <p:nvSpPr>
              <p:cNvPr id="90" name="Arc 89"/>
              <p:cNvSpPr/>
              <p:nvPr/>
            </p:nvSpPr>
            <p:spPr>
              <a:xfrm>
                <a:off x="4499992" y="2082552"/>
                <a:ext cx="288032" cy="194320"/>
              </a:xfrm>
              <a:prstGeom prst="arc">
                <a:avLst>
                  <a:gd name="adj1" fmla="val 16200000"/>
                  <a:gd name="adj2" fmla="val 5440070"/>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817569"/>
                  </a:solidFill>
                </a:endParaRPr>
              </a:p>
            </p:txBody>
          </p:sp>
          <p:cxnSp>
            <p:nvCxnSpPr>
              <p:cNvPr id="75" name="Straight Connector 74"/>
              <p:cNvCxnSpPr>
                <a:stCxn id="57" idx="1"/>
                <a:endCxn id="90" idx="2"/>
              </p:cNvCxnSpPr>
              <p:nvPr/>
            </p:nvCxnSpPr>
            <p:spPr>
              <a:xfrm flipH="1" flipV="1">
                <a:off x="4642875" y="2276869"/>
                <a:ext cx="5129" cy="288035"/>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644008" y="1556792"/>
                <a:ext cx="0" cy="525760"/>
              </a:xfrm>
              <a:prstGeom prst="line">
                <a:avLst/>
              </a:prstGeom>
              <a:ln w="571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796136" y="24208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644008" y="2039112"/>
                <a:ext cx="0" cy="7200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644008" y="2249424"/>
                <a:ext cx="0" cy="7200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4788024" y="3861048"/>
                <a:ext cx="0" cy="100811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
          <p:nvSpPr>
            <p:cNvPr id="118" name="TextBox 117"/>
            <p:cNvSpPr txBox="1"/>
            <p:nvPr/>
          </p:nvSpPr>
          <p:spPr>
            <a:xfrm>
              <a:off x="4860032" y="4077072"/>
              <a:ext cx="995785" cy="738664"/>
            </a:xfrm>
            <a:prstGeom prst="rect">
              <a:avLst/>
            </a:prstGeom>
            <a:noFill/>
          </p:spPr>
          <p:txBody>
            <a:bodyPr wrap="none" rtlCol="0">
              <a:spAutoFit/>
            </a:bodyPr>
            <a:lstStyle/>
            <a:p>
              <a:r>
                <a:rPr lang="en-US" sz="1400" b="1" dirty="0">
                  <a:solidFill>
                    <a:srgbClr val="817569"/>
                  </a:solidFill>
                </a:rPr>
                <a:t>Board / </a:t>
              </a:r>
            </a:p>
            <a:p>
              <a:r>
                <a:rPr lang="en-US" sz="1400" b="1" dirty="0">
                  <a:solidFill>
                    <a:srgbClr val="817569"/>
                  </a:solidFill>
                </a:rPr>
                <a:t>No-Board</a:t>
              </a:r>
            </a:p>
            <a:p>
              <a:r>
                <a:rPr lang="en-US" sz="1400" b="1" dirty="0">
                  <a:solidFill>
                    <a:srgbClr val="817569"/>
                  </a:solidFill>
                </a:rPr>
                <a:t>Response</a:t>
              </a:r>
            </a:p>
          </p:txBody>
        </p:sp>
        <p:sp>
          <p:nvSpPr>
            <p:cNvPr id="119" name="TextBox 118"/>
            <p:cNvSpPr txBox="1"/>
            <p:nvPr/>
          </p:nvSpPr>
          <p:spPr>
            <a:xfrm>
              <a:off x="3491880" y="4273932"/>
              <a:ext cx="910442" cy="523220"/>
            </a:xfrm>
            <a:prstGeom prst="rect">
              <a:avLst/>
            </a:prstGeom>
            <a:noFill/>
          </p:spPr>
          <p:txBody>
            <a:bodyPr wrap="none" rtlCol="0">
              <a:spAutoFit/>
            </a:bodyPr>
            <a:lstStyle/>
            <a:p>
              <a:r>
                <a:rPr lang="en-US" sz="1400" b="1" dirty="0">
                  <a:solidFill>
                    <a:srgbClr val="817569"/>
                  </a:solidFill>
                </a:rPr>
                <a:t>Boarding</a:t>
              </a:r>
            </a:p>
            <a:p>
              <a:r>
                <a:rPr lang="en-US" sz="1400" b="1" dirty="0">
                  <a:solidFill>
                    <a:srgbClr val="817569"/>
                  </a:solidFill>
                </a:rPr>
                <a:t>Request</a:t>
              </a:r>
            </a:p>
          </p:txBody>
        </p:sp>
      </p:grpSp>
      <p:grpSp>
        <p:nvGrpSpPr>
          <p:cNvPr id="6" name="Group 146"/>
          <p:cNvGrpSpPr/>
          <p:nvPr/>
        </p:nvGrpSpPr>
        <p:grpSpPr>
          <a:xfrm>
            <a:off x="8544273" y="1772816"/>
            <a:ext cx="2047101" cy="3312368"/>
            <a:chOff x="6917387" y="1628800"/>
            <a:chExt cx="2047101" cy="3312368"/>
          </a:xfrm>
        </p:grpSpPr>
        <p:cxnSp>
          <p:nvCxnSpPr>
            <p:cNvPr id="134" name="Straight Arrow Connector 133"/>
            <p:cNvCxnSpPr/>
            <p:nvPr/>
          </p:nvCxnSpPr>
          <p:spPr>
            <a:xfrm>
              <a:off x="7812360" y="3861048"/>
              <a:ext cx="0"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5" name="Flowchart: Magnetic Disk 134"/>
            <p:cNvSpPr/>
            <p:nvPr/>
          </p:nvSpPr>
          <p:spPr>
            <a:xfrm>
              <a:off x="7420312"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136" name="TextBox 135"/>
            <p:cNvSpPr txBox="1"/>
            <p:nvPr/>
          </p:nvSpPr>
          <p:spPr>
            <a:xfrm>
              <a:off x="6917387" y="3501008"/>
              <a:ext cx="1729256" cy="369332"/>
            </a:xfrm>
            <a:prstGeom prst="rect">
              <a:avLst/>
            </a:prstGeom>
            <a:noFill/>
          </p:spPr>
          <p:txBody>
            <a:bodyPr wrap="none" rtlCol="0">
              <a:spAutoFit/>
            </a:bodyPr>
            <a:lstStyle/>
            <a:p>
              <a:r>
                <a:rPr lang="en-US" b="1" dirty="0" err="1">
                  <a:solidFill>
                    <a:srgbClr val="817569"/>
                  </a:solidFill>
                </a:rPr>
                <a:t>InCountryData</a:t>
              </a:r>
              <a:endParaRPr lang="en-US" b="1" dirty="0">
                <a:solidFill>
                  <a:srgbClr val="817569"/>
                </a:solidFill>
              </a:endParaRPr>
            </a:p>
          </p:txBody>
        </p:sp>
        <p:cxnSp>
          <p:nvCxnSpPr>
            <p:cNvPr id="139" name="Straight Connector 138"/>
            <p:cNvCxnSpPr>
              <a:stCxn id="135" idx="1"/>
            </p:cNvCxnSpPr>
            <p:nvPr/>
          </p:nvCxnSpPr>
          <p:spPr>
            <a:xfrm flipH="1" flipV="1">
              <a:off x="7812360" y="1628800"/>
              <a:ext cx="3996" cy="936104"/>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964488" y="249289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812360" y="2111120"/>
              <a:ext cx="0" cy="7200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46" name="Rounded Rectangle 145"/>
            <p:cNvSpPr/>
            <p:nvPr/>
          </p:nvSpPr>
          <p:spPr>
            <a:xfrm>
              <a:off x="7210048" y="1772816"/>
              <a:ext cx="1224136" cy="43204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Hotels, Car Rental etc.</a:t>
              </a:r>
            </a:p>
          </p:txBody>
        </p:sp>
      </p:grpSp>
      <p:grpSp>
        <p:nvGrpSpPr>
          <p:cNvPr id="8" name="Group 147"/>
          <p:cNvGrpSpPr/>
          <p:nvPr/>
        </p:nvGrpSpPr>
        <p:grpSpPr>
          <a:xfrm>
            <a:off x="6600056" y="1772816"/>
            <a:ext cx="1872208" cy="3312368"/>
            <a:chOff x="7092280" y="1628800"/>
            <a:chExt cx="1872208" cy="3312368"/>
          </a:xfrm>
        </p:grpSpPr>
        <p:cxnSp>
          <p:nvCxnSpPr>
            <p:cNvPr id="149" name="Straight Arrow Connector 148"/>
            <p:cNvCxnSpPr/>
            <p:nvPr/>
          </p:nvCxnSpPr>
          <p:spPr>
            <a:xfrm>
              <a:off x="7812360" y="3861048"/>
              <a:ext cx="0" cy="108012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0" name="Flowchart: Magnetic Disk 149"/>
            <p:cNvSpPr/>
            <p:nvPr/>
          </p:nvSpPr>
          <p:spPr>
            <a:xfrm>
              <a:off x="7420312" y="2564904"/>
              <a:ext cx="792088" cy="936104"/>
            </a:xfrm>
            <a:prstGeom prst="flowChartMagneticDisk">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7569"/>
                </a:solidFill>
              </a:endParaRPr>
            </a:p>
          </p:txBody>
        </p:sp>
        <p:sp>
          <p:nvSpPr>
            <p:cNvPr id="151" name="TextBox 150"/>
            <p:cNvSpPr txBox="1"/>
            <p:nvPr/>
          </p:nvSpPr>
          <p:spPr>
            <a:xfrm>
              <a:off x="7092280" y="3501008"/>
              <a:ext cx="1620957" cy="369332"/>
            </a:xfrm>
            <a:prstGeom prst="rect">
              <a:avLst/>
            </a:prstGeom>
            <a:noFill/>
          </p:spPr>
          <p:txBody>
            <a:bodyPr wrap="none" rtlCol="0">
              <a:spAutoFit/>
            </a:bodyPr>
            <a:lstStyle/>
            <a:p>
              <a:r>
                <a:rPr lang="en-US" b="1" dirty="0" err="1">
                  <a:solidFill>
                    <a:srgbClr val="817569"/>
                  </a:solidFill>
                </a:rPr>
                <a:t>ManifestData</a:t>
              </a:r>
              <a:endParaRPr lang="en-US" b="1" dirty="0">
                <a:solidFill>
                  <a:srgbClr val="817569"/>
                </a:solidFill>
              </a:endParaRPr>
            </a:p>
          </p:txBody>
        </p:sp>
        <p:cxnSp>
          <p:nvCxnSpPr>
            <p:cNvPr id="152" name="Straight Connector 151"/>
            <p:cNvCxnSpPr>
              <a:stCxn id="150" idx="1"/>
            </p:cNvCxnSpPr>
            <p:nvPr/>
          </p:nvCxnSpPr>
          <p:spPr>
            <a:xfrm flipH="1" flipV="1">
              <a:off x="7812360" y="1628800"/>
              <a:ext cx="3996" cy="936104"/>
            </a:xfrm>
            <a:prstGeom prst="line">
              <a:avLst/>
            </a:prstGeom>
            <a:ln w="571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8964488" y="2492896"/>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1" name="Title 1"/>
          <p:cNvSpPr txBox="1">
            <a:spLocks/>
          </p:cNvSpPr>
          <p:nvPr/>
        </p:nvSpPr>
        <p:spPr>
          <a:xfrm>
            <a:off x="1889392" y="116633"/>
            <a:ext cx="8229600" cy="1118255"/>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3200" kern="1200">
                <a:solidFill>
                  <a:schemeClr val="accent1"/>
                </a:solidFill>
                <a:latin typeface="+mj-lt"/>
                <a:ea typeface="+mj-ea"/>
                <a:cs typeface="+mj-cs"/>
              </a:defRPr>
            </a:lvl1pPr>
          </a:lstStyle>
          <a:p>
            <a:r>
              <a:rPr lang="en-GB" dirty="0"/>
              <a:t>IN MORE DETAIL</a:t>
            </a:r>
          </a:p>
          <a:p>
            <a:r>
              <a:rPr lang="en-GB" sz="2400" dirty="0">
                <a:solidFill>
                  <a:schemeClr val="bg2"/>
                </a:solidFill>
              </a:rPr>
              <a:t>BORDER CONTROL  TravelerData</a:t>
            </a:r>
          </a:p>
        </p:txBody>
      </p:sp>
      <p:sp>
        <p:nvSpPr>
          <p:cNvPr id="51" name="Footer Placeholder 17">
            <a:extLst>
              <a:ext uri="{FF2B5EF4-FFF2-40B4-BE49-F238E27FC236}">
                <a16:creationId xmlns:a16="http://schemas.microsoft.com/office/drawing/2014/main" id="{C755BABD-2291-43C2-B778-43A86003754A}"/>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9" name="Slide Number Placeholder 48"/>
          <p:cNvSpPr>
            <a:spLocks noGrp="1"/>
          </p:cNvSpPr>
          <p:nvPr>
            <p:ph type="sldNum" sz="quarter" idx="12"/>
          </p:nvPr>
        </p:nvSpPr>
        <p:spPr/>
        <p:txBody>
          <a:bodyPr/>
          <a:lstStyle/>
          <a:p>
            <a:fld id="{940D2A5C-C3D0-4BE9-9335-9A8298693CA1}" type="slidenum">
              <a:rPr lang="en-GB" smtClean="0"/>
              <a:pPr/>
              <a:t>46</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1524000" y="0"/>
            <a:ext cx="9664700" cy="1162844"/>
          </a:xfrm>
        </p:spPr>
        <p:txBody>
          <a:bodyPr>
            <a:normAutofit/>
          </a:bodyPr>
          <a:lstStyle/>
          <a:p>
            <a:pPr algn="ctr"/>
            <a:r>
              <a:rPr lang="en-US" sz="3100" dirty="0"/>
              <a:t>Passenger Data available from Airlines</a:t>
            </a:r>
            <a:br>
              <a:rPr lang="en-US" dirty="0"/>
            </a:br>
            <a:endParaRPr lang="en-US" dirty="0">
              <a:solidFill>
                <a:schemeClr val="bg2"/>
              </a:solidFill>
            </a:endParaRPr>
          </a:p>
        </p:txBody>
      </p:sp>
      <p:graphicFrame>
        <p:nvGraphicFramePr>
          <p:cNvPr id="52" name="Group 91"/>
          <p:cNvGraphicFramePr>
            <a:graphicFrameLocks noGrp="1"/>
          </p:cNvGraphicFramePr>
          <p:nvPr>
            <p:ph idx="1"/>
          </p:nvPr>
        </p:nvGraphicFramePr>
        <p:xfrm>
          <a:off x="1991544" y="1772816"/>
          <a:ext cx="8229600" cy="3663288"/>
        </p:xfrm>
        <a:graphic>
          <a:graphicData uri="http://schemas.openxmlformats.org/drawingml/2006/table">
            <a:tbl>
              <a:tblPr/>
              <a:tblGrid>
                <a:gridCol w="2592288">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29000">
                  <a:extLst>
                    <a:ext uri="{9D8B030D-6E8A-4147-A177-3AD203B41FA5}">
                      <a16:colId xmlns:a16="http://schemas.microsoft.com/office/drawing/2014/main" val="20002"/>
                    </a:ext>
                  </a:extLst>
                </a:gridCol>
              </a:tblGrid>
              <a:tr h="3663288">
                <a:tc>
                  <a:txBody>
                    <a:bodyPr/>
                    <a:lstStyle/>
                    <a:p>
                      <a:pPr marL="0" marR="0" lvl="0" indent="0" algn="l" defTabSz="914400" rtl="0" eaLnBrk="1" fontAlgn="base" latinLnBrk="0" hangingPunct="1">
                        <a:lnSpc>
                          <a:spcPct val="100000"/>
                        </a:lnSpc>
                        <a:spcBef>
                          <a:spcPct val="20000"/>
                        </a:spcBef>
                        <a:spcAft>
                          <a:spcPct val="0"/>
                        </a:spcAft>
                        <a:buClrTx/>
                        <a:buSzPct val="50000"/>
                        <a:buFont typeface="Wingdings" pitchFamily="2" charset="2"/>
                        <a:buNone/>
                        <a:tabLst/>
                      </a:pPr>
                      <a:r>
                        <a:rPr kumimoji="0" lang="de-DE" sz="1800" b="1" i="0" u="none" strike="noStrike" cap="none" normalizeH="0" baseline="0" dirty="0">
                          <a:ln>
                            <a:noFill/>
                          </a:ln>
                          <a:solidFill>
                            <a:schemeClr val="tx1"/>
                          </a:solidFill>
                          <a:effectLst/>
                          <a:latin typeface="Arial" charset="0"/>
                        </a:rPr>
                        <a:t>APIS</a:t>
                      </a:r>
                      <a:r>
                        <a:rPr kumimoji="0" lang="de-DE" sz="1800" b="0" i="0" u="none" strike="noStrike" cap="none" normalizeH="0" baseline="0" dirty="0">
                          <a:ln>
                            <a:noFill/>
                          </a:ln>
                          <a:solidFill>
                            <a:schemeClr val="tx1"/>
                          </a:solidFill>
                          <a:effectLst/>
                          <a:latin typeface="Arial" charset="0"/>
                        </a:rPr>
                        <a:t>, </a:t>
                      </a:r>
                      <a:br>
                        <a:rPr kumimoji="0" lang="de-DE" sz="1800" b="0" i="0" u="none" strike="noStrike" cap="none" normalizeH="0" baseline="0" dirty="0">
                          <a:ln>
                            <a:noFill/>
                          </a:ln>
                          <a:solidFill>
                            <a:schemeClr val="tx1"/>
                          </a:solidFill>
                          <a:effectLst/>
                          <a:latin typeface="Arial" charset="0"/>
                        </a:rPr>
                      </a:br>
                      <a:r>
                        <a:rPr kumimoji="0" lang="de-DE" sz="1800" b="0" i="0" u="none" strike="noStrike" cap="none" normalizeH="0" baseline="0" dirty="0">
                          <a:ln>
                            <a:noFill/>
                          </a:ln>
                          <a:solidFill>
                            <a:schemeClr val="tx1"/>
                          </a:solidFill>
                          <a:effectLst/>
                          <a:latin typeface="Arial" charset="0"/>
                        </a:rPr>
                        <a:t>Advance Passenger Information</a:t>
                      </a:r>
                    </a:p>
                    <a:p>
                      <a:pPr marL="0" marR="0" lvl="0" indent="0" algn="l" defTabSz="914400" rtl="0" eaLnBrk="1" fontAlgn="base" latinLnBrk="0" hangingPunct="1">
                        <a:lnSpc>
                          <a:spcPct val="100000"/>
                        </a:lnSpc>
                        <a:spcBef>
                          <a:spcPct val="20000"/>
                        </a:spcBef>
                        <a:spcAft>
                          <a:spcPct val="0"/>
                        </a:spcAft>
                        <a:buClrTx/>
                        <a:buSzPct val="50000"/>
                        <a:buFont typeface="Wingdings" pitchFamily="2" charset="2"/>
                        <a:buNone/>
                        <a:tabLst/>
                      </a:pPr>
                      <a:r>
                        <a:rPr kumimoji="0" lang="en-US" sz="1600" b="1" i="0" u="sng" strike="noStrike" cap="none" normalizeH="0" baseline="0" dirty="0">
                          <a:ln>
                            <a:noFill/>
                          </a:ln>
                          <a:solidFill>
                            <a:schemeClr val="bg1">
                              <a:lumMod val="50000"/>
                            </a:schemeClr>
                          </a:solidFill>
                          <a:effectLst/>
                          <a:latin typeface="Arial" charset="0"/>
                        </a:rPr>
                        <a:t>Batch </a:t>
                      </a:r>
                      <a:r>
                        <a:rPr kumimoji="0" lang="en-US" sz="1600" b="0" i="0" u="none" strike="noStrike" cap="none" normalizeH="0" baseline="0" dirty="0">
                          <a:ln>
                            <a:noFill/>
                          </a:ln>
                          <a:solidFill>
                            <a:schemeClr val="bg1">
                              <a:lumMod val="50000"/>
                            </a:schemeClr>
                          </a:solidFill>
                          <a:effectLst/>
                          <a:latin typeface="Arial" charset="0"/>
                        </a:rPr>
                        <a:t>data (flight + passenger MRZ manifests) received </a:t>
                      </a:r>
                      <a:r>
                        <a:rPr kumimoji="0" lang="en-US" sz="1600" b="1" i="0" u="sng" strike="noStrike" cap="none" normalizeH="0" baseline="0" dirty="0">
                          <a:ln>
                            <a:noFill/>
                          </a:ln>
                          <a:solidFill>
                            <a:schemeClr val="bg1">
                              <a:lumMod val="50000"/>
                            </a:schemeClr>
                          </a:solidFill>
                          <a:effectLst/>
                          <a:latin typeface="Arial" charset="0"/>
                        </a:rPr>
                        <a:t>after </a:t>
                      </a:r>
                      <a:r>
                        <a:rPr kumimoji="0" lang="en-US" sz="1600" b="0" i="0" u="none" strike="noStrike" cap="none" normalizeH="0" baseline="0" dirty="0">
                          <a:ln>
                            <a:noFill/>
                          </a:ln>
                          <a:solidFill>
                            <a:schemeClr val="bg1">
                              <a:lumMod val="50000"/>
                            </a:schemeClr>
                          </a:solidFill>
                          <a:effectLst/>
                          <a:latin typeface="Arial" charset="0"/>
                        </a:rPr>
                        <a:t>departure</a:t>
                      </a:r>
                    </a:p>
                  </a:txBody>
                  <a:tcPr marL="88969" marR="88969" horzOverflow="overflow">
                    <a:lnL w="12700" cap="flat" cmpd="sng" algn="ctr">
                      <a:solidFill>
                        <a:srgbClr val="006EC7"/>
                      </a:solidFill>
                      <a:prstDash val="solid"/>
                      <a:round/>
                      <a:headEnd type="none" w="med" len="med"/>
                      <a:tailEnd type="none" w="med" len="med"/>
                    </a:lnL>
                    <a:lnR w="12700" cap="flat" cmpd="sng" algn="ctr">
                      <a:solidFill>
                        <a:srgbClr val="006EC7"/>
                      </a:solidFill>
                      <a:prstDash val="solid"/>
                      <a:round/>
                      <a:headEnd type="none" w="med" len="med"/>
                      <a:tailEnd type="none" w="med" len="med"/>
                    </a:lnR>
                    <a:lnT w="12700" cap="flat" cmpd="sng" algn="ctr">
                      <a:solidFill>
                        <a:srgbClr val="006EC7"/>
                      </a:solidFill>
                      <a:prstDash val="solid"/>
                      <a:round/>
                      <a:headEnd type="none" w="med" len="med"/>
                      <a:tailEnd type="none" w="med" len="med"/>
                    </a:lnT>
                    <a:lnB w="12700" cap="flat" cmpd="sng" algn="ctr">
                      <a:solidFill>
                        <a:srgbClr val="006EC7"/>
                      </a:solidFill>
                      <a:prstDash val="solid"/>
                      <a:round/>
                      <a:headEnd type="none" w="med" len="med"/>
                      <a:tailEnd type="none" w="med" len="med"/>
                    </a:lnB>
                    <a:lnTlToBr>
                      <a:noFill/>
                    </a:lnTlToBr>
                    <a:lnBlToTr>
                      <a:noFill/>
                    </a:lnBlToTr>
                    <a:noFill/>
                  </a:tcPr>
                </a:tc>
                <a:tc>
                  <a:txBody>
                    <a:bodyPr/>
                    <a:lstStyle/>
                    <a:p>
                      <a:r>
                        <a:rPr kumimoji="0" lang="en-US" sz="1800" b="1" i="0" u="none" strike="noStrike" cap="none" normalizeH="0" baseline="0" dirty="0">
                          <a:ln>
                            <a:noFill/>
                          </a:ln>
                          <a:solidFill>
                            <a:schemeClr val="tx1"/>
                          </a:solidFill>
                          <a:effectLst/>
                          <a:latin typeface="Arial" charset="0"/>
                        </a:rPr>
                        <a:t>APP</a:t>
                      </a:r>
                      <a:r>
                        <a:rPr kumimoji="0" lang="en-US" sz="1800" b="0" i="0" u="none" strike="noStrike" cap="none" normalizeH="0" baseline="0" dirty="0">
                          <a:ln>
                            <a:noFill/>
                          </a:ln>
                          <a:solidFill>
                            <a:schemeClr val="tx1"/>
                          </a:solidFill>
                          <a:effectLst/>
                          <a:latin typeface="Arial" charset="0"/>
                        </a:rPr>
                        <a:t>, </a:t>
                      </a:r>
                      <a:br>
                        <a:rPr kumimoji="0" lang="en-US" sz="1800" b="0" i="0" u="none" strike="noStrike" cap="none" normalizeH="0" baseline="0" dirty="0">
                          <a:ln>
                            <a:noFill/>
                          </a:ln>
                          <a:solidFill>
                            <a:schemeClr val="tx1"/>
                          </a:solidFill>
                          <a:effectLst/>
                          <a:latin typeface="Arial" charset="0"/>
                        </a:rPr>
                      </a:br>
                      <a:r>
                        <a:rPr kumimoji="0" lang="en-US" sz="1800" b="0" i="0" u="none" strike="noStrike" cap="none" normalizeH="0" baseline="0" dirty="0">
                          <a:ln>
                            <a:noFill/>
                          </a:ln>
                          <a:solidFill>
                            <a:schemeClr val="tx1"/>
                          </a:solidFill>
                          <a:effectLst/>
                          <a:latin typeface="Arial" charset="0"/>
                        </a:rPr>
                        <a:t>Advance Passenger Processing or </a:t>
                      </a:r>
                      <a:r>
                        <a:rPr kumimoji="0" lang="en-US" sz="1800" b="0" i="0" u="none" strike="noStrike" cap="none" normalizeH="0" baseline="0" dirty="0" err="1">
                          <a:ln>
                            <a:noFill/>
                          </a:ln>
                          <a:solidFill>
                            <a:schemeClr val="tx1"/>
                          </a:solidFill>
                          <a:effectLst/>
                          <a:latin typeface="Arial" charset="0"/>
                        </a:rPr>
                        <a:t>iAPI</a:t>
                      </a:r>
                      <a:r>
                        <a:rPr kumimoji="0" lang="en-US" sz="1800" b="0" i="0" u="none" strike="noStrike" cap="none" normalizeH="0" baseline="0" dirty="0">
                          <a:ln>
                            <a:noFill/>
                          </a:ln>
                          <a:solidFill>
                            <a:schemeClr val="tx1"/>
                          </a:solidFill>
                          <a:effectLst/>
                          <a:latin typeface="Arial" charset="0"/>
                        </a:rPr>
                        <a:t> (interactive API or AQQ)</a:t>
                      </a:r>
                      <a:br>
                        <a:rPr kumimoji="0" lang="en-US" sz="1800" b="0" i="0" u="none" strike="noStrike" cap="none" normalizeH="0" baseline="0" dirty="0">
                          <a:ln>
                            <a:noFill/>
                          </a:ln>
                          <a:solidFill>
                            <a:srgbClr val="000000"/>
                          </a:solidFill>
                          <a:effectLst/>
                          <a:latin typeface="Arial" charset="0"/>
                        </a:rPr>
                      </a:br>
                      <a:r>
                        <a:rPr lang="en-US" sz="1600" kern="1200" baseline="0" dirty="0">
                          <a:solidFill>
                            <a:schemeClr val="tx1"/>
                          </a:solidFill>
                          <a:latin typeface="+mn-lt"/>
                          <a:ea typeface="+mn-ea"/>
                          <a:cs typeface="+mn-cs"/>
                        </a:rPr>
                        <a:t>Interactive, </a:t>
                      </a:r>
                      <a:r>
                        <a:rPr lang="en-US" sz="1600" b="1" u="sng" kern="1200" baseline="0" dirty="0">
                          <a:solidFill>
                            <a:schemeClr val="tx1"/>
                          </a:solidFill>
                          <a:latin typeface="+mn-lt"/>
                          <a:ea typeface="+mn-ea"/>
                          <a:cs typeface="+mn-cs"/>
                        </a:rPr>
                        <a:t>real-time</a:t>
                      </a:r>
                      <a:r>
                        <a:rPr lang="en-US" sz="1600" kern="1200" baseline="0" dirty="0">
                          <a:solidFill>
                            <a:schemeClr val="tx1"/>
                          </a:solidFill>
                          <a:latin typeface="+mn-lt"/>
                          <a:ea typeface="+mn-ea"/>
                          <a:cs typeface="+mn-cs"/>
                        </a:rPr>
                        <a:t> </a:t>
                      </a:r>
                    </a:p>
                    <a:p>
                      <a:r>
                        <a:rPr lang="en-US" sz="1600" kern="1200" baseline="0" dirty="0">
                          <a:solidFill>
                            <a:schemeClr val="tx1"/>
                          </a:solidFill>
                          <a:latin typeface="+mn-lt"/>
                          <a:ea typeface="+mn-ea"/>
                          <a:cs typeface="+mn-cs"/>
                        </a:rPr>
                        <a:t>check-in, </a:t>
                      </a:r>
                      <a:r>
                        <a:rPr lang="en-US" sz="1600" b="1" u="sng" kern="1200" baseline="0" dirty="0">
                          <a:solidFill>
                            <a:schemeClr val="tx1"/>
                          </a:solidFill>
                          <a:latin typeface="+mn-lt"/>
                          <a:ea typeface="+mn-ea"/>
                          <a:cs typeface="+mn-cs"/>
                        </a:rPr>
                        <a:t>pre-departure</a:t>
                      </a:r>
                      <a:r>
                        <a:rPr lang="en-US" sz="1600" kern="1200" baseline="0" dirty="0">
                          <a:solidFill>
                            <a:schemeClr val="tx1"/>
                          </a:solidFill>
                          <a:latin typeface="+mn-lt"/>
                          <a:ea typeface="+mn-ea"/>
                          <a:cs typeface="+mn-cs"/>
                        </a:rPr>
                        <a:t> (flight + passenger MRZ) </a:t>
                      </a:r>
                      <a:r>
                        <a:rPr lang="en-US" sz="1800" kern="1200" baseline="0" dirty="0">
                          <a:solidFill>
                            <a:schemeClr val="tx1"/>
                          </a:solidFill>
                          <a:latin typeface="+mn-lt"/>
                          <a:ea typeface="+mn-ea"/>
                          <a:cs typeface="+mn-cs"/>
                        </a:rPr>
                        <a:t>	</a:t>
                      </a:r>
                    </a:p>
                    <a:p>
                      <a:pPr marL="0" marR="0" lvl="0" indent="0" algn="l" defTabSz="914400" rtl="0" eaLnBrk="1" fontAlgn="base" latinLnBrk="0" hangingPunct="1">
                        <a:lnSpc>
                          <a:spcPct val="100000"/>
                        </a:lnSpc>
                        <a:spcBef>
                          <a:spcPct val="20000"/>
                        </a:spcBef>
                        <a:spcAft>
                          <a:spcPct val="0"/>
                        </a:spcAft>
                        <a:buClrTx/>
                        <a:buSzPct val="50000"/>
                        <a:buFont typeface="Wingdings" pitchFamily="2" charset="2"/>
                        <a:buNone/>
                        <a:tabLst/>
                      </a:pPr>
                      <a:endParaRPr kumimoji="0" lang="en-US" sz="1600" b="0" i="0" u="none" strike="noStrike" cap="none" normalizeH="0" baseline="0" dirty="0">
                        <a:ln>
                          <a:noFill/>
                        </a:ln>
                        <a:solidFill>
                          <a:schemeClr val="bg1">
                            <a:lumMod val="50000"/>
                          </a:schemeClr>
                        </a:solidFill>
                        <a:effectLst/>
                        <a:latin typeface="Arial" charset="0"/>
                      </a:endParaRPr>
                    </a:p>
                  </a:txBody>
                  <a:tcPr marL="88969" marR="88969" horzOverflow="overflow">
                    <a:lnL w="12700" cap="flat" cmpd="sng" algn="ctr">
                      <a:solidFill>
                        <a:srgbClr val="006EC7"/>
                      </a:solidFill>
                      <a:prstDash val="solid"/>
                      <a:round/>
                      <a:headEnd type="none" w="med" len="med"/>
                      <a:tailEnd type="none" w="med" len="med"/>
                    </a:lnL>
                    <a:lnR w="12700" cap="flat" cmpd="sng" algn="ctr">
                      <a:solidFill>
                        <a:srgbClr val="006EC7"/>
                      </a:solidFill>
                      <a:prstDash val="solid"/>
                      <a:round/>
                      <a:headEnd type="none" w="med" len="med"/>
                      <a:tailEnd type="none" w="med" len="med"/>
                    </a:lnR>
                    <a:lnT w="12700" cap="flat" cmpd="sng" algn="ctr">
                      <a:solidFill>
                        <a:srgbClr val="006EC7"/>
                      </a:solidFill>
                      <a:prstDash val="solid"/>
                      <a:round/>
                      <a:headEnd type="none" w="med" len="med"/>
                      <a:tailEnd type="none" w="med" len="med"/>
                    </a:lnT>
                    <a:lnB w="12700" cap="flat" cmpd="sng" algn="ctr">
                      <a:solidFill>
                        <a:srgbClr val="006EC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de-DE" sz="1800" b="1" i="0" u="none" strike="noStrike" cap="none" normalizeH="0" baseline="0" dirty="0">
                          <a:ln>
                            <a:noFill/>
                          </a:ln>
                          <a:solidFill>
                            <a:schemeClr val="tx1"/>
                          </a:solidFill>
                          <a:effectLst/>
                          <a:latin typeface="Arial" charset="0"/>
                        </a:rPr>
                        <a:t>PNR</a:t>
                      </a:r>
                      <a:r>
                        <a:rPr kumimoji="0" lang="de-DE" sz="18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de-DE" sz="1800" b="0" i="0" u="none" strike="noStrike" cap="none" normalizeH="0" baseline="0" dirty="0">
                          <a:ln>
                            <a:noFill/>
                          </a:ln>
                          <a:solidFill>
                            <a:schemeClr val="tx1"/>
                          </a:solidFill>
                          <a:effectLst/>
                          <a:latin typeface="Arial" charset="0"/>
                        </a:rPr>
                        <a:t>Passenger Name Record</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a:ln>
                            <a:noFill/>
                          </a:ln>
                          <a:solidFill>
                            <a:schemeClr val="bg1">
                              <a:lumMod val="50000"/>
                            </a:schemeClr>
                          </a:solidFill>
                          <a:effectLst/>
                          <a:latin typeface="Arial" charset="0"/>
                        </a:rPr>
                        <a:t>complete set of reservation and check-in data captured by the airlines</a:t>
                      </a:r>
                    </a:p>
                  </a:txBody>
                  <a:tcPr marL="88969" marR="88969" horzOverflow="overflow">
                    <a:lnL w="12700" cap="flat" cmpd="sng" algn="ctr">
                      <a:solidFill>
                        <a:srgbClr val="006EC7"/>
                      </a:solidFill>
                      <a:prstDash val="solid"/>
                      <a:round/>
                      <a:headEnd type="none" w="med" len="med"/>
                      <a:tailEnd type="none" w="med" len="med"/>
                    </a:lnL>
                    <a:lnR w="12700" cap="flat" cmpd="sng" algn="ctr">
                      <a:solidFill>
                        <a:srgbClr val="006EC7"/>
                      </a:solidFill>
                      <a:prstDash val="solid"/>
                      <a:round/>
                      <a:headEnd type="none" w="med" len="med"/>
                      <a:tailEnd type="none" w="med" len="med"/>
                    </a:lnR>
                    <a:lnT w="12700" cap="flat" cmpd="sng" algn="ctr">
                      <a:solidFill>
                        <a:srgbClr val="006EC7"/>
                      </a:solidFill>
                      <a:prstDash val="solid"/>
                      <a:round/>
                      <a:headEnd type="none" w="med" len="med"/>
                      <a:tailEnd type="none" w="med" len="med"/>
                    </a:lnT>
                    <a:lnB w="12700" cap="flat" cmpd="sng" algn="ctr">
                      <a:solidFill>
                        <a:srgbClr val="006EC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 name="Footer Placeholder 17">
            <a:extLst>
              <a:ext uri="{FF2B5EF4-FFF2-40B4-BE49-F238E27FC236}">
                <a16:creationId xmlns:a16="http://schemas.microsoft.com/office/drawing/2014/main" id="{C157CD22-BADA-44FB-921F-D149B2E96686}"/>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a:xfrm>
            <a:off x="1863725" y="6374946"/>
            <a:ext cx="374672" cy="365125"/>
          </a:xfrm>
        </p:spPr>
        <p:txBody>
          <a:bodyPr/>
          <a:lstStyle/>
          <a:p>
            <a:pPr>
              <a:defRPr/>
            </a:pPr>
            <a:fld id="{30EDA846-F3F5-414A-9768-BA5EDF3C6FFC}" type="slidenum">
              <a:rPr lang="en-GB" smtClean="0"/>
              <a:pPr>
                <a:defRPr/>
              </a:pPr>
              <a:t>47</a:t>
            </a:fld>
            <a:endParaRPr lang="en-GB" dirty="0"/>
          </a:p>
        </p:txBody>
      </p:sp>
      <p:pic>
        <p:nvPicPr>
          <p:cNvPr id="54" name="Picture 89" descr="boarding pass"/>
          <p:cNvPicPr>
            <a:picLocks noChangeAspect="1" noChangeArrowheads="1"/>
          </p:cNvPicPr>
          <p:nvPr/>
        </p:nvPicPr>
        <p:blipFill>
          <a:blip r:embed="rId2" cstate="print"/>
          <a:srcRect/>
          <a:stretch>
            <a:fillRect/>
          </a:stretch>
        </p:blipFill>
        <p:spPr bwMode="auto">
          <a:xfrm>
            <a:off x="7536160" y="4581129"/>
            <a:ext cx="1224136" cy="538273"/>
          </a:xfrm>
          <a:prstGeom prst="rect">
            <a:avLst/>
          </a:prstGeom>
          <a:noFill/>
          <a:ln w="9525">
            <a:noFill/>
            <a:miter lim="800000"/>
            <a:headEnd/>
            <a:tailEnd/>
          </a:ln>
        </p:spPr>
      </p:pic>
      <p:pic>
        <p:nvPicPr>
          <p:cNvPr id="55" name="Picture 54" descr="Passports.bmp"/>
          <p:cNvPicPr>
            <a:picLocks noChangeAspect="1"/>
          </p:cNvPicPr>
          <p:nvPr/>
        </p:nvPicPr>
        <p:blipFill>
          <a:blip r:embed="rId3" cstate="print"/>
          <a:stretch>
            <a:fillRect/>
          </a:stretch>
        </p:blipFill>
        <p:spPr>
          <a:xfrm>
            <a:off x="7536160" y="3356992"/>
            <a:ext cx="955062" cy="1099844"/>
          </a:xfrm>
          <a:prstGeom prst="rect">
            <a:avLst/>
          </a:prstGeom>
        </p:spPr>
      </p:pic>
      <p:pic>
        <p:nvPicPr>
          <p:cNvPr id="57" name="Picture 56" descr="Passports.bmp"/>
          <p:cNvPicPr>
            <a:picLocks noChangeAspect="1"/>
          </p:cNvPicPr>
          <p:nvPr/>
        </p:nvPicPr>
        <p:blipFill>
          <a:blip r:embed="rId3" cstate="print"/>
          <a:stretch>
            <a:fillRect/>
          </a:stretch>
        </p:blipFill>
        <p:spPr>
          <a:xfrm>
            <a:off x="2135560" y="3645024"/>
            <a:ext cx="955062" cy="1099844"/>
          </a:xfrm>
          <a:prstGeom prst="rect">
            <a:avLst/>
          </a:prstGeom>
        </p:spPr>
      </p:pic>
      <p:pic>
        <p:nvPicPr>
          <p:cNvPr id="58" name="Picture 87" descr="Pixelio Anzeigetafel"/>
          <p:cNvPicPr>
            <a:picLocks noChangeAspect="1" noChangeArrowheads="1"/>
          </p:cNvPicPr>
          <p:nvPr/>
        </p:nvPicPr>
        <p:blipFill>
          <a:blip r:embed="rId4" cstate="print"/>
          <a:srcRect/>
          <a:stretch>
            <a:fillRect/>
          </a:stretch>
        </p:blipFill>
        <p:spPr bwMode="auto">
          <a:xfrm>
            <a:off x="3071664" y="3789040"/>
            <a:ext cx="732118" cy="976158"/>
          </a:xfrm>
          <a:prstGeom prst="rect">
            <a:avLst/>
          </a:prstGeom>
          <a:noFill/>
          <a:ln w="9525">
            <a:noFill/>
            <a:miter lim="800000"/>
            <a:headEnd/>
            <a:tailEnd/>
          </a:ln>
        </p:spPr>
      </p:pic>
      <p:pic>
        <p:nvPicPr>
          <p:cNvPr id="60" name="Picture 59" descr="imagesCASDJEFJ.jpg"/>
          <p:cNvPicPr>
            <a:picLocks noChangeAspect="1"/>
          </p:cNvPicPr>
          <p:nvPr/>
        </p:nvPicPr>
        <p:blipFill>
          <a:blip r:embed="rId5" cstate="print"/>
          <a:stretch>
            <a:fillRect/>
          </a:stretch>
        </p:blipFill>
        <p:spPr>
          <a:xfrm>
            <a:off x="8832304" y="4581129"/>
            <a:ext cx="1278260" cy="546233"/>
          </a:xfrm>
          <a:prstGeom prst="rect">
            <a:avLst/>
          </a:prstGeom>
        </p:spPr>
      </p:pic>
      <p:pic>
        <p:nvPicPr>
          <p:cNvPr id="61" name="Picture 60" descr="Passports.bmp"/>
          <p:cNvPicPr>
            <a:picLocks noChangeAspect="1"/>
          </p:cNvPicPr>
          <p:nvPr/>
        </p:nvPicPr>
        <p:blipFill>
          <a:blip r:embed="rId3" cstate="print"/>
          <a:stretch>
            <a:fillRect/>
          </a:stretch>
        </p:blipFill>
        <p:spPr>
          <a:xfrm>
            <a:off x="5789010" y="3789040"/>
            <a:ext cx="955062" cy="1099844"/>
          </a:xfrm>
          <a:prstGeom prst="rect">
            <a:avLst/>
          </a:prstGeom>
        </p:spPr>
      </p:pic>
      <p:pic>
        <p:nvPicPr>
          <p:cNvPr id="62" name="Picture 87" descr="Pixelio Anzeigetafel"/>
          <p:cNvPicPr>
            <a:picLocks noChangeAspect="1" noChangeArrowheads="1"/>
          </p:cNvPicPr>
          <p:nvPr/>
        </p:nvPicPr>
        <p:blipFill>
          <a:blip r:embed="rId4" cstate="print"/>
          <a:srcRect/>
          <a:stretch>
            <a:fillRect/>
          </a:stretch>
        </p:blipFill>
        <p:spPr bwMode="auto">
          <a:xfrm>
            <a:off x="6600056" y="4365104"/>
            <a:ext cx="792088" cy="1056118"/>
          </a:xfrm>
          <a:prstGeom prst="rect">
            <a:avLst/>
          </a:prstGeom>
          <a:noFill/>
          <a:ln w="9525">
            <a:noFill/>
            <a:miter lim="800000"/>
            <a:headEnd/>
            <a:tailEnd/>
          </a:ln>
        </p:spPr>
      </p:pic>
      <p:pic>
        <p:nvPicPr>
          <p:cNvPr id="63" name="Picture 88" descr="MC_logo"/>
          <p:cNvPicPr>
            <a:picLocks noChangeAspect="1" noChangeArrowheads="1"/>
          </p:cNvPicPr>
          <p:nvPr/>
        </p:nvPicPr>
        <p:blipFill>
          <a:blip r:embed="rId6" cstate="print"/>
          <a:srcRect/>
          <a:stretch>
            <a:fillRect/>
          </a:stretch>
        </p:blipFill>
        <p:spPr bwMode="auto">
          <a:xfrm>
            <a:off x="9336360" y="3876726"/>
            <a:ext cx="857250" cy="560387"/>
          </a:xfrm>
          <a:prstGeom prst="rect">
            <a:avLst/>
          </a:prstGeom>
          <a:noFill/>
          <a:ln w="9525">
            <a:noFill/>
            <a:miter lim="800000"/>
            <a:headEnd/>
            <a:tailEnd/>
          </a:ln>
        </p:spPr>
      </p:pic>
      <p:pic>
        <p:nvPicPr>
          <p:cNvPr id="64" name="Picture 87" descr="Pixelio Anzeigetafel"/>
          <p:cNvPicPr>
            <a:picLocks noChangeAspect="1" noChangeArrowheads="1"/>
          </p:cNvPicPr>
          <p:nvPr/>
        </p:nvPicPr>
        <p:blipFill>
          <a:blip r:embed="rId4" cstate="print"/>
          <a:srcRect/>
          <a:stretch>
            <a:fillRect/>
          </a:stretch>
        </p:blipFill>
        <p:spPr bwMode="auto">
          <a:xfrm>
            <a:off x="8544272" y="3444677"/>
            <a:ext cx="732118" cy="976158"/>
          </a:xfrm>
          <a:prstGeom prst="rect">
            <a:avLst/>
          </a:prstGeom>
          <a:noFill/>
          <a:ln w="9525">
            <a:noFill/>
            <a:miter lim="800000"/>
            <a:headEnd/>
            <a:tailEnd/>
          </a:ln>
        </p:spPr>
      </p:pic>
      <p:pic>
        <p:nvPicPr>
          <p:cNvPr id="59" name="Picture 58" descr="screenshot-xg.jpg"/>
          <p:cNvPicPr>
            <a:picLocks noChangeAspect="1"/>
          </p:cNvPicPr>
          <p:nvPr/>
        </p:nvPicPr>
        <p:blipFill>
          <a:blip r:embed="rId7" cstate="print"/>
          <a:srcRect l="8927" t="3541" r="6746" b="856"/>
          <a:stretch>
            <a:fillRect/>
          </a:stretch>
        </p:blipFill>
        <p:spPr>
          <a:xfrm>
            <a:off x="4655840" y="3717032"/>
            <a:ext cx="1224136" cy="1656184"/>
          </a:xfrm>
          <a:prstGeom prst="rect">
            <a:avLst/>
          </a:prstGeom>
        </p:spPr>
      </p:pic>
      <p:sp>
        <p:nvSpPr>
          <p:cNvPr id="67" name="Rectangle 50"/>
          <p:cNvSpPr>
            <a:spLocks noChangeArrowheads="1"/>
          </p:cNvSpPr>
          <p:nvPr/>
        </p:nvSpPr>
        <p:spPr bwMode="auto">
          <a:xfrm>
            <a:off x="1991544" y="1052737"/>
            <a:ext cx="8215370" cy="661987"/>
          </a:xfrm>
          <a:prstGeom prst="rect">
            <a:avLst/>
          </a:prstGeom>
          <a:solidFill>
            <a:schemeClr val="bg1">
              <a:lumMod val="85000"/>
            </a:schemeClr>
          </a:solidFill>
          <a:ln w="9525">
            <a:solidFill>
              <a:schemeClr val="tx1"/>
            </a:solidFill>
            <a:miter lim="800000"/>
            <a:headEnd/>
            <a:tailEnd/>
          </a:ln>
        </p:spPr>
        <p:txBody>
          <a:bodyPr wrap="none" anchor="ctr"/>
          <a:lstStyle/>
          <a:p>
            <a:pPr algn="ctr"/>
            <a:r>
              <a:rPr lang="en-US" sz="2000" b="1" dirty="0">
                <a:solidFill>
                  <a:schemeClr val="accent1"/>
                </a:solidFill>
              </a:rPr>
              <a:t>Passenger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1524000" y="0"/>
            <a:ext cx="9664700" cy="1162844"/>
          </a:xfrm>
        </p:spPr>
        <p:txBody>
          <a:bodyPr>
            <a:normAutofit/>
          </a:bodyPr>
          <a:lstStyle/>
          <a:p>
            <a:pPr algn="ctr"/>
            <a:r>
              <a:rPr lang="en-GB" sz="2800" dirty="0"/>
              <a:t>Passport and Travel Document Data</a:t>
            </a:r>
            <a:br>
              <a:rPr lang="en-US" dirty="0"/>
            </a:br>
            <a:endParaRPr lang="en-US" dirty="0">
              <a:solidFill>
                <a:schemeClr val="bg2"/>
              </a:solidFill>
            </a:endParaRPr>
          </a:p>
        </p:txBody>
      </p:sp>
      <p:sp>
        <p:nvSpPr>
          <p:cNvPr id="7" name="Footer Placeholder 17">
            <a:extLst>
              <a:ext uri="{FF2B5EF4-FFF2-40B4-BE49-F238E27FC236}">
                <a16:creationId xmlns:a16="http://schemas.microsoft.com/office/drawing/2014/main" id="{D29CBDA1-031E-473D-8CCD-A950BC3D8410}"/>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a:xfrm>
            <a:off x="1863725" y="6374946"/>
            <a:ext cx="374672" cy="365125"/>
          </a:xfrm>
        </p:spPr>
        <p:txBody>
          <a:bodyPr/>
          <a:lstStyle/>
          <a:p>
            <a:pPr>
              <a:defRPr/>
            </a:pPr>
            <a:fld id="{30EDA846-F3F5-414A-9768-BA5EDF3C6FFC}" type="slidenum">
              <a:rPr lang="en-GB" smtClean="0"/>
              <a:pPr>
                <a:defRPr/>
              </a:pPr>
              <a:t>48</a:t>
            </a:fld>
            <a:endParaRPr lang="en-GB" dirty="0"/>
          </a:p>
        </p:txBody>
      </p:sp>
      <p:graphicFrame>
        <p:nvGraphicFramePr>
          <p:cNvPr id="20" name="Content Placeholder 4"/>
          <p:cNvGraphicFramePr>
            <a:graphicFrameLocks/>
          </p:cNvGraphicFramePr>
          <p:nvPr/>
        </p:nvGraphicFramePr>
        <p:xfrm>
          <a:off x="1922464" y="1312863"/>
          <a:ext cx="8288337" cy="3840480"/>
        </p:xfrm>
        <a:graphic>
          <a:graphicData uri="http://schemas.openxmlformats.org/drawingml/2006/table">
            <a:tbl>
              <a:tblPr firstRow="1" bandRow="1">
                <a:tableStyleId>{5C22544A-7EE6-4342-B048-85BDC9FD1C3A}</a:tableStyleId>
              </a:tblPr>
              <a:tblGrid>
                <a:gridCol w="782372">
                  <a:extLst>
                    <a:ext uri="{9D8B030D-6E8A-4147-A177-3AD203B41FA5}">
                      <a16:colId xmlns:a16="http://schemas.microsoft.com/office/drawing/2014/main" val="20000"/>
                    </a:ext>
                  </a:extLst>
                </a:gridCol>
                <a:gridCol w="5496120">
                  <a:extLst>
                    <a:ext uri="{9D8B030D-6E8A-4147-A177-3AD203B41FA5}">
                      <a16:colId xmlns:a16="http://schemas.microsoft.com/office/drawing/2014/main" val="20001"/>
                    </a:ext>
                  </a:extLst>
                </a:gridCol>
                <a:gridCol w="2009845">
                  <a:extLst>
                    <a:ext uri="{9D8B030D-6E8A-4147-A177-3AD203B41FA5}">
                      <a16:colId xmlns:a16="http://schemas.microsoft.com/office/drawing/2014/main" val="20002"/>
                    </a:ext>
                  </a:extLst>
                </a:gridCol>
              </a:tblGrid>
              <a:tr h="370840">
                <a:tc>
                  <a:txBody>
                    <a:bodyPr/>
                    <a:lstStyle/>
                    <a:p>
                      <a:r>
                        <a:rPr lang="en-GB" sz="1800" dirty="0">
                          <a:solidFill>
                            <a:schemeClr val="bg1"/>
                          </a:solidFill>
                        </a:rPr>
                        <a:t>Data</a:t>
                      </a:r>
                      <a:r>
                        <a:rPr lang="en-GB" sz="1800" baseline="0" dirty="0">
                          <a:solidFill>
                            <a:schemeClr val="bg1"/>
                          </a:solidFill>
                        </a:rPr>
                        <a:t> Type</a:t>
                      </a:r>
                      <a:endParaRPr lang="en-GB" sz="1800" dirty="0">
                        <a:solidFill>
                          <a:schemeClr val="bg1"/>
                        </a:solidFill>
                      </a:endParaRPr>
                    </a:p>
                  </a:txBody>
                  <a:tcPr marL="91443" marR="91443"/>
                </a:tc>
                <a:tc>
                  <a:txBody>
                    <a:bodyPr/>
                    <a:lstStyle/>
                    <a:p>
                      <a:pPr algn="l"/>
                      <a:r>
                        <a:rPr lang="en-GB" sz="1800" dirty="0">
                          <a:solidFill>
                            <a:schemeClr val="bg1"/>
                          </a:solidFill>
                        </a:rPr>
                        <a:t>Description</a:t>
                      </a:r>
                    </a:p>
                  </a:txBody>
                  <a:tcPr marL="91443" marR="91443"/>
                </a:tc>
                <a:tc>
                  <a:txBody>
                    <a:bodyPr/>
                    <a:lstStyle/>
                    <a:p>
                      <a:pPr algn="ctr"/>
                      <a:r>
                        <a:rPr lang="en-GB" sz="1800" dirty="0">
                          <a:solidFill>
                            <a:schemeClr val="bg1"/>
                          </a:solidFill>
                        </a:rPr>
                        <a:t>Carriers</a:t>
                      </a:r>
                    </a:p>
                  </a:txBody>
                  <a:tcPr marL="91443" marR="91443"/>
                </a:tc>
                <a:extLst>
                  <a:ext uri="{0D108BD9-81ED-4DB2-BD59-A6C34878D82A}">
                    <a16:rowId xmlns:a16="http://schemas.microsoft.com/office/drawing/2014/main" val="10000"/>
                  </a:ext>
                </a:extLst>
              </a:tr>
              <a:tr h="370840">
                <a:tc>
                  <a:txBody>
                    <a:bodyPr/>
                    <a:lstStyle/>
                    <a:p>
                      <a:r>
                        <a:rPr lang="en-GB" sz="1600" dirty="0"/>
                        <a:t>APP</a:t>
                      </a:r>
                    </a:p>
                  </a:txBody>
                  <a:tcPr marL="91443" marR="91443"/>
                </a:tc>
                <a:tc>
                  <a:txBody>
                    <a:bodyPr/>
                    <a:lstStyle/>
                    <a:p>
                      <a:r>
                        <a:rPr lang="en-GB" sz="1600" b="1" kern="1200" dirty="0">
                          <a:solidFill>
                            <a:schemeClr val="dk1"/>
                          </a:solidFill>
                          <a:latin typeface="+mn-lt"/>
                          <a:ea typeface="+mn-ea"/>
                          <a:cs typeface="+mn-cs"/>
                        </a:rPr>
                        <a:t>Advance Passenger Processing </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cs typeface="Tahoma" pitchFamily="34" charset="0"/>
                        </a:rPr>
                        <a:t>IATA endorsed standard f</a:t>
                      </a:r>
                      <a:r>
                        <a:rPr lang="en-US" sz="1600" kern="1200" dirty="0">
                          <a:solidFill>
                            <a:schemeClr val="dk1"/>
                          </a:solidFill>
                          <a:latin typeface="+mn-lt"/>
                          <a:ea typeface="+mn-ea"/>
                          <a:cs typeface="+mn-cs"/>
                        </a:rPr>
                        <a:t>or flight and document data declaration in real-time. </a:t>
                      </a:r>
                      <a:r>
                        <a:rPr lang="en-US" sz="1600" dirty="0">
                          <a:cs typeface="Tahoma" pitchFamily="34" charset="0"/>
                        </a:rPr>
                        <a:t>Interactive process that allows governments to review and approve boarding of each passenger </a:t>
                      </a:r>
                      <a:r>
                        <a:rPr lang="en-US" sz="1600" b="0" dirty="0">
                          <a:cs typeface="Tahoma" pitchFamily="34" charset="0"/>
                        </a:rPr>
                        <a:t>in real-time</a:t>
                      </a:r>
                      <a:r>
                        <a:rPr lang="en-US" sz="1600" b="1" dirty="0">
                          <a:cs typeface="Tahoma" pitchFamily="34" charset="0"/>
                        </a:rPr>
                        <a:t>.</a:t>
                      </a:r>
                      <a:endParaRPr lang="en-GB" sz="1600" dirty="0"/>
                    </a:p>
                  </a:txBody>
                  <a:tcPr marL="91443" marR="914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Sent by all types of carriers as</a:t>
                      </a:r>
                      <a:r>
                        <a:rPr lang="en-GB" sz="1400" baseline="0" dirty="0"/>
                        <a:t> part of check-in process</a:t>
                      </a:r>
                      <a:endParaRPr lang="en-GB" sz="1400" dirty="0"/>
                    </a:p>
                  </a:txBody>
                  <a:tcPr marL="91443" marR="91443"/>
                </a:tc>
                <a:extLst>
                  <a:ext uri="{0D108BD9-81ED-4DB2-BD59-A6C34878D82A}">
                    <a16:rowId xmlns:a16="http://schemas.microsoft.com/office/drawing/2014/main" val="10001"/>
                  </a:ext>
                </a:extLst>
              </a:tr>
              <a:tr h="370840">
                <a:tc>
                  <a:txBody>
                    <a:bodyPr/>
                    <a:lstStyle/>
                    <a:p>
                      <a:r>
                        <a:rPr lang="en-GB" sz="1600" dirty="0"/>
                        <a:t>APIS</a:t>
                      </a:r>
                    </a:p>
                  </a:txBody>
                  <a:tcPr marL="91443" marR="91443"/>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600" b="1" dirty="0">
                          <a:cs typeface="Tahoma" pitchFamily="34" charset="0"/>
                        </a:rPr>
                        <a:t>Advanced Passenger</a:t>
                      </a:r>
                      <a:r>
                        <a:rPr lang="en-US" sz="1600" b="1" baseline="0" dirty="0">
                          <a:cs typeface="Tahoma" pitchFamily="34" charset="0"/>
                        </a:rPr>
                        <a:t> Information System</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600" dirty="0">
                          <a:cs typeface="Tahoma" pitchFamily="34" charset="0"/>
                        </a:rPr>
                        <a:t>Batch flight manifests received after departure. Legacy</a:t>
                      </a:r>
                      <a:r>
                        <a:rPr lang="en-US" sz="1600" baseline="0" dirty="0">
                          <a:cs typeface="Tahoma" pitchFamily="34" charset="0"/>
                        </a:rPr>
                        <a:t> data format.</a:t>
                      </a:r>
                      <a:endParaRPr lang="en-GB" sz="1600" dirty="0"/>
                    </a:p>
                  </a:txBody>
                  <a:tcPr marL="91443" marR="914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Used by</a:t>
                      </a:r>
                      <a:r>
                        <a:rPr lang="en-GB" sz="1400" baseline="0" dirty="0"/>
                        <a:t> carriers unable to send APP – sent after departure</a:t>
                      </a:r>
                      <a:endParaRPr lang="en-GB" sz="1400" dirty="0"/>
                    </a:p>
                  </a:txBody>
                  <a:tcPr marL="91443" marR="91443"/>
                </a:tc>
                <a:extLst>
                  <a:ext uri="{0D108BD9-81ED-4DB2-BD59-A6C34878D82A}">
                    <a16:rowId xmlns:a16="http://schemas.microsoft.com/office/drawing/2014/main" val="10002"/>
                  </a:ext>
                </a:extLst>
              </a:tr>
              <a:tr h="370840">
                <a:tc>
                  <a:txBody>
                    <a:bodyPr/>
                    <a:lstStyle/>
                    <a:p>
                      <a:r>
                        <a:rPr lang="en-GB" sz="1600" dirty="0"/>
                        <a:t>AQQ</a:t>
                      </a:r>
                    </a:p>
                  </a:txBody>
                  <a:tcPr marL="91443" marR="91443"/>
                </a:tc>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600" b="1" dirty="0"/>
                        <a:t>Advanced</a:t>
                      </a:r>
                      <a:r>
                        <a:rPr lang="en-GB" sz="1600" b="1" baseline="0" dirty="0"/>
                        <a:t> Quick Query.</a:t>
                      </a:r>
                    </a:p>
                    <a:p>
                      <a:pPr marL="0" marR="0" lvl="2"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mn-lt"/>
                          <a:ea typeface="+mn-ea"/>
                          <a:cs typeface="+mn-cs"/>
                        </a:rPr>
                        <a:t>A form of interactive, real-time APIS defined by the US Customs and Border Protection agency which is similar in concept to APP. </a:t>
                      </a:r>
                      <a:endParaRPr lang="en-GB" sz="1400" dirty="0"/>
                    </a:p>
                  </a:txBody>
                  <a:tcPr marL="91443" marR="9144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Sent  by certain</a:t>
                      </a:r>
                      <a:r>
                        <a:rPr lang="en-GB" sz="1400" baseline="0" dirty="0"/>
                        <a:t> </a:t>
                      </a:r>
                      <a:r>
                        <a:rPr lang="en-GB" sz="1400" dirty="0"/>
                        <a:t>airlines during check-in instead</a:t>
                      </a:r>
                      <a:r>
                        <a:rPr lang="en-GB" sz="1400" baseline="0" dirty="0"/>
                        <a:t> of APP</a:t>
                      </a:r>
                      <a:endParaRPr lang="en-GB" sz="1400" dirty="0"/>
                    </a:p>
                  </a:txBody>
                  <a:tcPr marL="91443" marR="91443"/>
                </a:tc>
                <a:extLst>
                  <a:ext uri="{0D108BD9-81ED-4DB2-BD59-A6C34878D82A}">
                    <a16:rowId xmlns:a16="http://schemas.microsoft.com/office/drawing/2014/main" val="10003"/>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1524000" y="0"/>
            <a:ext cx="9664700" cy="1162844"/>
          </a:xfrm>
        </p:spPr>
        <p:txBody>
          <a:bodyPr>
            <a:normAutofit/>
          </a:bodyPr>
          <a:lstStyle/>
          <a:p>
            <a:pPr algn="ctr"/>
            <a:r>
              <a:rPr lang="en-GB" sz="2800" dirty="0"/>
              <a:t>Booking and Check-in Data</a:t>
            </a:r>
            <a:br>
              <a:rPr lang="en-US" dirty="0"/>
            </a:br>
            <a:endParaRPr lang="en-US" dirty="0">
              <a:solidFill>
                <a:schemeClr val="bg2"/>
              </a:solidFill>
            </a:endParaRPr>
          </a:p>
        </p:txBody>
      </p:sp>
      <p:sp>
        <p:nvSpPr>
          <p:cNvPr id="8" name="Footer Placeholder 17">
            <a:extLst>
              <a:ext uri="{FF2B5EF4-FFF2-40B4-BE49-F238E27FC236}">
                <a16:creationId xmlns:a16="http://schemas.microsoft.com/office/drawing/2014/main" id="{CA0DAC10-79C8-482B-AACA-77E2A296B313}"/>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a:xfrm>
            <a:off x="1863725" y="6374946"/>
            <a:ext cx="374672" cy="365125"/>
          </a:xfrm>
        </p:spPr>
        <p:txBody>
          <a:bodyPr/>
          <a:lstStyle/>
          <a:p>
            <a:pPr>
              <a:defRPr/>
            </a:pPr>
            <a:fld id="{30EDA846-F3F5-414A-9768-BA5EDF3C6FFC}" type="slidenum">
              <a:rPr lang="en-GB" smtClean="0"/>
              <a:pPr>
                <a:defRPr/>
              </a:pPr>
              <a:t>49</a:t>
            </a:fld>
            <a:endParaRPr lang="en-GB" dirty="0"/>
          </a:p>
        </p:txBody>
      </p:sp>
      <p:graphicFrame>
        <p:nvGraphicFramePr>
          <p:cNvPr id="7" name="Content Placeholder 4"/>
          <p:cNvGraphicFramePr>
            <a:graphicFrameLocks/>
          </p:cNvGraphicFramePr>
          <p:nvPr/>
        </p:nvGraphicFramePr>
        <p:xfrm>
          <a:off x="1922464" y="1312863"/>
          <a:ext cx="8288337" cy="3992838"/>
        </p:xfrm>
        <a:graphic>
          <a:graphicData uri="http://schemas.openxmlformats.org/drawingml/2006/table">
            <a:tbl>
              <a:tblPr firstRow="1" bandRow="1">
                <a:tableStyleId>{5C22544A-7EE6-4342-B048-85BDC9FD1C3A}</a:tableStyleId>
              </a:tblPr>
              <a:tblGrid>
                <a:gridCol w="849049">
                  <a:extLst>
                    <a:ext uri="{9D8B030D-6E8A-4147-A177-3AD203B41FA5}">
                      <a16:colId xmlns:a16="http://schemas.microsoft.com/office/drawing/2014/main" val="20000"/>
                    </a:ext>
                  </a:extLst>
                </a:gridCol>
                <a:gridCol w="5858082">
                  <a:extLst>
                    <a:ext uri="{9D8B030D-6E8A-4147-A177-3AD203B41FA5}">
                      <a16:colId xmlns:a16="http://schemas.microsoft.com/office/drawing/2014/main" val="20001"/>
                    </a:ext>
                  </a:extLst>
                </a:gridCol>
                <a:gridCol w="1581206">
                  <a:extLst>
                    <a:ext uri="{9D8B030D-6E8A-4147-A177-3AD203B41FA5}">
                      <a16:colId xmlns:a16="http://schemas.microsoft.com/office/drawing/2014/main" val="20002"/>
                    </a:ext>
                  </a:extLst>
                </a:gridCol>
              </a:tblGrid>
              <a:tr h="640025">
                <a:tc>
                  <a:txBody>
                    <a:bodyPr/>
                    <a:lstStyle/>
                    <a:p>
                      <a:r>
                        <a:rPr lang="en-GB" sz="1800" dirty="0">
                          <a:solidFill>
                            <a:schemeClr val="bg1"/>
                          </a:solidFill>
                        </a:rPr>
                        <a:t>Data</a:t>
                      </a:r>
                      <a:r>
                        <a:rPr lang="en-GB" sz="1800" baseline="0" dirty="0">
                          <a:solidFill>
                            <a:schemeClr val="bg1"/>
                          </a:solidFill>
                        </a:rPr>
                        <a:t> Type</a:t>
                      </a:r>
                      <a:endParaRPr lang="en-GB" sz="1800" dirty="0">
                        <a:solidFill>
                          <a:schemeClr val="bg1"/>
                        </a:solidFill>
                      </a:endParaRPr>
                    </a:p>
                  </a:txBody>
                  <a:tcPr marL="91443" marR="91443" marT="45713" marB="45713"/>
                </a:tc>
                <a:tc>
                  <a:txBody>
                    <a:bodyPr/>
                    <a:lstStyle/>
                    <a:p>
                      <a:pPr algn="l"/>
                      <a:r>
                        <a:rPr lang="en-GB" sz="1800" dirty="0">
                          <a:solidFill>
                            <a:schemeClr val="bg1"/>
                          </a:solidFill>
                        </a:rPr>
                        <a:t>Description</a:t>
                      </a:r>
                    </a:p>
                  </a:txBody>
                  <a:tcPr marL="91443" marR="91443" marT="45713" marB="45713"/>
                </a:tc>
                <a:tc>
                  <a:txBody>
                    <a:bodyPr/>
                    <a:lstStyle/>
                    <a:p>
                      <a:pPr algn="ctr"/>
                      <a:r>
                        <a:rPr lang="en-GB" sz="1800" dirty="0">
                          <a:solidFill>
                            <a:schemeClr val="bg1"/>
                          </a:solidFill>
                        </a:rPr>
                        <a:t>Carriers </a:t>
                      </a:r>
                    </a:p>
                  </a:txBody>
                  <a:tcPr marL="91443" marR="91443" marT="45713" marB="45713"/>
                </a:tc>
                <a:extLst>
                  <a:ext uri="{0D108BD9-81ED-4DB2-BD59-A6C34878D82A}">
                    <a16:rowId xmlns:a16="http://schemas.microsoft.com/office/drawing/2014/main" val="10000"/>
                  </a:ext>
                </a:extLst>
              </a:tr>
              <a:tr h="1554358">
                <a:tc>
                  <a:txBody>
                    <a:bodyPr/>
                    <a:lstStyle/>
                    <a:p>
                      <a:r>
                        <a:rPr lang="en-GB" sz="1600" dirty="0"/>
                        <a:t>PNR</a:t>
                      </a:r>
                    </a:p>
                  </a:txBody>
                  <a:tcPr marL="91443" marR="91443" marT="45713" marB="45713"/>
                </a:tc>
                <a:tc>
                  <a:txBody>
                    <a:bodyPr/>
                    <a:lstStyle/>
                    <a:p>
                      <a:r>
                        <a:rPr lang="en-GB" sz="1600" b="1" kern="1200" dirty="0">
                          <a:solidFill>
                            <a:schemeClr val="dk1"/>
                          </a:solidFill>
                          <a:latin typeface="+mn-lt"/>
                          <a:ea typeface="+mn-ea"/>
                          <a:cs typeface="+mn-cs"/>
                        </a:rPr>
                        <a:t>Passenger Name Record</a:t>
                      </a:r>
                    </a:p>
                    <a:p>
                      <a:r>
                        <a:rPr lang="en-GB" sz="1600" kern="1200" dirty="0">
                          <a:solidFill>
                            <a:schemeClr val="dk1"/>
                          </a:solidFill>
                          <a:latin typeface="+mn-lt"/>
                          <a:ea typeface="+mn-ea"/>
                          <a:cs typeface="+mn-cs"/>
                        </a:rPr>
                        <a:t>A booking or reservation (for air travel and possibly other services) on an ARS or GDS. </a:t>
                      </a:r>
                      <a:r>
                        <a:rPr lang="en-US" sz="1600" kern="1200" dirty="0">
                          <a:solidFill>
                            <a:schemeClr val="dk1"/>
                          </a:solidFill>
                          <a:latin typeface="+mn-lt"/>
                          <a:ea typeface="+mn-ea"/>
                          <a:cs typeface="+mn-cs"/>
                        </a:rPr>
                        <a:t>In government parlance, the term PNR also includes check-in information as well as the booking itself. Note, however, such check-in data usually comes from a separate system (the DCS) and not the ARS.</a:t>
                      </a:r>
                      <a:endParaRPr lang="en-GB" sz="1600" dirty="0"/>
                    </a:p>
                  </a:txBody>
                  <a:tcPr marL="91443" marR="91443"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Sent by airlines at pre-configured intervals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91443" marR="91443" marT="45713" marB="45713"/>
                </a:tc>
                <a:extLst>
                  <a:ext uri="{0D108BD9-81ED-4DB2-BD59-A6C34878D82A}">
                    <a16:rowId xmlns:a16="http://schemas.microsoft.com/office/drawing/2014/main" val="10001"/>
                  </a:ext>
                </a:extLst>
              </a:tr>
              <a:tr h="1798180">
                <a:tc>
                  <a:txBody>
                    <a:bodyPr/>
                    <a:lstStyle/>
                    <a:p>
                      <a:r>
                        <a:rPr lang="en-GB" sz="1600" dirty="0"/>
                        <a:t>DCS</a:t>
                      </a:r>
                    </a:p>
                  </a:txBody>
                  <a:tcPr marL="91443" marR="91443" marT="45713" marB="45713"/>
                </a:tc>
                <a:tc>
                  <a:txBody>
                    <a:bodyPr/>
                    <a:lstStyle/>
                    <a:p>
                      <a:r>
                        <a:rPr lang="en-GB" sz="1600" b="1" kern="1200" dirty="0">
                          <a:solidFill>
                            <a:schemeClr val="dk1"/>
                          </a:solidFill>
                          <a:latin typeface="+mn-lt"/>
                          <a:ea typeface="+mn-ea"/>
                          <a:cs typeface="+mn-cs"/>
                        </a:rPr>
                        <a:t>Departure Control System</a:t>
                      </a:r>
                    </a:p>
                    <a:p>
                      <a:r>
                        <a:rPr lang="en-US" sz="1600" kern="1200" dirty="0">
                          <a:solidFill>
                            <a:schemeClr val="dk1"/>
                          </a:solidFill>
                          <a:latin typeface="+mn-lt"/>
                          <a:ea typeface="+mn-ea"/>
                          <a:cs typeface="+mn-cs"/>
                        </a:rPr>
                        <a:t>The system used to check passengers on to flights. In some cases, the DCS and ARS are the same system. More often, they are distinct systems (the ARS hands data over to DCS; after flight closure the DCS hands data back to the ARS). Note that Airlines sometimes provide check-in services (using their own DCS) on behalf of other Airlines.</a:t>
                      </a:r>
                      <a:endParaRPr lang="en-GB" sz="1600" dirty="0"/>
                    </a:p>
                  </a:txBody>
                  <a:tcPr marL="91443" marR="91443"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Sent by airlines after departure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91443" marR="91443" marT="45713" marB="45713"/>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5" name="Rectangle 4199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close-up of a planet&#10;&#10;AI-generated content may be incorrect.">
            <a:extLst>
              <a:ext uri="{FF2B5EF4-FFF2-40B4-BE49-F238E27FC236}">
                <a16:creationId xmlns:a16="http://schemas.microsoft.com/office/drawing/2014/main" id="{60A5006B-793C-C711-F345-F1CD644F7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679" b="23071"/>
          <a:stretch>
            <a:fill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992" name="Rectangle 4199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0" name="Title 2"/>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ea typeface="ヒラギノ角ゴ Pro W3"/>
                <a:cs typeface="Geneva"/>
              </a:rPr>
              <a:t>GLOBAL SITES / LOCATIONS</a:t>
            </a:r>
          </a:p>
        </p:txBody>
      </p:sp>
      <p:sp>
        <p:nvSpPr>
          <p:cNvPr id="2" name="Subtitle 1">
            <a:extLst>
              <a:ext uri="{FF2B5EF4-FFF2-40B4-BE49-F238E27FC236}">
                <a16:creationId xmlns:a16="http://schemas.microsoft.com/office/drawing/2014/main" id="{227250D7-F3B0-5988-1794-33048A94635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b="1">
                <a:solidFill>
                  <a:srgbClr val="FFFFFF"/>
                </a:solidFill>
                <a:ea typeface="Geneva" charset="-128"/>
                <a:cs typeface="Geneva"/>
              </a:rPr>
              <a:t>WE ARE EVERYWHERE 4 U</a:t>
            </a:r>
          </a:p>
          <a:p>
            <a:endParaRPr lang="en-US">
              <a:solidFill>
                <a:srgbClr val="FFFFFF"/>
              </a:solidFill>
            </a:endParaRPr>
          </a:p>
        </p:txBody>
      </p:sp>
    </p:spTree>
    <p:extLst>
      <p:ext uri="{BB962C8B-B14F-4D97-AF65-F5344CB8AC3E}">
        <p14:creationId xmlns:p14="http://schemas.microsoft.com/office/powerpoint/2010/main" val="4061845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bwMode="auto">
          <a:xfrm>
            <a:off x="1905000" y="484188"/>
            <a:ext cx="8305800" cy="1143000"/>
          </a:xfrm>
          <a:noFill/>
          <a:ln>
            <a:miter lim="800000"/>
            <a:headEnd/>
            <a:tailEnd/>
          </a:ln>
        </p:spPr>
        <p:txBody>
          <a:bodyPr vert="horz" wrap="square" lIns="91440" tIns="45720" rIns="91440" bIns="45720" numCol="1" rtlCol="0" anchor="t" anchorCtr="0" compatLnSpc="1">
            <a:prstTxWarp prst="textNoShape">
              <a:avLst/>
            </a:prstTxWarp>
            <a:normAutofit/>
          </a:bodyPr>
          <a:lstStyle/>
          <a:p>
            <a:pPr algn="ctr"/>
            <a:r>
              <a:rPr lang="en-GB" dirty="0"/>
              <a:t>Data Comparison </a:t>
            </a:r>
          </a:p>
        </p:txBody>
      </p:sp>
      <p:sp>
        <p:nvSpPr>
          <p:cNvPr id="8" name="Footer Placeholder 17">
            <a:extLst>
              <a:ext uri="{FF2B5EF4-FFF2-40B4-BE49-F238E27FC236}">
                <a16:creationId xmlns:a16="http://schemas.microsoft.com/office/drawing/2014/main" id="{A8D4BF7A-4AF3-4CBC-B671-72E3D044B24C}"/>
              </a:ext>
            </a:extLst>
          </p:cNvPr>
          <p:cNvSpPr>
            <a:spLocks noGrp="1"/>
          </p:cNvSpPr>
          <p:nvPr>
            <p:ph type="ftr" sz="quarter" idx="11"/>
          </p:nvPr>
        </p:nvSpPr>
        <p:spPr>
          <a:prstGeom prst="rect">
            <a:avLst/>
          </a:prstGeom>
        </p:spPr>
        <p:txBody>
          <a:bodyPr/>
          <a:lstStyle/>
          <a:p>
            <a:r>
              <a:rPr lang="en-US" dirty="0"/>
              <a:t>BORDER CONTROL | Confidential | © AIS 2025</a:t>
            </a:r>
            <a:endParaRPr lang="en-GB" dirty="0"/>
          </a:p>
        </p:txBody>
      </p:sp>
      <p:sp>
        <p:nvSpPr>
          <p:cNvPr id="4" name="Slide Number Placeholder 3"/>
          <p:cNvSpPr>
            <a:spLocks noGrp="1"/>
          </p:cNvSpPr>
          <p:nvPr>
            <p:ph type="sldNum" sz="quarter" idx="12"/>
          </p:nvPr>
        </p:nvSpPr>
        <p:spPr>
          <a:xfrm>
            <a:off x="1863725" y="6374946"/>
            <a:ext cx="374672" cy="365125"/>
          </a:xfrm>
        </p:spPr>
        <p:txBody>
          <a:bodyPr/>
          <a:lstStyle/>
          <a:p>
            <a:pPr>
              <a:defRPr/>
            </a:pPr>
            <a:fld id="{30EDA846-F3F5-414A-9768-BA5EDF3C6FFC}" type="slidenum">
              <a:rPr lang="en-GB" smtClean="0"/>
              <a:pPr>
                <a:defRPr/>
              </a:pPr>
              <a:t>50</a:t>
            </a:fld>
            <a:endParaRPr lang="en-GB" dirty="0"/>
          </a:p>
        </p:txBody>
      </p:sp>
      <p:graphicFrame>
        <p:nvGraphicFramePr>
          <p:cNvPr id="10" name="Table Placeholder 3"/>
          <p:cNvGraphicFramePr>
            <a:graphicFrameLocks/>
          </p:cNvGraphicFramePr>
          <p:nvPr/>
        </p:nvGraphicFramePr>
        <p:xfrm>
          <a:off x="1905001" y="1082675"/>
          <a:ext cx="4005263" cy="5106984"/>
        </p:xfrm>
        <a:graphic>
          <a:graphicData uri="http://schemas.openxmlformats.org/drawingml/2006/table">
            <a:tbl>
              <a:tblPr firstRow="1" bandRow="1">
                <a:tableStyleId>{5C22544A-7EE6-4342-B048-85BDC9FD1C3A}</a:tableStyleId>
              </a:tblPr>
              <a:tblGrid>
                <a:gridCol w="19177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653024">
                  <a:extLst>
                    <a:ext uri="{9D8B030D-6E8A-4147-A177-3AD203B41FA5}">
                      <a16:colId xmlns:a16="http://schemas.microsoft.com/office/drawing/2014/main" val="20002"/>
                    </a:ext>
                  </a:extLst>
                </a:gridCol>
                <a:gridCol w="647139">
                  <a:extLst>
                    <a:ext uri="{9D8B030D-6E8A-4147-A177-3AD203B41FA5}">
                      <a16:colId xmlns:a16="http://schemas.microsoft.com/office/drawing/2014/main" val="20003"/>
                    </a:ext>
                  </a:extLst>
                </a:gridCol>
              </a:tblGrid>
              <a:tr h="407064">
                <a:tc>
                  <a:txBody>
                    <a:bodyPr/>
                    <a:lstStyle/>
                    <a:p>
                      <a:r>
                        <a:rPr lang="en-GB" sz="1600" dirty="0"/>
                        <a:t>Data Type</a:t>
                      </a:r>
                    </a:p>
                  </a:txBody>
                  <a:tcPr marL="91456" marR="91456" marT="45721" marB="45721"/>
                </a:tc>
                <a:tc>
                  <a:txBody>
                    <a:bodyPr/>
                    <a:lstStyle/>
                    <a:p>
                      <a:pPr algn="ctr"/>
                      <a:r>
                        <a:rPr lang="en-GB" sz="1600" dirty="0"/>
                        <a:t>APIS</a:t>
                      </a:r>
                    </a:p>
                  </a:txBody>
                  <a:tcPr marL="91456" marR="91456" marT="45721" marB="45721"/>
                </a:tc>
                <a:tc>
                  <a:txBody>
                    <a:bodyPr/>
                    <a:lstStyle/>
                    <a:p>
                      <a:pPr algn="ctr"/>
                      <a:r>
                        <a:rPr lang="en-GB" sz="1600" dirty="0"/>
                        <a:t>DCS</a:t>
                      </a:r>
                    </a:p>
                  </a:txBody>
                  <a:tcPr marL="91456" marR="91456" marT="45721" marB="45721"/>
                </a:tc>
                <a:tc>
                  <a:txBody>
                    <a:bodyPr/>
                    <a:lstStyle/>
                    <a:p>
                      <a:pPr algn="ctr"/>
                      <a:r>
                        <a:rPr lang="en-GB" sz="1600" dirty="0"/>
                        <a:t>PNR</a:t>
                      </a:r>
                    </a:p>
                  </a:txBody>
                  <a:tcPr marL="91456" marR="91456" marT="45721" marB="45721"/>
                </a:tc>
                <a:extLst>
                  <a:ext uri="{0D108BD9-81ED-4DB2-BD59-A6C34878D82A}">
                    <a16:rowId xmlns:a16="http://schemas.microsoft.com/office/drawing/2014/main" val="10000"/>
                  </a:ext>
                </a:extLst>
              </a:tr>
              <a:tr h="407064">
                <a:tc>
                  <a:txBody>
                    <a:bodyPr/>
                    <a:lstStyle/>
                    <a:p>
                      <a:r>
                        <a:rPr lang="en-GB" sz="1400" b="0" dirty="0">
                          <a:solidFill>
                            <a:srgbClr val="000000"/>
                          </a:solidFill>
                          <a:latin typeface="+mn-lt"/>
                        </a:rPr>
                        <a:t>Name</a:t>
                      </a:r>
                      <a:endParaRPr lang="en-GB" sz="1400" b="0" dirty="0"/>
                    </a:p>
                  </a:txBody>
                  <a:tcPr marL="91456" marR="91456" marT="45721" marB="45721"/>
                </a:tc>
                <a:tc>
                  <a:txBody>
                    <a:bodyPr/>
                    <a:lstStyle/>
                    <a:p>
                      <a:pPr algn="ct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1"/>
                  </a:ext>
                </a:extLst>
              </a:tr>
              <a:tr h="40706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Date of Birth</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2"/>
                  </a:ext>
                </a:extLst>
              </a:tr>
              <a:tr h="40706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Gender</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3"/>
                  </a:ext>
                </a:extLst>
              </a:tr>
              <a:tr h="5181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Travel Document Details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4"/>
                  </a:ext>
                </a:extLst>
              </a:tr>
              <a:tr h="407064">
                <a:tc>
                  <a:txBody>
                    <a:bodyPr/>
                    <a:lstStyle/>
                    <a:p>
                      <a:r>
                        <a:rPr lang="en-GB" sz="1400" b="0" dirty="0"/>
                        <a:t>Flight details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5"/>
                  </a:ext>
                </a:extLst>
              </a:tr>
              <a:tr h="407064">
                <a:tc>
                  <a:txBody>
                    <a:bodyPr/>
                    <a:lstStyle/>
                    <a:p>
                      <a:r>
                        <a:rPr lang="en-GB" sz="1400" b="0" dirty="0">
                          <a:solidFill>
                            <a:srgbClr val="000000"/>
                          </a:solidFill>
                          <a:latin typeface="+mn-lt"/>
                        </a:rPr>
                        <a:t>Check-in status</a:t>
                      </a:r>
                      <a:endParaRPr lang="en-GB" sz="1400" b="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algn="ctr"/>
                      <a:endParaRPr lang="en-GB" sz="1400" b="0" i="0" dirty="0"/>
                    </a:p>
                  </a:txBody>
                  <a:tcPr marL="91456" marR="91456" marT="45721" marB="45721"/>
                </a:tc>
                <a:extLst>
                  <a:ext uri="{0D108BD9-81ED-4DB2-BD59-A6C34878D82A}">
                    <a16:rowId xmlns:a16="http://schemas.microsoft.com/office/drawing/2014/main" val="10006"/>
                  </a:ext>
                </a:extLst>
              </a:tr>
              <a:tr h="407064">
                <a:tc>
                  <a:txBody>
                    <a:bodyPr/>
                    <a:lstStyle/>
                    <a:p>
                      <a:r>
                        <a:rPr lang="en-GB" sz="1400" b="0" dirty="0"/>
                        <a:t>Seat number</a:t>
                      </a:r>
                    </a:p>
                  </a:txBody>
                  <a:tcPr marL="91456" marR="91456" marT="45721" marB="45721"/>
                </a:tc>
                <a:tc>
                  <a:txBody>
                    <a:bodyPr/>
                    <a:lstStyle/>
                    <a:p>
                      <a:pPr algn="ctr"/>
                      <a:endParaRPr lang="en-GB" sz="1400" b="0" i="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i="0" dirty="0"/>
                    </a:p>
                  </a:txBody>
                  <a:tcPr marL="91456" marR="91456" marT="45721" marB="45721"/>
                </a:tc>
                <a:extLst>
                  <a:ext uri="{0D108BD9-81ED-4DB2-BD59-A6C34878D82A}">
                    <a16:rowId xmlns:a16="http://schemas.microsoft.com/office/drawing/2014/main" val="10007"/>
                  </a:ext>
                </a:extLst>
              </a:tr>
              <a:tr h="407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Seat preferences</a:t>
                      </a:r>
                    </a:p>
                  </a:txBody>
                  <a:tcPr marL="91456" marR="91456" marT="45721" marB="45721"/>
                </a:tc>
                <a:tc>
                  <a:txBody>
                    <a:bodyPr/>
                    <a:lstStyle/>
                    <a:p>
                      <a:pPr algn="ctr"/>
                      <a:endParaRPr lang="en-GB" sz="1400" b="0" i="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i="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08"/>
                  </a:ext>
                </a:extLst>
              </a:tr>
              <a:tr h="407064">
                <a:tc>
                  <a:txBody>
                    <a:bodyPr/>
                    <a:lstStyle/>
                    <a:p>
                      <a:r>
                        <a:rPr lang="en-GB" sz="1400" b="0" dirty="0"/>
                        <a:t>Baggage information</a:t>
                      </a:r>
                    </a:p>
                  </a:txBody>
                  <a:tcPr marL="91456" marR="91456" marT="45721" marB="45721"/>
                </a:tc>
                <a:tc>
                  <a:txBody>
                    <a:bodyPr/>
                    <a:lstStyle/>
                    <a:p>
                      <a:pPr algn="ctr"/>
                      <a:endParaRPr lang="en-GB" sz="1400" b="0" i="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algn="ctr"/>
                      <a:endParaRPr lang="en-GB" sz="1400" b="0" i="0" dirty="0"/>
                    </a:p>
                  </a:txBody>
                  <a:tcPr marL="91456" marR="91456" marT="45721" marB="45721"/>
                </a:tc>
                <a:extLst>
                  <a:ext uri="{0D108BD9-81ED-4DB2-BD59-A6C34878D82A}">
                    <a16:rowId xmlns:a16="http://schemas.microsoft.com/office/drawing/2014/main" val="10009"/>
                  </a:ext>
                </a:extLst>
              </a:tr>
              <a:tr h="407064">
                <a:tc>
                  <a:txBody>
                    <a:bodyPr/>
                    <a:lstStyle/>
                    <a:p>
                      <a:r>
                        <a:rPr lang="en-GB" sz="1400" b="0" dirty="0"/>
                        <a:t>PNR locator</a:t>
                      </a:r>
                    </a:p>
                  </a:txBody>
                  <a:tcPr marL="91456" marR="91456" marT="45721" marB="45721"/>
                </a:tc>
                <a:tc>
                  <a:txBody>
                    <a:bodyPr/>
                    <a:lstStyle/>
                    <a:p>
                      <a:pPr algn="ctr"/>
                      <a:r>
                        <a:rPr lang="en-GB" sz="1400" b="0" i="0" dirty="0"/>
                        <a:t>Some</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p>
                  </a:txBody>
                  <a:tcPr marL="91456" marR="91456" marT="45721" marB="45721"/>
                </a:tc>
                <a:extLst>
                  <a:ext uri="{0D108BD9-81ED-4DB2-BD59-A6C34878D82A}">
                    <a16:rowId xmlns:a16="http://schemas.microsoft.com/office/drawing/2014/main" val="10010"/>
                  </a:ext>
                </a:extLst>
              </a:tr>
              <a:tr h="518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Booking details (date, travel agent)</a:t>
                      </a:r>
                    </a:p>
                  </a:txBody>
                  <a:tcPr marL="91456" marR="91456" marT="45721" marB="45721"/>
                </a:tc>
                <a:tc>
                  <a:txBody>
                    <a:bodyPr/>
                    <a:lstStyle/>
                    <a:p>
                      <a:pPr algn="ctr"/>
                      <a:endParaRPr lang="en-GB" sz="1400" b="0" dirty="0"/>
                    </a:p>
                  </a:txBody>
                  <a:tcPr marL="91456" marR="91456" marT="45721" marB="45721"/>
                </a:tc>
                <a:tc>
                  <a:txBody>
                    <a:bodyPr/>
                    <a:lstStyle/>
                    <a:p>
                      <a:pPr algn="ctr"/>
                      <a:endParaRPr lang="en-GB" sz="1400" b="0" dirty="0"/>
                    </a:p>
                  </a:txBody>
                  <a:tcPr marL="91456" marR="91456"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6" marR="91456" marT="45721" marB="45721"/>
                </a:tc>
                <a:extLst>
                  <a:ext uri="{0D108BD9-81ED-4DB2-BD59-A6C34878D82A}">
                    <a16:rowId xmlns:a16="http://schemas.microsoft.com/office/drawing/2014/main" val="10011"/>
                  </a:ext>
                </a:extLst>
              </a:tr>
            </a:tbl>
          </a:graphicData>
        </a:graphic>
      </p:graphicFrame>
      <p:graphicFrame>
        <p:nvGraphicFramePr>
          <p:cNvPr id="11" name="Table Placeholder 3"/>
          <p:cNvGraphicFramePr>
            <a:graphicFrameLocks/>
          </p:cNvGraphicFramePr>
          <p:nvPr/>
        </p:nvGraphicFramePr>
        <p:xfrm>
          <a:off x="6138863" y="1068388"/>
          <a:ext cx="4071938" cy="4616452"/>
        </p:xfrm>
        <a:graphic>
          <a:graphicData uri="http://schemas.openxmlformats.org/drawingml/2006/table">
            <a:tbl>
              <a:tblPr firstRow="1" bandRow="1">
                <a:tableStyleId>{5C22544A-7EE6-4342-B048-85BDC9FD1C3A}</a:tableStyleId>
              </a:tblPr>
              <a:tblGrid>
                <a:gridCol w="1709737">
                  <a:extLst>
                    <a:ext uri="{9D8B030D-6E8A-4147-A177-3AD203B41FA5}">
                      <a16:colId xmlns:a16="http://schemas.microsoft.com/office/drawing/2014/main" val="20000"/>
                    </a:ext>
                  </a:extLst>
                </a:gridCol>
                <a:gridCol w="753340">
                  <a:extLst>
                    <a:ext uri="{9D8B030D-6E8A-4147-A177-3AD203B41FA5}">
                      <a16:colId xmlns:a16="http://schemas.microsoft.com/office/drawing/2014/main" val="20001"/>
                    </a:ext>
                  </a:extLst>
                </a:gridCol>
                <a:gridCol w="816274">
                  <a:extLst>
                    <a:ext uri="{9D8B030D-6E8A-4147-A177-3AD203B41FA5}">
                      <a16:colId xmlns:a16="http://schemas.microsoft.com/office/drawing/2014/main" val="20002"/>
                    </a:ext>
                  </a:extLst>
                </a:gridCol>
                <a:gridCol w="792587">
                  <a:extLst>
                    <a:ext uri="{9D8B030D-6E8A-4147-A177-3AD203B41FA5}">
                      <a16:colId xmlns:a16="http://schemas.microsoft.com/office/drawing/2014/main" val="20003"/>
                    </a:ext>
                  </a:extLst>
                </a:gridCol>
              </a:tblGrid>
              <a:tr h="421888">
                <a:tc>
                  <a:txBody>
                    <a:bodyPr/>
                    <a:lstStyle/>
                    <a:p>
                      <a:r>
                        <a:rPr lang="en-GB" sz="1600" b="1" dirty="0"/>
                        <a:t>Data Type</a:t>
                      </a:r>
                    </a:p>
                  </a:txBody>
                  <a:tcPr marL="91458" marR="91458" marT="45722" marB="45722"/>
                </a:tc>
                <a:tc>
                  <a:txBody>
                    <a:bodyPr/>
                    <a:lstStyle/>
                    <a:p>
                      <a:pPr algn="ctr"/>
                      <a:r>
                        <a:rPr lang="en-GB" sz="1600" b="1" dirty="0"/>
                        <a:t>APIS</a:t>
                      </a:r>
                    </a:p>
                  </a:txBody>
                  <a:tcPr marL="91458" marR="91458" marT="45722" marB="45722"/>
                </a:tc>
                <a:tc>
                  <a:txBody>
                    <a:bodyPr/>
                    <a:lstStyle/>
                    <a:p>
                      <a:pPr algn="ctr"/>
                      <a:r>
                        <a:rPr lang="en-GB" sz="1600" b="1" dirty="0"/>
                        <a:t>DCS</a:t>
                      </a:r>
                    </a:p>
                  </a:txBody>
                  <a:tcPr marL="91458" marR="91458" marT="45722" marB="45722"/>
                </a:tc>
                <a:tc>
                  <a:txBody>
                    <a:bodyPr/>
                    <a:lstStyle/>
                    <a:p>
                      <a:pPr algn="ctr"/>
                      <a:r>
                        <a:rPr lang="en-GB" sz="1600" b="1" dirty="0"/>
                        <a:t>PNR</a:t>
                      </a:r>
                    </a:p>
                  </a:txBody>
                  <a:tcPr marL="91458" marR="91458" marT="45722" marB="45722"/>
                </a:tc>
                <a:extLst>
                  <a:ext uri="{0D108BD9-81ED-4DB2-BD59-A6C34878D82A}">
                    <a16:rowId xmlns:a16="http://schemas.microsoft.com/office/drawing/2014/main" val="10000"/>
                  </a:ext>
                </a:extLst>
              </a:tr>
              <a:tr h="5852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Itinerary details</a:t>
                      </a:r>
                    </a:p>
                  </a:txBody>
                  <a:tcPr marL="91458" marR="91458" marT="45722" marB="45722"/>
                </a:tc>
                <a:tc>
                  <a:txBody>
                    <a:bodyPr/>
                    <a:lstStyle/>
                    <a:p>
                      <a:pPr algn="ctr"/>
                      <a:endParaRPr lang="en-GB" sz="1400" b="0" dirty="0"/>
                    </a:p>
                  </a:txBody>
                  <a:tcPr marL="91458" marR="91458" marT="45722" marB="45722"/>
                </a:tc>
                <a:tc>
                  <a:txBody>
                    <a:bodyPr/>
                    <a:lstStyle/>
                    <a:p>
                      <a:pPr algn="ctr"/>
                      <a:r>
                        <a:rPr lang="en-GB" sz="1400" b="0" dirty="0"/>
                        <a:t>Current Leg</a:t>
                      </a:r>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t>All</a:t>
                      </a:r>
                    </a:p>
                  </a:txBody>
                  <a:tcPr marL="91458" marR="91458" marT="45722" marB="45722"/>
                </a:tc>
                <a:extLst>
                  <a:ext uri="{0D108BD9-81ED-4DB2-BD59-A6C34878D82A}">
                    <a16:rowId xmlns:a16="http://schemas.microsoft.com/office/drawing/2014/main" val="10001"/>
                  </a:ext>
                </a:extLst>
              </a:tr>
              <a:tr h="4109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Ticket information</a:t>
                      </a:r>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2"/>
                  </a:ext>
                </a:extLst>
              </a:tr>
              <a:tr h="4109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Form of</a:t>
                      </a:r>
                      <a:r>
                        <a:rPr lang="en-GB" sz="1400" b="0" baseline="0" dirty="0"/>
                        <a:t> payment</a:t>
                      </a: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3"/>
                  </a:ext>
                </a:extLst>
              </a:tr>
              <a:tr h="41096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Contact Details</a:t>
                      </a:r>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4"/>
                  </a:ext>
                </a:extLst>
              </a:tr>
              <a:tr h="51817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Special Service Requests</a:t>
                      </a:r>
                    </a:p>
                  </a:txBody>
                  <a:tcPr marL="91458" marR="91458" marT="45722" marB="45722"/>
                </a:tc>
                <a:tc>
                  <a:txBody>
                    <a:bodyPr/>
                    <a:lstStyle/>
                    <a:p>
                      <a:pPr algn="ctr"/>
                      <a:endParaRPr lang="en-GB" sz="1400" b="0" dirty="0"/>
                    </a:p>
                  </a:txBody>
                  <a:tcPr marL="91458" marR="91458" marT="45722" marB="45722"/>
                </a:tc>
                <a:tc>
                  <a:txBody>
                    <a:bodyPr/>
                    <a:lstStyle/>
                    <a:p>
                      <a:pPr algn="ctr"/>
                      <a:r>
                        <a:rPr lang="en-GB" sz="1400" b="0" dirty="0"/>
                        <a:t>Some</a:t>
                      </a:r>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5"/>
                  </a:ext>
                </a:extLst>
              </a:tr>
              <a:tr h="51817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000000"/>
                          </a:solidFill>
                          <a:latin typeface="+mn-lt"/>
                        </a:rPr>
                        <a:t>Other</a:t>
                      </a:r>
                      <a:r>
                        <a:rPr lang="en-GB" sz="1400" b="0" baseline="0" dirty="0">
                          <a:solidFill>
                            <a:srgbClr val="000000"/>
                          </a:solidFill>
                          <a:latin typeface="+mn-lt"/>
                        </a:rPr>
                        <a:t> Service Information</a:t>
                      </a:r>
                      <a:endParaRPr lang="en-GB" sz="1400" b="0" dirty="0">
                        <a:solidFill>
                          <a:srgbClr val="000000"/>
                        </a:solidFill>
                        <a:latin typeface="+mn-lt"/>
                      </a:endParaRPr>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6"/>
                  </a:ext>
                </a:extLst>
              </a:tr>
              <a:tr h="410963">
                <a:tc>
                  <a:txBody>
                    <a:bodyPr/>
                    <a:lstStyle/>
                    <a:p>
                      <a:r>
                        <a:rPr lang="en-GB" sz="1400" b="0" dirty="0"/>
                        <a:t>Remarks</a:t>
                      </a:r>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7"/>
                  </a:ext>
                </a:extLst>
              </a:tr>
              <a:tr h="518177">
                <a:tc>
                  <a:txBody>
                    <a:bodyPr/>
                    <a:lstStyle/>
                    <a:p>
                      <a:r>
                        <a:rPr lang="en-GB" sz="1400" b="0" dirty="0"/>
                        <a:t>Frequent Traveller Details</a:t>
                      </a:r>
                    </a:p>
                  </a:txBody>
                  <a:tcPr marL="91458" marR="91458" marT="45722" marB="45722"/>
                </a:tc>
                <a:tc>
                  <a:txBody>
                    <a:bodyPr/>
                    <a:lstStyle/>
                    <a:p>
                      <a:pPr algn="ctr"/>
                      <a:endParaRPr lang="en-GB" sz="1400" b="0" dirty="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8"/>
                  </a:ext>
                </a:extLst>
              </a:tr>
              <a:tr h="410963">
                <a:tc>
                  <a:txBody>
                    <a:bodyPr/>
                    <a:lstStyle/>
                    <a:p>
                      <a:r>
                        <a:rPr lang="en-GB" sz="1400" b="0" dirty="0"/>
                        <a:t>Booking History</a:t>
                      </a:r>
                    </a:p>
                  </a:txBody>
                  <a:tcPr marL="91458" marR="91458" marT="45722" marB="45722"/>
                </a:tc>
                <a:tc>
                  <a:txBody>
                    <a:bodyPr/>
                    <a:lstStyle/>
                    <a:p>
                      <a:pPr algn="ctr"/>
                      <a:endParaRPr lang="en-GB" sz="1400" b="0"/>
                    </a:p>
                  </a:txBody>
                  <a:tcPr marL="91458" marR="91458" marT="45722" marB="45722"/>
                </a:tc>
                <a:tc>
                  <a:txBody>
                    <a:bodyPr/>
                    <a:lstStyle/>
                    <a:p>
                      <a:pPr algn="ctr"/>
                      <a:endParaRPr lang="en-GB" sz="1400" b="0" dirty="0"/>
                    </a:p>
                  </a:txBody>
                  <a:tcPr marL="91458" marR="9145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i="0" dirty="0"/>
                        <a:t>Yes</a:t>
                      </a:r>
                      <a:endParaRPr lang="en-GB" sz="1400" b="0" dirty="0"/>
                    </a:p>
                  </a:txBody>
                  <a:tcPr marL="91458" marR="91458" marT="45722" marB="45722"/>
                </a:tc>
                <a:extLst>
                  <a:ext uri="{0D108BD9-81ED-4DB2-BD59-A6C34878D82A}">
                    <a16:rowId xmlns:a16="http://schemas.microsoft.com/office/drawing/2014/main" val="10009"/>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2"/>
            <a:extLst>
              <a:ext uri="{FF2B5EF4-FFF2-40B4-BE49-F238E27FC236}">
                <a16:creationId xmlns:a16="http://schemas.microsoft.com/office/drawing/2014/main" id="{83D75857-68B6-55D8-7FFB-6F4522102A7F}"/>
              </a:ext>
            </a:extLst>
          </p:cNvPr>
          <p:cNvPicPr>
            <a:picLocks noChangeAspect="1"/>
          </p:cNvPicPr>
          <p:nvPr/>
        </p:nvPicPr>
        <p:blipFill>
          <a:blip r:embed="rId3"/>
          <a:srcRect l="10616" t="9535" r="6972" b="8960"/>
          <a:stretch>
            <a:fillRect/>
          </a:stretch>
        </p:blipFill>
        <p:spPr>
          <a:xfrm>
            <a:off x="3120388" y="-430"/>
            <a:ext cx="9070846" cy="4844279"/>
          </a:xfrm>
          <a:prstGeom prst="rect">
            <a:avLst/>
          </a:prstGeom>
        </p:spPr>
      </p:pic>
      <p:graphicFrame>
        <p:nvGraphicFramePr>
          <p:cNvPr id="7" name="Table 6">
            <a:extLst>
              <a:ext uri="{FF2B5EF4-FFF2-40B4-BE49-F238E27FC236}">
                <a16:creationId xmlns:a16="http://schemas.microsoft.com/office/drawing/2014/main" id="{D854C2D5-1BDF-3A43-2B5E-60B18C77D190}"/>
              </a:ext>
            </a:extLst>
          </p:cNvPr>
          <p:cNvGraphicFramePr>
            <a:graphicFrameLocks noGrp="1"/>
          </p:cNvGraphicFramePr>
          <p:nvPr>
            <p:extLst>
              <p:ext uri="{D42A27DB-BD31-4B8C-83A1-F6EECF244321}">
                <p14:modId xmlns:p14="http://schemas.microsoft.com/office/powerpoint/2010/main" val="839559866"/>
              </p:ext>
            </p:extLst>
          </p:nvPr>
        </p:nvGraphicFramePr>
        <p:xfrm>
          <a:off x="-4623" y="3894820"/>
          <a:ext cx="5041657" cy="2963180"/>
        </p:xfrm>
        <a:graphic>
          <a:graphicData uri="http://schemas.openxmlformats.org/drawingml/2006/table">
            <a:tbl>
              <a:tblPr firstRow="1" firstCol="1">
                <a:tableStyleId>{5C22544A-7EE6-4342-B048-85BDC9FD1C3A}</a:tableStyleId>
              </a:tblPr>
              <a:tblGrid>
                <a:gridCol w="866665">
                  <a:extLst>
                    <a:ext uri="{9D8B030D-6E8A-4147-A177-3AD203B41FA5}">
                      <a16:colId xmlns:a16="http://schemas.microsoft.com/office/drawing/2014/main" val="1396973242"/>
                    </a:ext>
                  </a:extLst>
                </a:gridCol>
                <a:gridCol w="250000">
                  <a:extLst>
                    <a:ext uri="{9D8B030D-6E8A-4147-A177-3AD203B41FA5}">
                      <a16:colId xmlns:a16="http://schemas.microsoft.com/office/drawing/2014/main" val="303593689"/>
                    </a:ext>
                  </a:extLst>
                </a:gridCol>
                <a:gridCol w="399999">
                  <a:extLst>
                    <a:ext uri="{9D8B030D-6E8A-4147-A177-3AD203B41FA5}">
                      <a16:colId xmlns:a16="http://schemas.microsoft.com/office/drawing/2014/main" val="272025560"/>
                    </a:ext>
                  </a:extLst>
                </a:gridCol>
                <a:gridCol w="399999">
                  <a:extLst>
                    <a:ext uri="{9D8B030D-6E8A-4147-A177-3AD203B41FA5}">
                      <a16:colId xmlns:a16="http://schemas.microsoft.com/office/drawing/2014/main" val="3902821744"/>
                    </a:ext>
                  </a:extLst>
                </a:gridCol>
                <a:gridCol w="683332">
                  <a:extLst>
                    <a:ext uri="{9D8B030D-6E8A-4147-A177-3AD203B41FA5}">
                      <a16:colId xmlns:a16="http://schemas.microsoft.com/office/drawing/2014/main" val="3912156511"/>
                    </a:ext>
                  </a:extLst>
                </a:gridCol>
                <a:gridCol w="733332">
                  <a:extLst>
                    <a:ext uri="{9D8B030D-6E8A-4147-A177-3AD203B41FA5}">
                      <a16:colId xmlns:a16="http://schemas.microsoft.com/office/drawing/2014/main" val="3925634006"/>
                    </a:ext>
                  </a:extLst>
                </a:gridCol>
                <a:gridCol w="841665">
                  <a:extLst>
                    <a:ext uri="{9D8B030D-6E8A-4147-A177-3AD203B41FA5}">
                      <a16:colId xmlns:a16="http://schemas.microsoft.com/office/drawing/2014/main" val="4185563595"/>
                    </a:ext>
                  </a:extLst>
                </a:gridCol>
                <a:gridCol w="866665">
                  <a:extLst>
                    <a:ext uri="{9D8B030D-6E8A-4147-A177-3AD203B41FA5}">
                      <a16:colId xmlns:a16="http://schemas.microsoft.com/office/drawing/2014/main" val="1606740062"/>
                    </a:ext>
                  </a:extLst>
                </a:gridCol>
              </a:tblGrid>
              <a:tr h="189906">
                <a:tc>
                  <a:txBody>
                    <a:bodyPr/>
                    <a:lstStyle/>
                    <a:p>
                      <a:pPr algn="ctr" fontAlgn="t">
                        <a:buNone/>
                      </a:pPr>
                      <a:r>
                        <a:rPr lang="en-US" sz="800" u="none" strike="noStrike">
                          <a:effectLst/>
                        </a:rPr>
                        <a:t>Country</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a:effectLst/>
                        </a:rPr>
                        <a:t>ISO3</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a:effectLst/>
                        </a:rPr>
                        <a:t>Region</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a:effectLst/>
                        </a:rPr>
                        <a:t>Total</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a:effectLst/>
                        </a:rPr>
                        <a:t>Rapiscan_Office</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a:effectLst/>
                        </a:rPr>
                        <a:t>Salesforce_Entity</a:t>
                      </a:r>
                      <a:endParaRPr lang="en-US" sz="800" b="1" i="0" u="none" strike="noStrike">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dirty="0" err="1">
                          <a:effectLst/>
                        </a:rPr>
                        <a:t>Equinix_DC_Present</a:t>
                      </a:r>
                      <a:endParaRPr lang="en-US" sz="800" b="1" i="0" u="none" strike="noStrike" dirty="0">
                        <a:solidFill>
                          <a:srgbClr val="000000"/>
                        </a:solidFill>
                        <a:effectLst/>
                        <a:latin typeface="Calibri" panose="020F0502020204030204" pitchFamily="34" charset="0"/>
                      </a:endParaRPr>
                    </a:p>
                  </a:txBody>
                  <a:tcPr marL="7951" marR="7951" marT="7951" marB="0"/>
                </a:tc>
                <a:tc>
                  <a:txBody>
                    <a:bodyPr/>
                    <a:lstStyle/>
                    <a:p>
                      <a:pPr algn="ctr" fontAlgn="t">
                        <a:buNone/>
                      </a:pPr>
                      <a:r>
                        <a:rPr lang="en-US" sz="800" u="none" strike="noStrike" dirty="0" err="1">
                          <a:effectLst/>
                        </a:rPr>
                        <a:t>Thales_CountryPage</a:t>
                      </a:r>
                      <a:endParaRPr lang="en-US" sz="800" b="1" i="0" u="none" strike="noStrike" dirty="0">
                        <a:solidFill>
                          <a:srgbClr val="000000"/>
                        </a:solidFill>
                        <a:effectLst/>
                        <a:latin typeface="Calibri" panose="020F0502020204030204" pitchFamily="34" charset="0"/>
                      </a:endParaRPr>
                    </a:p>
                  </a:txBody>
                  <a:tcPr marL="7951" marR="7951" marT="7951" marB="0"/>
                </a:tc>
                <a:extLst>
                  <a:ext uri="{0D108BD9-81ED-4DB2-BD59-A6C34878D82A}">
                    <a16:rowId xmlns:a16="http://schemas.microsoft.com/office/drawing/2014/main" val="2694787918"/>
                  </a:ext>
                </a:extLst>
              </a:tr>
              <a:tr h="105753">
                <a:tc>
                  <a:txBody>
                    <a:bodyPr/>
                    <a:lstStyle/>
                    <a:p>
                      <a:pPr algn="ctr" fontAlgn="b">
                        <a:buNone/>
                      </a:pPr>
                      <a:r>
                        <a:rPr lang="en-US" sz="800" u="none" strike="noStrike">
                          <a:effectLst/>
                        </a:rPr>
                        <a:t>United Kingdom</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GBR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Europe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917196227"/>
                  </a:ext>
                </a:extLst>
              </a:tr>
              <a:tr h="105753">
                <a:tc>
                  <a:txBody>
                    <a:bodyPr/>
                    <a:lstStyle/>
                    <a:p>
                      <a:pPr algn="ctr" fontAlgn="b">
                        <a:buNone/>
                      </a:pPr>
                      <a:r>
                        <a:rPr lang="en-US" sz="800" u="none" strike="noStrike">
                          <a:effectLst/>
                        </a:rPr>
                        <a:t>Germany</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DEU</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Europe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3141702726"/>
                  </a:ext>
                </a:extLst>
              </a:tr>
              <a:tr h="105753">
                <a:tc>
                  <a:txBody>
                    <a:bodyPr/>
                    <a:lstStyle/>
                    <a:p>
                      <a:pPr algn="ctr" fontAlgn="b">
                        <a:buNone/>
                      </a:pPr>
                      <a:r>
                        <a:rPr lang="en-US" sz="800" u="none" strike="noStrike">
                          <a:effectLst/>
                        </a:rPr>
                        <a:t>United States</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USA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Americas</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381353673"/>
                  </a:ext>
                </a:extLst>
              </a:tr>
              <a:tr h="105753">
                <a:tc>
                  <a:txBody>
                    <a:bodyPr/>
                    <a:lstStyle/>
                    <a:p>
                      <a:pPr algn="ctr" fontAlgn="b">
                        <a:buNone/>
                      </a:pPr>
                      <a:r>
                        <a:rPr lang="en-US" sz="800" u="none" strike="noStrike">
                          <a:effectLst/>
                        </a:rPr>
                        <a:t>India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IND</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APAC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131959314"/>
                  </a:ext>
                </a:extLst>
              </a:tr>
              <a:tr h="105753">
                <a:tc>
                  <a:txBody>
                    <a:bodyPr/>
                    <a:lstStyle/>
                    <a:p>
                      <a:pPr algn="ctr" fontAlgn="b">
                        <a:buNone/>
                      </a:pPr>
                      <a:r>
                        <a:rPr lang="en-US" sz="800" u="none" strike="noStrike">
                          <a:effectLst/>
                        </a:rPr>
                        <a:t>Singapore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SGP</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APAC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418357271"/>
                  </a:ext>
                </a:extLst>
              </a:tr>
              <a:tr h="189906">
                <a:tc>
                  <a:txBody>
                    <a:bodyPr/>
                    <a:lstStyle/>
                    <a:p>
                      <a:pPr algn="ctr" fontAlgn="b">
                        <a:buNone/>
                      </a:pPr>
                      <a:r>
                        <a:rPr lang="en-US" sz="800" u="none" strike="noStrike">
                          <a:effectLst/>
                        </a:rPr>
                        <a:t>United Arab Emirates</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ARE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390505834"/>
                  </a:ext>
                </a:extLst>
              </a:tr>
              <a:tr h="105753">
                <a:tc>
                  <a:txBody>
                    <a:bodyPr/>
                    <a:lstStyle/>
                    <a:p>
                      <a:pPr algn="ctr" fontAlgn="b">
                        <a:buNone/>
                      </a:pPr>
                      <a:r>
                        <a:rPr lang="en-US" sz="800" u="none" strike="noStrike">
                          <a:effectLst/>
                        </a:rPr>
                        <a:t>South 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ZAF</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3923504784"/>
                  </a:ext>
                </a:extLst>
              </a:tr>
              <a:tr h="105753">
                <a:tc>
                  <a:txBody>
                    <a:bodyPr/>
                    <a:lstStyle/>
                    <a:p>
                      <a:pPr algn="ctr" fontAlgn="b">
                        <a:buNone/>
                      </a:pP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FRA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Europe</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2509674379"/>
                  </a:ext>
                </a:extLst>
              </a:tr>
              <a:tr h="105753">
                <a:tc>
                  <a:txBody>
                    <a:bodyPr/>
                    <a:lstStyle/>
                    <a:p>
                      <a:pPr algn="ctr" fontAlgn="b">
                        <a:buNone/>
                      </a:pPr>
                      <a:r>
                        <a:rPr lang="en-US" sz="800" u="none" strike="noStrike">
                          <a:effectLst/>
                        </a:rPr>
                        <a:t>Saudi Arabia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SAU</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5804286"/>
                  </a:ext>
                </a:extLst>
              </a:tr>
              <a:tr h="105753">
                <a:tc>
                  <a:txBody>
                    <a:bodyPr/>
                    <a:lstStyle/>
                    <a:p>
                      <a:pPr algn="ctr" fontAlgn="b">
                        <a:buNone/>
                      </a:pPr>
                      <a:r>
                        <a:rPr lang="en-US" sz="800" u="none" strike="noStrike">
                          <a:effectLst/>
                        </a:rPr>
                        <a:t>Oman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OMN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134659871"/>
                  </a:ext>
                </a:extLst>
              </a:tr>
              <a:tr h="105753">
                <a:tc>
                  <a:txBody>
                    <a:bodyPr/>
                    <a:lstStyle/>
                    <a:p>
                      <a:pPr algn="ctr" fontAlgn="b">
                        <a:buNone/>
                      </a:pPr>
                      <a:r>
                        <a:rPr lang="en-US" sz="800" u="none" strike="noStrike">
                          <a:effectLst/>
                        </a:rPr>
                        <a:t>Morocco</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MAR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582161631"/>
                  </a:ext>
                </a:extLst>
              </a:tr>
              <a:tr h="105753">
                <a:tc>
                  <a:txBody>
                    <a:bodyPr/>
                    <a:lstStyle/>
                    <a:p>
                      <a:pPr algn="ctr" fontAlgn="b">
                        <a:buNone/>
                      </a:pPr>
                      <a:r>
                        <a:rPr lang="en-US" sz="800" u="none" strike="noStrike">
                          <a:effectLst/>
                        </a:rPr>
                        <a:t>Qatar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QAT</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3400829841"/>
                  </a:ext>
                </a:extLst>
              </a:tr>
              <a:tr h="105753">
                <a:tc>
                  <a:txBody>
                    <a:bodyPr/>
                    <a:lstStyle/>
                    <a:p>
                      <a:pPr algn="ctr" fontAlgn="b">
                        <a:buNone/>
                      </a:pPr>
                      <a:r>
                        <a:rPr lang="en-US" sz="800" u="none" strike="noStrike">
                          <a:effectLst/>
                        </a:rPr>
                        <a:t>Egypt</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EGY</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637199094"/>
                  </a:ext>
                </a:extLst>
              </a:tr>
              <a:tr h="105753">
                <a:tc>
                  <a:txBody>
                    <a:bodyPr/>
                    <a:lstStyle/>
                    <a:p>
                      <a:pPr algn="ctr" fontAlgn="b">
                        <a:buNone/>
                      </a:pPr>
                      <a:r>
                        <a:rPr lang="en-US" sz="800" u="none" strike="noStrike">
                          <a:effectLst/>
                        </a:rPr>
                        <a:t>Ethiopia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ETH</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51539695"/>
                  </a:ext>
                </a:extLst>
              </a:tr>
              <a:tr h="105753">
                <a:tc>
                  <a:txBody>
                    <a:bodyPr/>
                    <a:lstStyle/>
                    <a:p>
                      <a:pPr algn="ctr" fontAlgn="b">
                        <a:buNone/>
                      </a:pPr>
                      <a:r>
                        <a:rPr lang="en-US" sz="800" u="none" strike="noStrike">
                          <a:effectLst/>
                        </a:rPr>
                        <a:t>Jordan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JOR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MENA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2628356466"/>
                  </a:ext>
                </a:extLst>
              </a:tr>
              <a:tr h="105753">
                <a:tc>
                  <a:txBody>
                    <a:bodyPr/>
                    <a:lstStyle/>
                    <a:p>
                      <a:pPr algn="ctr" fontAlgn="b">
                        <a:buNone/>
                      </a:pPr>
                      <a:r>
                        <a:rPr lang="en-US" sz="800" u="none" strike="noStrike">
                          <a:effectLst/>
                        </a:rPr>
                        <a:t>Israel</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ISR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MENA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0</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2389272852"/>
                  </a:ext>
                </a:extLst>
              </a:tr>
              <a:tr h="105753">
                <a:tc>
                  <a:txBody>
                    <a:bodyPr/>
                    <a:lstStyle/>
                    <a:p>
                      <a:pPr algn="ctr" fontAlgn="b">
                        <a:buNone/>
                      </a:pPr>
                      <a:r>
                        <a:rPr lang="en-US" sz="800" u="none" strike="noStrike">
                          <a:effectLst/>
                        </a:rPr>
                        <a:t>Bahrain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BHR</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0</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2814775115"/>
                  </a:ext>
                </a:extLst>
              </a:tr>
              <a:tr h="105753">
                <a:tc>
                  <a:txBody>
                    <a:bodyPr/>
                    <a:lstStyle/>
                    <a:p>
                      <a:pPr algn="ctr" fontAlgn="b">
                        <a:buNone/>
                      </a:pPr>
                      <a:r>
                        <a:rPr lang="en-US" sz="800" u="none" strike="noStrike">
                          <a:effectLst/>
                        </a:rPr>
                        <a:t>Kuwait</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KWT</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GCC</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0</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2742071214"/>
                  </a:ext>
                </a:extLst>
              </a:tr>
              <a:tr h="105753">
                <a:tc>
                  <a:txBody>
                    <a:bodyPr/>
                    <a:lstStyle/>
                    <a:p>
                      <a:pPr algn="ctr" fontAlgn="b">
                        <a:buNone/>
                      </a:pPr>
                      <a:r>
                        <a:rPr lang="en-US" sz="800" u="none" strike="noStrike">
                          <a:effectLst/>
                        </a:rPr>
                        <a:t>Sudan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SDN</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Africa</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7951" marR="7951" marT="7951" marB="0" anchor="b"/>
                </a:tc>
                <a:tc>
                  <a:txBody>
                    <a:bodyPr/>
                    <a:lstStyle/>
                    <a:p>
                      <a:pPr algn="ctr" fontAlgn="b">
                        <a:buNone/>
                      </a:pPr>
                      <a:r>
                        <a:rPr lang="en-US" sz="800" u="none" strike="noStrike" dirty="0">
                          <a:effectLst/>
                        </a:rPr>
                        <a:t>0</a:t>
                      </a:r>
                      <a:endParaRPr lang="en-US" sz="800" b="0" i="0" u="none" strike="noStrike" dirty="0">
                        <a:solidFill>
                          <a:srgbClr val="000000"/>
                        </a:solidFill>
                        <a:effectLst/>
                        <a:latin typeface="Calibri" panose="020F0502020204030204" pitchFamily="34" charset="0"/>
                      </a:endParaRPr>
                    </a:p>
                  </a:txBody>
                  <a:tcPr marL="7951" marR="7951" marT="7951" marB="0" anchor="b"/>
                </a:tc>
                <a:extLst>
                  <a:ext uri="{0D108BD9-81ED-4DB2-BD59-A6C34878D82A}">
                    <a16:rowId xmlns:a16="http://schemas.microsoft.com/office/drawing/2014/main" val="159721845"/>
                  </a:ext>
                </a:extLst>
              </a:tr>
            </a:tbl>
          </a:graphicData>
        </a:graphic>
      </p:graphicFrame>
    </p:spTree>
    <p:extLst>
      <p:ext uri="{BB962C8B-B14F-4D97-AF65-F5344CB8AC3E}">
        <p14:creationId xmlns:p14="http://schemas.microsoft.com/office/powerpoint/2010/main" val="311781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itle 2"/>
          <p:cNvSpPr>
            <a:spLocks noGrp="1"/>
          </p:cNvSpPr>
          <p:nvPr>
            <p:ph type="title"/>
          </p:nvPr>
        </p:nvSpPr>
        <p:spPr>
          <a:xfrm>
            <a:off x="2672905" y="327025"/>
            <a:ext cx="8229600" cy="1117600"/>
          </a:xfrm>
        </p:spPr>
        <p:txBody>
          <a:bodyPr anchor="t"/>
          <a:lstStyle/>
          <a:p>
            <a:pPr algn="ctr"/>
            <a:r>
              <a:rPr lang="en-GB" sz="2800" dirty="0">
                <a:solidFill>
                  <a:srgbClr val="21409A"/>
                </a:solidFill>
                <a:ea typeface="ヒラギノ角ゴ Pro W3"/>
                <a:cs typeface="Geneva"/>
              </a:rPr>
              <a:t>OUR PEOPLE ARE YOUR PEOPLE</a:t>
            </a:r>
          </a:p>
        </p:txBody>
      </p:sp>
      <p:sp>
        <p:nvSpPr>
          <p:cNvPr id="9" name="Slide Number Placeholder 8"/>
          <p:cNvSpPr>
            <a:spLocks noGrp="1"/>
          </p:cNvSpPr>
          <p:nvPr>
            <p:ph type="sldNum" sz="quarter" idx="11"/>
          </p:nvPr>
        </p:nvSpPr>
        <p:spPr/>
        <p:txBody>
          <a:bodyPr/>
          <a:lstStyle/>
          <a:p>
            <a:pPr>
              <a:defRPr/>
            </a:pPr>
            <a:fld id="{3226513D-2AD7-4502-8121-B877E4FD5C18}" type="slidenum">
              <a:rPr lang="en-GB" smtClean="0">
                <a:solidFill>
                  <a:srgbClr val="6F6E5F"/>
                </a:solidFill>
              </a:rPr>
              <a:pPr>
                <a:defRPr/>
              </a:pPr>
              <a:t>7</a:t>
            </a:fld>
            <a:r>
              <a:rPr lang="en-GB">
                <a:solidFill>
                  <a:srgbClr val="6F6E5F"/>
                </a:solidFill>
              </a:rPr>
              <a:t> </a:t>
            </a:r>
            <a:endParaRPr lang="en-US" dirty="0">
              <a:solidFill>
                <a:srgbClr val="6F6E5F"/>
              </a:solidFill>
            </a:endParaRPr>
          </a:p>
        </p:txBody>
      </p:sp>
      <p:sp>
        <p:nvSpPr>
          <p:cNvPr id="10" name="TextBox 9"/>
          <p:cNvSpPr txBox="1"/>
          <p:nvPr/>
        </p:nvSpPr>
        <p:spPr>
          <a:xfrm>
            <a:off x="2057401" y="5102226"/>
            <a:ext cx="7047827" cy="646331"/>
          </a:xfrm>
          <a:prstGeom prst="rect">
            <a:avLst/>
          </a:prstGeom>
          <a:noFill/>
        </p:spPr>
        <p:txBody>
          <a:bodyPr wrap="none">
            <a:spAutoFit/>
          </a:bodyPr>
          <a:lstStyle/>
          <a:p>
            <a:pPr>
              <a:defRPr/>
            </a:pPr>
            <a:r>
              <a:rPr lang="en-GB" sz="3600" b="1" dirty="0">
                <a:solidFill>
                  <a:schemeClr val="accent3"/>
                </a:solidFill>
                <a:ea typeface="Geneva" charset="-128"/>
                <a:cs typeface="Geneva"/>
              </a:rPr>
              <a:t>A TRULY GLOBAL ORGANIZATION</a:t>
            </a:r>
          </a:p>
        </p:txBody>
      </p:sp>
      <p:pic>
        <p:nvPicPr>
          <p:cNvPr id="11" name="Picture 7" descr="NEW Portfolio Diagram v7 Terry.jpg"/>
          <p:cNvPicPr>
            <a:picLocks noChangeAspect="1"/>
          </p:cNvPicPr>
          <p:nvPr/>
        </p:nvPicPr>
        <p:blipFill>
          <a:blip r:embed="rId3" cstate="print"/>
          <a:srcRect/>
          <a:stretch>
            <a:fillRect/>
          </a:stretch>
        </p:blipFill>
        <p:spPr bwMode="auto">
          <a:xfrm>
            <a:off x="2078039" y="1236663"/>
            <a:ext cx="8345487" cy="3802062"/>
          </a:xfrm>
          <a:prstGeom prst="rect">
            <a:avLst/>
          </a:prstGeom>
          <a:noFill/>
          <a:ln w="9525">
            <a:noFill/>
            <a:miter lim="800000"/>
            <a:headEnd/>
            <a:tailEnd/>
          </a:ln>
        </p:spPr>
      </p:pic>
      <p:sp>
        <p:nvSpPr>
          <p:cNvPr id="8" name="Footer Placeholder 17">
            <a:extLst>
              <a:ext uri="{FF2B5EF4-FFF2-40B4-BE49-F238E27FC236}">
                <a16:creationId xmlns:a16="http://schemas.microsoft.com/office/drawing/2014/main" id="{FB15E081-1513-427B-99DF-B1C85BDBF8CF}"/>
              </a:ext>
            </a:extLst>
          </p:cNvPr>
          <p:cNvSpPr txBox="1">
            <a:spLocks/>
          </p:cNvSpPr>
          <p:nvPr/>
        </p:nvSpPr>
        <p:spPr bwMode="auto">
          <a:xfrm>
            <a:off x="2102899" y="6398012"/>
            <a:ext cx="4536504" cy="365125"/>
          </a:xfrm>
          <a:prstGeom prst="rect">
            <a:avLst/>
          </a:prstGeom>
          <a:ln>
            <a:miter lim="800000"/>
            <a:headEnd/>
            <a:tailEnd/>
          </a:ln>
        </p:spPr>
        <p:txBody>
          <a:bodyPr vert="horz" lIns="0" tIns="45720" rIns="0" bIns="45720" rtlCol="0" anchor="ctr"/>
          <a:lstStyle>
            <a:defPPr>
              <a:defRPr lang="en-US"/>
            </a:defPPr>
            <a:lvl1pPr marL="0" algn="l" defTabSz="914400" rtl="0" eaLnBrk="1" latinLnBrk="0" hangingPunct="1">
              <a:defRPr sz="1200" kern="1200">
                <a:solidFill>
                  <a:schemeClr val="tx1"/>
                </a:solidFill>
                <a:latin typeface="+mn-lt"/>
                <a:ea typeface="ヒラギノ角ゴ Pro W3"/>
                <a:cs typeface="ヒラギノ角ゴ Pro W3"/>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BORDER </a:t>
            </a:r>
            <a:r>
              <a:rPr lang="en-US" dirty="0" err="1"/>
              <a:t>Border</a:t>
            </a:r>
            <a:r>
              <a:rPr lang="en-US" dirty="0"/>
              <a:t> Management | Confidential | © AIS 2018</a:t>
            </a:r>
            <a:endParaRPr lang="en-GB" dirty="0"/>
          </a:p>
        </p:txBody>
      </p:sp>
    </p:spTree>
    <p:extLst>
      <p:ext uri="{BB962C8B-B14F-4D97-AF65-F5344CB8AC3E}">
        <p14:creationId xmlns:p14="http://schemas.microsoft.com/office/powerpoint/2010/main" val="3883209552"/>
      </p:ext>
    </p:extLst>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992881" y="263525"/>
            <a:ext cx="6516906" cy="1117600"/>
          </a:xfrm>
        </p:spPr>
        <p:txBody>
          <a:bodyPr anchor="t"/>
          <a:lstStyle/>
          <a:p>
            <a:r>
              <a:rPr lang="en-GB" sz="2800" dirty="0">
                <a:ea typeface="ヒラギノ角ゴ Pro W3"/>
                <a:cs typeface="Geneva"/>
              </a:rPr>
              <a:t>PRODUCTS &amp; SOLUTIONS</a:t>
            </a:r>
            <a:endParaRPr lang="en-US" sz="2800" dirty="0">
              <a:ea typeface="ヒラギノ角ゴ Pro W3"/>
              <a:cs typeface="Geneva"/>
            </a:endParaRPr>
          </a:p>
        </p:txBody>
      </p:sp>
      <p:sp>
        <p:nvSpPr>
          <p:cNvPr id="20" name="Footer Placeholder 17">
            <a:extLst>
              <a:ext uri="{FF2B5EF4-FFF2-40B4-BE49-F238E27FC236}">
                <a16:creationId xmlns:a16="http://schemas.microsoft.com/office/drawing/2014/main" id="{4BAB348F-32AA-4C31-9D0A-38B109046775}"/>
              </a:ext>
            </a:extLst>
          </p:cNvPr>
          <p:cNvSpPr>
            <a:spLocks noGrp="1"/>
          </p:cNvSpPr>
          <p:nvPr>
            <p:ph type="ftr" sz="quarter" idx="11"/>
          </p:nvPr>
        </p:nvSpPr>
        <p:spPr>
          <a:prstGeom prst="rect">
            <a:avLst/>
          </a:prstGeom>
        </p:spPr>
        <p:txBody>
          <a:bodyPr/>
          <a:lstStyle/>
          <a:p>
            <a:r>
              <a:rPr lang="en-US" dirty="0"/>
              <a:t>| BORDER Border Management | Confidential | © AIS 2018</a:t>
            </a:r>
            <a:endParaRPr lang="en-GB" dirty="0"/>
          </a:p>
        </p:txBody>
      </p:sp>
      <p:sp>
        <p:nvSpPr>
          <p:cNvPr id="21" name="Slide Number Placeholder 20"/>
          <p:cNvSpPr>
            <a:spLocks noGrp="1"/>
          </p:cNvSpPr>
          <p:nvPr>
            <p:ph type="sldNum" sz="quarter" idx="12"/>
          </p:nvPr>
        </p:nvSpPr>
        <p:spPr>
          <a:xfrm>
            <a:off x="1866901" y="6397626"/>
            <a:ext cx="341313" cy="365125"/>
          </a:xfrm>
          <a:prstGeom prst="rect">
            <a:avLst/>
          </a:prstGeom>
        </p:spPr>
        <p:txBody>
          <a:bodyPr/>
          <a:lstStyle/>
          <a:p>
            <a:pPr>
              <a:defRPr/>
            </a:pPr>
            <a:fld id="{59E6E589-0930-4B58-A8A5-BCAE29E6772B}" type="slidenum">
              <a:rPr lang="en-GB">
                <a:solidFill>
                  <a:srgbClr val="6F6E5F"/>
                </a:solidFill>
              </a:rPr>
              <a:pPr>
                <a:defRPr/>
              </a:pPr>
              <a:t>8</a:t>
            </a:fld>
            <a:r>
              <a:rPr lang="en-GB" dirty="0">
                <a:solidFill>
                  <a:srgbClr val="6F6E5F"/>
                </a:solidFill>
              </a:rPr>
              <a:t> </a:t>
            </a:r>
            <a:endParaRPr lang="en-US" dirty="0">
              <a:solidFill>
                <a:srgbClr val="6F6E5F"/>
              </a:solidFill>
            </a:endParaRPr>
          </a:p>
        </p:txBody>
      </p:sp>
      <p:pic>
        <p:nvPicPr>
          <p:cNvPr id="48133" name="Picture 2" descr="Portfolio Diagram 24.09.12-01.png"/>
          <p:cNvPicPr>
            <a:picLocks noChangeAspect="1"/>
          </p:cNvPicPr>
          <p:nvPr/>
        </p:nvPicPr>
        <p:blipFill>
          <a:blip r:embed="rId3" cstate="print"/>
          <a:srcRect l="21451" r="59441" b="41740"/>
          <a:stretch>
            <a:fillRect/>
          </a:stretch>
        </p:blipFill>
        <p:spPr bwMode="auto">
          <a:xfrm>
            <a:off x="3542223" y="1643063"/>
            <a:ext cx="1509713" cy="3846512"/>
          </a:xfrm>
          <a:prstGeom prst="rect">
            <a:avLst/>
          </a:prstGeom>
          <a:noFill/>
          <a:ln w="9525">
            <a:noFill/>
            <a:miter lim="800000"/>
            <a:headEnd/>
            <a:tailEnd/>
          </a:ln>
        </p:spPr>
      </p:pic>
      <p:pic>
        <p:nvPicPr>
          <p:cNvPr id="48134" name="Picture 2" descr="Portfolio Diagram 24.09.12-01.png"/>
          <p:cNvPicPr>
            <a:picLocks noChangeAspect="1"/>
          </p:cNvPicPr>
          <p:nvPr/>
        </p:nvPicPr>
        <p:blipFill>
          <a:blip r:embed="rId3" cstate="print"/>
          <a:srcRect r="78609" b="41740"/>
          <a:stretch>
            <a:fillRect/>
          </a:stretch>
        </p:blipFill>
        <p:spPr bwMode="auto">
          <a:xfrm>
            <a:off x="1820018" y="1643063"/>
            <a:ext cx="1689100" cy="3846512"/>
          </a:xfrm>
          <a:prstGeom prst="rect">
            <a:avLst/>
          </a:prstGeom>
          <a:noFill/>
          <a:ln w="9525">
            <a:noFill/>
            <a:miter lim="800000"/>
            <a:headEnd/>
            <a:tailEnd/>
          </a:ln>
        </p:spPr>
      </p:pic>
      <p:sp>
        <p:nvSpPr>
          <p:cNvPr id="10" name="Right Triangle 9"/>
          <p:cNvSpPr/>
          <p:nvPr/>
        </p:nvSpPr>
        <p:spPr>
          <a:xfrm>
            <a:off x="1994411" y="5275264"/>
            <a:ext cx="280987" cy="390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Triangle 10"/>
          <p:cNvSpPr/>
          <p:nvPr/>
        </p:nvSpPr>
        <p:spPr>
          <a:xfrm>
            <a:off x="3287510" y="5293313"/>
            <a:ext cx="264838" cy="373207"/>
          </a:xfrm>
          <a:prstGeom prst="rtTriangle">
            <a:avLst/>
          </a:prstGeom>
          <a:solidFill>
            <a:schemeClr val="bg1"/>
          </a:solidFill>
          <a:ln>
            <a:no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859706" y="5453064"/>
            <a:ext cx="1666875"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138" name="Picture 2" descr="Portfolio Diagram 24.09.12-01.png"/>
          <p:cNvPicPr>
            <a:picLocks noChangeAspect="1"/>
          </p:cNvPicPr>
          <p:nvPr/>
        </p:nvPicPr>
        <p:blipFill>
          <a:blip r:embed="rId3" cstate="print"/>
          <a:srcRect l="78612" b="41740"/>
          <a:stretch>
            <a:fillRect/>
          </a:stretch>
        </p:blipFill>
        <p:spPr bwMode="auto">
          <a:xfrm>
            <a:off x="6534661" y="1643063"/>
            <a:ext cx="1690687" cy="3846512"/>
          </a:xfrm>
          <a:prstGeom prst="rect">
            <a:avLst/>
          </a:prstGeom>
          <a:noFill/>
          <a:ln w="9525">
            <a:noFill/>
            <a:miter lim="800000"/>
            <a:headEnd/>
            <a:tailEnd/>
          </a:ln>
        </p:spPr>
      </p:pic>
      <p:pic>
        <p:nvPicPr>
          <p:cNvPr id="48139" name="Picture 2" descr="Portfolio Diagram 24.09.12-01.png"/>
          <p:cNvPicPr>
            <a:picLocks noChangeAspect="1"/>
          </p:cNvPicPr>
          <p:nvPr/>
        </p:nvPicPr>
        <p:blipFill>
          <a:blip r:embed="rId3" cstate="print"/>
          <a:srcRect l="59326" r="21388" b="41740"/>
          <a:stretch>
            <a:fillRect/>
          </a:stretch>
        </p:blipFill>
        <p:spPr bwMode="auto">
          <a:xfrm>
            <a:off x="8992329" y="1643063"/>
            <a:ext cx="1524000" cy="3846512"/>
          </a:xfrm>
          <a:prstGeom prst="rect">
            <a:avLst/>
          </a:prstGeom>
          <a:noFill/>
          <a:ln w="9525">
            <a:noFill/>
            <a:miter lim="800000"/>
            <a:headEnd/>
            <a:tailEnd/>
          </a:ln>
        </p:spPr>
      </p:pic>
      <p:pic>
        <p:nvPicPr>
          <p:cNvPr id="48140" name="Picture 2" descr="Portfolio Diagram 24.09.12-01.png"/>
          <p:cNvPicPr>
            <a:picLocks noChangeAspect="1"/>
          </p:cNvPicPr>
          <p:nvPr/>
        </p:nvPicPr>
        <p:blipFill>
          <a:blip r:embed="rId3" cstate="print"/>
          <a:srcRect l="40559" r="40331" b="41740"/>
          <a:stretch>
            <a:fillRect/>
          </a:stretch>
        </p:blipFill>
        <p:spPr bwMode="auto">
          <a:xfrm>
            <a:off x="5051935" y="1643063"/>
            <a:ext cx="1509712" cy="3846512"/>
          </a:xfrm>
          <a:prstGeom prst="rect">
            <a:avLst/>
          </a:prstGeom>
          <a:noFill/>
          <a:ln w="9525">
            <a:noFill/>
            <a:miter lim="800000"/>
            <a:headEnd/>
            <a:tailEnd/>
          </a:ln>
        </p:spPr>
      </p:pic>
      <p:sp>
        <p:nvSpPr>
          <p:cNvPr id="14" name="Rounded Rectangle 13"/>
          <p:cNvSpPr/>
          <p:nvPr/>
        </p:nvSpPr>
        <p:spPr>
          <a:xfrm>
            <a:off x="1934086" y="1717675"/>
            <a:ext cx="1622425" cy="390683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3472372" y="1717675"/>
            <a:ext cx="1620838" cy="390683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a:off x="5010661" y="1717675"/>
            <a:ext cx="1620837" cy="390683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ounded Rectangle 16"/>
          <p:cNvSpPr/>
          <p:nvPr/>
        </p:nvSpPr>
        <p:spPr>
          <a:xfrm>
            <a:off x="6479097" y="1717675"/>
            <a:ext cx="1620838" cy="390683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ed Rectangle 17"/>
          <p:cNvSpPr/>
          <p:nvPr/>
        </p:nvSpPr>
        <p:spPr>
          <a:xfrm>
            <a:off x="8929295" y="1717675"/>
            <a:ext cx="1620838" cy="3906838"/>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ontent Placeholder 2"/>
          <p:cNvSpPr txBox="1">
            <a:spLocks/>
          </p:cNvSpPr>
          <p:nvPr/>
        </p:nvSpPr>
        <p:spPr bwMode="auto">
          <a:xfrm>
            <a:off x="2187303" y="5767718"/>
            <a:ext cx="7538589" cy="455283"/>
          </a:xfrm>
          <a:prstGeom prst="rect">
            <a:avLst/>
          </a:prstGeom>
          <a:noFill/>
          <a:ln w="9525">
            <a:noFill/>
            <a:miter lim="800000"/>
            <a:headEnd/>
            <a:tailEnd/>
          </a:ln>
        </p:spPr>
        <p:txBody>
          <a:bodyPr/>
          <a:lstStyle/>
          <a:p>
            <a:pPr marL="342900" indent="-342900" algn="ctr">
              <a:defRPr/>
            </a:pPr>
            <a:r>
              <a:rPr lang="en-GB" sz="2000" b="1" dirty="0">
                <a:solidFill>
                  <a:srgbClr val="21409A"/>
                </a:solidFill>
              </a:rPr>
              <a:t>A broad portfolio for the transport and government sector</a:t>
            </a:r>
          </a:p>
        </p:txBody>
      </p:sp>
      <p:sp>
        <p:nvSpPr>
          <p:cNvPr id="2" name="Arrow: Right 1"/>
          <p:cNvSpPr/>
          <p:nvPr/>
        </p:nvSpPr>
        <p:spPr>
          <a:xfrm>
            <a:off x="8191792" y="3573710"/>
            <a:ext cx="647409" cy="40267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0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451213" y="475559"/>
            <a:ext cx="6516906" cy="1117600"/>
          </a:xfrm>
        </p:spPr>
        <p:txBody>
          <a:bodyPr anchor="t"/>
          <a:lstStyle/>
          <a:p>
            <a:pPr algn="ctr"/>
            <a:r>
              <a:rPr lang="fr-BE" sz="2800" dirty="0">
                <a:ea typeface="ヒラギノ角ゴ Pro W3"/>
                <a:cs typeface="Geneva"/>
              </a:rPr>
              <a:t>UNIQUE AIS POSITION</a:t>
            </a:r>
          </a:p>
        </p:txBody>
      </p:sp>
      <p:sp>
        <p:nvSpPr>
          <p:cNvPr id="15" name="Content Placeholder 7"/>
          <p:cNvSpPr>
            <a:spLocks noGrp="1"/>
          </p:cNvSpPr>
          <p:nvPr>
            <p:ph idx="1"/>
          </p:nvPr>
        </p:nvSpPr>
        <p:spPr/>
        <p:txBody>
          <a:bodyPr>
            <a:noAutofit/>
          </a:bodyPr>
          <a:lstStyle/>
          <a:p>
            <a:pPr>
              <a:buFont typeface="Symbol"/>
              <a:buChar char="Þ"/>
            </a:pPr>
            <a:r>
              <a:rPr lang="en-US" sz="2400" dirty="0">
                <a:solidFill>
                  <a:schemeClr val="bg1">
                    <a:lumMod val="50000"/>
                  </a:schemeClr>
                </a:solidFill>
              </a:rPr>
              <a:t> AIS, through its activity and history, is at the heart of the air transport industry IT system.</a:t>
            </a:r>
          </a:p>
          <a:p>
            <a:endParaRPr lang="fr-BE" sz="2400" dirty="0">
              <a:solidFill>
                <a:schemeClr val="bg1">
                  <a:lumMod val="50000"/>
                </a:schemeClr>
              </a:solidFill>
            </a:endParaRPr>
          </a:p>
          <a:p>
            <a:pPr>
              <a:buFont typeface="Symbol"/>
              <a:buChar char="Þ"/>
            </a:pPr>
            <a:r>
              <a:rPr lang="fr-BE" sz="2400" dirty="0">
                <a:solidFill>
                  <a:schemeClr val="bg1">
                    <a:lumMod val="50000"/>
                  </a:schemeClr>
                </a:solidFill>
              </a:rPr>
              <a:t> </a:t>
            </a:r>
            <a:r>
              <a:rPr lang="en-US" sz="2400" dirty="0">
                <a:solidFill>
                  <a:schemeClr val="bg1">
                    <a:lumMod val="50000"/>
                  </a:schemeClr>
                </a:solidFill>
              </a:rPr>
              <a:t>We work with all players of the air transport industry : governments, airline companies, airports.</a:t>
            </a:r>
          </a:p>
          <a:p>
            <a:pPr>
              <a:buFont typeface="Symbol"/>
              <a:buChar char="Þ"/>
            </a:pPr>
            <a:endParaRPr lang="fr-BE" sz="2400" dirty="0">
              <a:solidFill>
                <a:schemeClr val="bg1">
                  <a:lumMod val="50000"/>
                </a:schemeClr>
              </a:solidFill>
            </a:endParaRPr>
          </a:p>
          <a:p>
            <a:pPr>
              <a:buFont typeface="Symbol"/>
              <a:buChar char="Þ"/>
            </a:pPr>
            <a:r>
              <a:rPr lang="en-US" sz="2400" dirty="0">
                <a:solidFill>
                  <a:schemeClr val="bg1">
                    <a:lumMod val="50000"/>
                  </a:schemeClr>
                </a:solidFill>
              </a:rPr>
              <a:t> AIS has a unique experience in the provision of passengers data transmission systems built over the past two decades. </a:t>
            </a:r>
            <a:endParaRPr lang="en-US" sz="2200" dirty="0"/>
          </a:p>
        </p:txBody>
      </p:sp>
      <p:sp>
        <p:nvSpPr>
          <p:cNvPr id="9" name="Footer Placeholder 17">
            <a:extLst>
              <a:ext uri="{FF2B5EF4-FFF2-40B4-BE49-F238E27FC236}">
                <a16:creationId xmlns:a16="http://schemas.microsoft.com/office/drawing/2014/main" id="{B8881BFA-FEAB-4F10-947A-FB39A75FFFDE}"/>
              </a:ext>
            </a:extLst>
          </p:cNvPr>
          <p:cNvSpPr>
            <a:spLocks noGrp="1"/>
          </p:cNvSpPr>
          <p:nvPr>
            <p:ph type="ftr" sz="quarter" idx="11"/>
          </p:nvPr>
        </p:nvSpPr>
        <p:spPr>
          <a:prstGeom prst="rect">
            <a:avLst/>
          </a:prstGeom>
        </p:spPr>
        <p:txBody>
          <a:bodyPr/>
          <a:lstStyle/>
          <a:p>
            <a:r>
              <a:rPr lang="en-US" dirty="0"/>
              <a:t>| BORDER Border Management | Confidential | © AIS 2018</a:t>
            </a:r>
            <a:endParaRPr lang="en-GB" dirty="0"/>
          </a:p>
        </p:txBody>
      </p:sp>
      <p:sp>
        <p:nvSpPr>
          <p:cNvPr id="21" name="Slide Number Placeholder 20"/>
          <p:cNvSpPr>
            <a:spLocks noGrp="1"/>
          </p:cNvSpPr>
          <p:nvPr>
            <p:ph type="sldNum" sz="quarter" idx="12"/>
          </p:nvPr>
        </p:nvSpPr>
        <p:spPr>
          <a:xfrm>
            <a:off x="1866901" y="6397626"/>
            <a:ext cx="341313" cy="365125"/>
          </a:xfrm>
          <a:prstGeom prst="rect">
            <a:avLst/>
          </a:prstGeom>
        </p:spPr>
        <p:txBody>
          <a:bodyPr/>
          <a:lstStyle/>
          <a:p>
            <a:pPr>
              <a:defRPr/>
            </a:pPr>
            <a:fld id="{59E6E589-0930-4B58-A8A5-BCAE29E6772B}" type="slidenum">
              <a:rPr lang="en-GB">
                <a:solidFill>
                  <a:srgbClr val="6F6E5F"/>
                </a:solidFill>
              </a:rPr>
              <a:pPr>
                <a:defRPr/>
              </a:pPr>
              <a:t>9</a:t>
            </a:fld>
            <a:r>
              <a:rPr lang="en-GB" dirty="0">
                <a:solidFill>
                  <a:srgbClr val="6F6E5F"/>
                </a:solidFill>
              </a:rPr>
              <a:t> </a:t>
            </a:r>
            <a:endParaRPr lang="en-US" dirty="0">
              <a:solidFill>
                <a:srgbClr val="6F6E5F"/>
              </a:solidFill>
            </a:endParaRPr>
          </a:p>
        </p:txBody>
      </p:sp>
      <p:sp>
        <p:nvSpPr>
          <p:cNvPr id="10" name="Right Triangle 9"/>
          <p:cNvSpPr/>
          <p:nvPr/>
        </p:nvSpPr>
        <p:spPr>
          <a:xfrm>
            <a:off x="2220914" y="4876252"/>
            <a:ext cx="280987" cy="390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Triangle 10"/>
          <p:cNvSpPr/>
          <p:nvPr/>
        </p:nvSpPr>
        <p:spPr>
          <a:xfrm>
            <a:off x="3514013" y="4894301"/>
            <a:ext cx="264838" cy="373207"/>
          </a:xfrm>
          <a:prstGeom prst="rtTriangle">
            <a:avLst/>
          </a:prstGeom>
          <a:solidFill>
            <a:schemeClr val="bg1"/>
          </a:solidFill>
          <a:ln>
            <a:no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2111376" y="5054052"/>
            <a:ext cx="1666875"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8336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39</TotalTime>
  <Words>8552</Words>
  <Application>Microsoft Office PowerPoint</Application>
  <PresentationFormat>Widescreen</PresentationFormat>
  <Paragraphs>993</Paragraphs>
  <Slides>50</Slides>
  <Notes>26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6" baseType="lpstr">
      <vt:lpstr>Aptos</vt:lpstr>
      <vt:lpstr>Aptos Display</vt:lpstr>
      <vt:lpstr>Arial</vt:lpstr>
      <vt:lpstr>Calibri</vt:lpstr>
      <vt:lpstr>Geneva</vt:lpstr>
      <vt:lpstr>Guardian Egyptian Web</vt:lpstr>
      <vt:lpstr>Microsoft Sans Serif</vt:lpstr>
      <vt:lpstr>Symbol</vt:lpstr>
      <vt:lpstr>Tahoma</vt:lpstr>
      <vt:lpstr>Times New Roman</vt:lpstr>
      <vt:lpstr>Verdana</vt:lpstr>
      <vt:lpstr>Wingdings</vt:lpstr>
      <vt:lpstr>ヒラギノ角ゴ Pro W3</vt:lpstr>
      <vt:lpstr>ヒラギノ角ゴ ProN W3</vt:lpstr>
      <vt:lpstr>Office Theme</vt:lpstr>
      <vt:lpstr>Visio</vt:lpstr>
      <vt:lpstr> BORDER MANAGEMENT</vt:lpstr>
      <vt:lpstr>Agenda</vt:lpstr>
      <vt:lpstr>CORPORATE OVERVIEW</vt:lpstr>
      <vt:lpstr>CORPORATE OVERVIEW</vt:lpstr>
      <vt:lpstr>GLOBAL SITES / LOCATIONS</vt:lpstr>
      <vt:lpstr>PowerPoint Presentation</vt:lpstr>
      <vt:lpstr>OUR PEOPLE ARE YOUR PEOPLE</vt:lpstr>
      <vt:lpstr>PRODUCTS &amp; SOLUTIONS</vt:lpstr>
      <vt:lpstr>UNIQUE AIS POSITION</vt:lpstr>
      <vt:lpstr>THE CONTEXT</vt:lpstr>
      <vt:lpstr>ETHIOPIA CHALLENGES</vt:lpstr>
      <vt:lpstr>AIS’S PROPOSITION</vt:lpstr>
      <vt:lpstr>PowerPoint Presentation</vt:lpstr>
      <vt:lpstr>PowerPoint Presentation</vt:lpstr>
      <vt:lpstr>OUR EXPERIENCE</vt:lpstr>
      <vt:lpstr>Creating Success with AIS BORDER CONTROL </vt:lpstr>
      <vt:lpstr>PowerPoint Presentation</vt:lpstr>
      <vt:lpstr>PowerPoint Presentation</vt:lpstr>
      <vt:lpstr>PowerPoint Presentation</vt:lpstr>
      <vt:lpstr>PowerPoint Presentation</vt:lpstr>
      <vt:lpstr>PowerPoint Presentation</vt:lpstr>
      <vt:lpstr>PowerPoint Presentation</vt:lpstr>
      <vt:lpstr>INTELLIGENCE EXAMPLE Traveler Data Profiling</vt:lpstr>
      <vt:lpstr>South Africa 2010 World Cup The Headlines </vt:lpstr>
      <vt:lpstr>Link Detection</vt:lpstr>
      <vt:lpstr>Example</vt:lpstr>
      <vt:lpstr>Example</vt:lpstr>
      <vt:lpstr>Example</vt:lpstr>
      <vt:lpstr>Example</vt:lpstr>
      <vt:lpstr>Example</vt:lpstr>
      <vt:lpstr>Example</vt:lpstr>
      <vt:lpstr>Example</vt:lpstr>
      <vt:lpstr>Example</vt:lpstr>
      <vt:lpstr>PowerPoint Presentation</vt:lpstr>
      <vt:lpstr>USE CASE - AUSTRALIA</vt:lpstr>
      <vt:lpstr>USE CASE - INDONESIA</vt:lpstr>
      <vt:lpstr>USE CASE – BORDER CONTROL  INTERACTION</vt:lpstr>
      <vt:lpstr>PowerPoint Presentation</vt:lpstr>
      <vt:lpstr>PowerPoint Presentation</vt:lpstr>
      <vt:lpstr>PowerPoint Presentation</vt:lpstr>
      <vt:lpstr>HOW DOES IT WORK? BORDER CONTROL  BorderOperations – RiskTracker</vt:lpstr>
      <vt:lpstr>PowerPoint Presentation</vt:lpstr>
      <vt:lpstr>WHAT MAKES BORDER CONTROL  UNIQUE?</vt:lpstr>
      <vt:lpstr>OUR POSITIONING</vt:lpstr>
      <vt:lpstr>PowerPoint Presentation</vt:lpstr>
      <vt:lpstr>PowerPoint Presentation</vt:lpstr>
      <vt:lpstr>Passenger Data available from Airlines </vt:lpstr>
      <vt:lpstr>Passport and Travel Document Data </vt:lpstr>
      <vt:lpstr>Booking and Check-in Data </vt:lpstr>
      <vt:lpstr>Data Comparison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Haytham El Mardi</dc:creator>
  <cp:lastModifiedBy>Haytham El Mardi</cp:lastModifiedBy>
  <cp:revision>4</cp:revision>
  <dcterms:created xsi:type="dcterms:W3CDTF">2025-09-10T14:08:04Z</dcterms:created>
  <dcterms:modified xsi:type="dcterms:W3CDTF">2025-09-10T15:19:51Z</dcterms:modified>
</cp:coreProperties>
</file>