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21731" y="421481"/>
            <a:ext cx="4300538" cy="4300538"/>
          </a:xfrm>
          <a:prstGeom prst="ellipse">
            <a:avLst/>
          </a:prstGeom>
          <a:solidFill>
            <a:srgbClr val="000000">
              <a:alpha val="0"/>
            </a:srgbClr>
          </a:solidFill>
          <a:ln w="9144">
            <a:solidFill>
              <a:srgbClr val="41EAD4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421731" y="421481"/>
            <a:ext cx="4300538" cy="43005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endParaRPr lang="en-US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8" y="1555552"/>
            <a:ext cx="428625" cy="4286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57917" y="2271713"/>
            <a:ext cx="7028138" cy="7000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4900"/>
              </a:lnSpc>
              <a:buNone/>
            </a:pPr>
            <a:r>
              <a:rPr lang="en-US" sz="3731" b="1" spc="3" kern="0" dirty="0">
                <a:solidFill>
                  <a:srgbClr val="E0E0E0"/>
                </a:solidFill>
              </a:rPr>
              <a:t>Atlas Software House</a:t>
            </a:r>
            <a:endParaRPr lang="en-US" sz="3731" dirty="0"/>
          </a:p>
        </p:txBody>
      </p:sp>
      <p:sp>
        <p:nvSpPr>
          <p:cNvPr id="7" name="Text 3"/>
          <p:cNvSpPr/>
          <p:nvPr/>
        </p:nvSpPr>
        <p:spPr>
          <a:xfrm>
            <a:off x="2626361" y="3114675"/>
            <a:ext cx="389127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397" b="1" spc="2" kern="0" dirty="0">
                <a:solidFill>
                  <a:srgbClr val="41EAD4"/>
                </a:solidFill>
              </a:rPr>
              <a:t>Engineering the Future with AI</a:t>
            </a:r>
            <a:endParaRPr lang="en-US" sz="1397" dirty="0"/>
          </a:p>
        </p:txBody>
      </p:sp>
      <p:sp>
        <p:nvSpPr>
          <p:cNvPr id="8" name="Text 4"/>
          <p:cNvSpPr/>
          <p:nvPr/>
        </p:nvSpPr>
        <p:spPr>
          <a:xfrm>
            <a:off x="3221831" y="3495080"/>
            <a:ext cx="270031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spc="1" kern="0" dirty="0">
                <a:solidFill>
                  <a:srgbClr val="A0A0A0"/>
                </a:solidFill>
              </a:rPr>
              <a:t>Intelligent Systems for a Complex World</a:t>
            </a:r>
            <a:endParaRPr lang="en-US" sz="942" dirty="0"/>
          </a:p>
        </p:txBody>
      </p:sp>
      <p:sp>
        <p:nvSpPr>
          <p:cNvPr id="9" name="Text 5"/>
          <p:cNvSpPr/>
          <p:nvPr/>
        </p:nvSpPr>
        <p:spPr>
          <a:xfrm>
            <a:off x="0" y="4741664"/>
            <a:ext cx="9144000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spc="2" kern="0" dirty="0">
                <a:solidFill>
                  <a:srgbClr val="555555"/>
                </a:solidFill>
              </a:rPr>
              <a:t>Atlas Company | Confidential &amp; Proprietary</a:t>
            </a:r>
            <a:endParaRPr lang="en-US" sz="6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008286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829692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Atlas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AI Advantage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82969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Redefining Software Development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90601"/>
            <a:ext cx="125016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03672" y="1545059"/>
            <a:ext cx="208312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Beyond Traditional Code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571500" y="1850454"/>
            <a:ext cx="3786188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We don't just write static scripts; we engineer intelligent systems that evolve. Our software is built on dynamic models, not just fixed rules.</a:t>
            </a:r>
            <a:endParaRPr lang="en-US" sz="834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47472"/>
            <a:ext cx="142875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21531" y="2501931"/>
            <a:ext cx="179662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Adaptive Ecosystems</a:t>
            </a:r>
            <a:endParaRPr lang="en-US" sz="1193" dirty="0"/>
          </a:p>
        </p:txBody>
      </p:sp>
      <p:sp>
        <p:nvSpPr>
          <p:cNvPr id="12" name="Text 7"/>
          <p:cNvSpPr/>
          <p:nvPr/>
        </p:nvSpPr>
        <p:spPr>
          <a:xfrm>
            <a:off x="571500" y="2807326"/>
            <a:ext cx="3786188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Our solutions learn from user interactions and data patterns, continuously optimizing performance and user experience without manual intervention.</a:t>
            </a:r>
            <a:endParaRPr lang="en-US" sz="834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687207"/>
            <a:ext cx="142875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21531" y="3641666"/>
            <a:ext cx="19264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Predictive Intelligence</a:t>
            </a:r>
            <a:endParaRPr lang="en-US" sz="1193" dirty="0"/>
          </a:p>
        </p:txBody>
      </p:sp>
      <p:sp>
        <p:nvSpPr>
          <p:cNvPr id="15" name="Text 9"/>
          <p:cNvSpPr/>
          <p:nvPr/>
        </p:nvSpPr>
        <p:spPr>
          <a:xfrm>
            <a:off x="571500" y="3947061"/>
            <a:ext cx="3786188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Shifting operations from reactive to proactive. We embed predictive analytics into the core of every application, from finance to healthcare.</a:t>
            </a:r>
            <a:endParaRPr lang="en-US" sz="834" dirty="0"/>
          </a:p>
        </p:txBody>
      </p:sp>
      <p:sp>
        <p:nvSpPr>
          <p:cNvPr id="16" name="Shape 10"/>
          <p:cNvSpPr/>
          <p:nvPr/>
        </p:nvSpPr>
        <p:spPr>
          <a:xfrm>
            <a:off x="4929188" y="1643063"/>
            <a:ext cx="885825" cy="885825"/>
          </a:xfrm>
          <a:prstGeom prst="ellipse">
            <a:avLst/>
          </a:prstGeom>
          <a:solidFill>
            <a:srgbClr val="0D1B2A">
              <a:alpha val="80000"/>
            </a:srgbClr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863626"/>
            <a:ext cx="200025" cy="22860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40235" y="2163663"/>
            <a:ext cx="435155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Raw Data</a:t>
            </a:r>
            <a:endParaRPr lang="en-US" sz="584" dirty="0"/>
          </a:p>
        </p:txBody>
      </p:sp>
      <p:sp>
        <p:nvSpPr>
          <p:cNvPr id="19" name="Shape 12"/>
          <p:cNvSpPr/>
          <p:nvPr/>
        </p:nvSpPr>
        <p:spPr>
          <a:xfrm>
            <a:off x="6215063" y="2500313"/>
            <a:ext cx="1028700" cy="1028700"/>
          </a:xfrm>
          <a:prstGeom prst="ellipse">
            <a:avLst/>
          </a:prstGeom>
          <a:solidFill>
            <a:srgbClr val="41EAD4"/>
          </a:solidFill>
          <a:ln w="18288">
            <a:solidFill>
              <a:srgbClr val="FFFFFF"/>
            </a:solidFill>
            <a:prstDash val="solid"/>
          </a:ln>
        </p:spPr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825" y="2792313"/>
            <a:ext cx="228600" cy="22860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6492301" y="3092351"/>
            <a:ext cx="445619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AI Engine</a:t>
            </a:r>
            <a:endParaRPr lang="en-US" sz="584" dirty="0"/>
          </a:p>
        </p:txBody>
      </p:sp>
      <p:sp>
        <p:nvSpPr>
          <p:cNvPr id="22" name="Shape 14"/>
          <p:cNvSpPr/>
          <p:nvPr/>
        </p:nvSpPr>
        <p:spPr>
          <a:xfrm>
            <a:off x="7686675" y="3328988"/>
            <a:ext cx="885825" cy="885825"/>
          </a:xfrm>
          <a:prstGeom prst="ellipse">
            <a:avLst/>
          </a:prstGeom>
          <a:solidFill>
            <a:srgbClr val="0D1B2A">
              <a:alpha val="80000"/>
            </a:srgbClr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2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3578126"/>
            <a:ext cx="285750" cy="228600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7761601" y="3878163"/>
            <a:ext cx="764521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Smart Solution</a:t>
            </a:r>
            <a:endParaRPr lang="en-US" sz="5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504860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326266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Our Core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AI Technologies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32626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The Pillars of Intelligent Software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85875"/>
            <a:ext cx="2571750" cy="3214688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28625" y="1285875"/>
            <a:ext cx="2557463" cy="28575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9" name="Shape 6"/>
          <p:cNvSpPr/>
          <p:nvPr/>
        </p:nvSpPr>
        <p:spPr>
          <a:xfrm>
            <a:off x="1423978" y="1571625"/>
            <a:ext cx="571500" cy="57150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67" y="1728788"/>
            <a:ext cx="289322" cy="2571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30963" y="2357438"/>
            <a:ext cx="175755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Machine Learning</a:t>
            </a: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642938" y="2698552"/>
            <a:ext cx="2133609" cy="731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Algorithms that parse data, learn from it, and make informed decisions. We use ML for predictive analytics and trend forecasting across all platforms.</a:t>
            </a:r>
            <a:endParaRPr lang="en-US" sz="834" dirty="0"/>
          </a:p>
        </p:txBody>
      </p:sp>
      <p:sp>
        <p:nvSpPr>
          <p:cNvPr id="13" name="Shape 9"/>
          <p:cNvSpPr/>
          <p:nvPr/>
        </p:nvSpPr>
        <p:spPr>
          <a:xfrm>
            <a:off x="913088" y="3796903"/>
            <a:ext cx="679884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4" name="Text 10"/>
          <p:cNvSpPr/>
          <p:nvPr/>
        </p:nvSpPr>
        <p:spPr>
          <a:xfrm>
            <a:off x="913088" y="3796903"/>
            <a:ext cx="679884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Regression</a:t>
            </a:r>
            <a:endParaRPr lang="en-US" sz="584" dirty="0"/>
          </a:p>
        </p:txBody>
      </p:sp>
      <p:sp>
        <p:nvSpPr>
          <p:cNvPr id="15" name="Shape 11"/>
          <p:cNvSpPr/>
          <p:nvPr/>
        </p:nvSpPr>
        <p:spPr>
          <a:xfrm>
            <a:off x="1664410" y="3796903"/>
            <a:ext cx="841986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6" name="Text 12"/>
          <p:cNvSpPr/>
          <p:nvPr/>
        </p:nvSpPr>
        <p:spPr>
          <a:xfrm>
            <a:off x="1664410" y="3796903"/>
            <a:ext cx="841986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Classification</a:t>
            </a:r>
            <a:endParaRPr lang="en-US" sz="584" dirty="0"/>
          </a:p>
        </p:txBody>
      </p:sp>
      <p:sp>
        <p:nvSpPr>
          <p:cNvPr id="17" name="Shape 13"/>
          <p:cNvSpPr/>
          <p:nvPr/>
        </p:nvSpPr>
        <p:spPr>
          <a:xfrm>
            <a:off x="1371516" y="4041577"/>
            <a:ext cx="676452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8" name="Text 14"/>
          <p:cNvSpPr/>
          <p:nvPr/>
        </p:nvSpPr>
        <p:spPr>
          <a:xfrm>
            <a:off x="1371516" y="4041577"/>
            <a:ext cx="676452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Clustering</a:t>
            </a:r>
            <a:endParaRPr lang="en-US" sz="584" dirty="0"/>
          </a:p>
        </p:txBody>
      </p:sp>
      <p:sp>
        <p:nvSpPr>
          <p:cNvPr id="19" name="Shape 15"/>
          <p:cNvSpPr/>
          <p:nvPr/>
        </p:nvSpPr>
        <p:spPr>
          <a:xfrm>
            <a:off x="3276609" y="1285875"/>
            <a:ext cx="2576522" cy="3214688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3281353" y="1285875"/>
            <a:ext cx="2557463" cy="28575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21" name="Shape 17"/>
          <p:cNvSpPr/>
          <p:nvPr/>
        </p:nvSpPr>
        <p:spPr>
          <a:xfrm>
            <a:off x="4279078" y="1571625"/>
            <a:ext cx="571500" cy="57150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094" y="1728788"/>
            <a:ext cx="321469" cy="257175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3882293" y="2357438"/>
            <a:ext cx="136509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Deep Learning</a:t>
            </a:r>
            <a:endParaRPr lang="en-US" sz="1193" dirty="0"/>
          </a:p>
        </p:txBody>
      </p:sp>
      <p:sp>
        <p:nvSpPr>
          <p:cNvPr id="24" name="Text 19"/>
          <p:cNvSpPr/>
          <p:nvPr/>
        </p:nvSpPr>
        <p:spPr>
          <a:xfrm>
            <a:off x="3495666" y="2698552"/>
            <a:ext cx="2138353" cy="731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Neural networks capable of learning unsupervised from unstructured data. Essential for our computer vision and advanced pattern recognition systems.</a:t>
            </a:r>
            <a:endParaRPr lang="en-US" sz="834" dirty="0"/>
          </a:p>
        </p:txBody>
      </p:sp>
      <p:sp>
        <p:nvSpPr>
          <p:cNvPr id="25" name="Shape 20"/>
          <p:cNvSpPr/>
          <p:nvPr/>
        </p:nvSpPr>
        <p:spPr>
          <a:xfrm>
            <a:off x="3560239" y="3796903"/>
            <a:ext cx="990191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26" name="Text 21"/>
          <p:cNvSpPr/>
          <p:nvPr/>
        </p:nvSpPr>
        <p:spPr>
          <a:xfrm>
            <a:off x="3560239" y="3796903"/>
            <a:ext cx="990191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Neural Networks</a:t>
            </a:r>
            <a:endParaRPr lang="en-US" sz="584" dirty="0"/>
          </a:p>
        </p:txBody>
      </p:sp>
      <p:sp>
        <p:nvSpPr>
          <p:cNvPr id="27" name="Shape 22"/>
          <p:cNvSpPr/>
          <p:nvPr/>
        </p:nvSpPr>
        <p:spPr>
          <a:xfrm>
            <a:off x="4621867" y="3796903"/>
            <a:ext cx="947579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28" name="Text 23"/>
          <p:cNvSpPr/>
          <p:nvPr/>
        </p:nvSpPr>
        <p:spPr>
          <a:xfrm>
            <a:off x="4621867" y="3796903"/>
            <a:ext cx="947579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Computer Vision</a:t>
            </a:r>
            <a:endParaRPr lang="en-US" sz="584" dirty="0"/>
          </a:p>
        </p:txBody>
      </p:sp>
      <p:sp>
        <p:nvSpPr>
          <p:cNvPr id="29" name="Shape 24"/>
          <p:cNvSpPr/>
          <p:nvPr/>
        </p:nvSpPr>
        <p:spPr>
          <a:xfrm>
            <a:off x="4407415" y="4041577"/>
            <a:ext cx="314855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30" name="Text 25"/>
          <p:cNvSpPr/>
          <p:nvPr/>
        </p:nvSpPr>
        <p:spPr>
          <a:xfrm>
            <a:off x="4407415" y="4041577"/>
            <a:ext cx="314855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NLP</a:t>
            </a:r>
            <a:endParaRPr lang="en-US" sz="584" dirty="0"/>
          </a:p>
        </p:txBody>
      </p:sp>
      <p:sp>
        <p:nvSpPr>
          <p:cNvPr id="31" name="Shape 26"/>
          <p:cNvSpPr/>
          <p:nvPr/>
        </p:nvSpPr>
        <p:spPr>
          <a:xfrm>
            <a:off x="6134081" y="1285875"/>
            <a:ext cx="2581266" cy="3214688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32" name="Shape 27"/>
          <p:cNvSpPr/>
          <p:nvPr/>
        </p:nvSpPr>
        <p:spPr>
          <a:xfrm>
            <a:off x="6143625" y="1285875"/>
            <a:ext cx="2557463" cy="28575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33" name="Shape 28"/>
          <p:cNvSpPr/>
          <p:nvPr/>
        </p:nvSpPr>
        <p:spPr>
          <a:xfrm>
            <a:off x="7143750" y="1571625"/>
            <a:ext cx="571500" cy="57150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3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913" y="1728788"/>
            <a:ext cx="257175" cy="257175"/>
          </a:xfrm>
          <a:prstGeom prst="rect">
            <a:avLst/>
          </a:prstGeom>
        </p:spPr>
      </p:pic>
      <p:sp>
        <p:nvSpPr>
          <p:cNvPr id="35" name="Text 29"/>
          <p:cNvSpPr/>
          <p:nvPr/>
        </p:nvSpPr>
        <p:spPr>
          <a:xfrm>
            <a:off x="6644832" y="2357438"/>
            <a:ext cx="156930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RAG Technology</a:t>
            </a:r>
            <a:endParaRPr lang="en-US" sz="1193" dirty="0"/>
          </a:p>
        </p:txBody>
      </p:sp>
      <p:sp>
        <p:nvSpPr>
          <p:cNvPr id="36" name="Text 30"/>
          <p:cNvSpPr/>
          <p:nvPr/>
        </p:nvSpPr>
        <p:spPr>
          <a:xfrm>
            <a:off x="6357938" y="2698552"/>
            <a:ext cx="2143125" cy="731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Retrieval-Augmented Generation combines LLMs with your proprietary data. It delivers accurate, context-aware answers without hallucinations.</a:t>
            </a:r>
            <a:endParaRPr lang="en-US" sz="834" dirty="0"/>
          </a:p>
        </p:txBody>
      </p:sp>
      <p:sp>
        <p:nvSpPr>
          <p:cNvPr id="37" name="Shape 31"/>
          <p:cNvSpPr/>
          <p:nvPr/>
        </p:nvSpPr>
        <p:spPr>
          <a:xfrm>
            <a:off x="6395972" y="3796903"/>
            <a:ext cx="1071563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38" name="Text 32"/>
          <p:cNvSpPr/>
          <p:nvPr/>
        </p:nvSpPr>
        <p:spPr>
          <a:xfrm>
            <a:off x="6395972" y="3796903"/>
            <a:ext cx="1071563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Context Awareness</a:t>
            </a:r>
            <a:endParaRPr lang="en-US" sz="584" dirty="0"/>
          </a:p>
        </p:txBody>
      </p:sp>
      <p:sp>
        <p:nvSpPr>
          <p:cNvPr id="39" name="Shape 33"/>
          <p:cNvSpPr/>
          <p:nvPr/>
        </p:nvSpPr>
        <p:spPr>
          <a:xfrm>
            <a:off x="7538972" y="3796903"/>
            <a:ext cx="924027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40" name="Text 34"/>
          <p:cNvSpPr/>
          <p:nvPr/>
        </p:nvSpPr>
        <p:spPr>
          <a:xfrm>
            <a:off x="7538972" y="3796903"/>
            <a:ext cx="924027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Knowledge Base</a:t>
            </a:r>
            <a:endParaRPr lang="en-US" sz="584" dirty="0"/>
          </a:p>
        </p:txBody>
      </p:sp>
      <p:sp>
        <p:nvSpPr>
          <p:cNvPr id="41" name="Shape 35"/>
          <p:cNvSpPr/>
          <p:nvPr/>
        </p:nvSpPr>
        <p:spPr>
          <a:xfrm>
            <a:off x="6961361" y="4041577"/>
            <a:ext cx="936278" cy="17323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42" name="Text 36"/>
          <p:cNvSpPr/>
          <p:nvPr/>
        </p:nvSpPr>
        <p:spPr>
          <a:xfrm>
            <a:off x="6961361" y="4041577"/>
            <a:ext cx="936278" cy="173236"/>
          </a:xfrm>
          <a:prstGeom prst="rect">
            <a:avLst/>
          </a:prstGeom>
          <a:noFill/>
          <a:ln/>
        </p:spPr>
        <p:txBody>
          <a:bodyPr wrap="square" lIns="85090" tIns="34036" rIns="85090" bIns="34036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0D1B2A"/>
                </a:solidFill>
              </a:rPr>
              <a:t>LLM Integration</a:t>
            </a:r>
            <a:endParaRPr lang="en-US" sz="5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835830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657236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Intelligent Education: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AI-LMS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65723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Personalized Learning at Scale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163538"/>
            <a:ext cx="3314700" cy="1034058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39453"/>
            <a:ext cx="142875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85813" y="1313557"/>
            <a:ext cx="175236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Adaptive Learning Paths</a:t>
            </a:r>
            <a:endParaRPr lang="en-US" sz="987" dirty="0"/>
          </a:p>
        </p:txBody>
      </p:sp>
      <p:sp>
        <p:nvSpPr>
          <p:cNvPr id="10" name="Text 6"/>
          <p:cNvSpPr/>
          <p:nvPr/>
        </p:nvSpPr>
        <p:spPr>
          <a:xfrm>
            <a:off x="571500" y="1565374"/>
            <a:ext cx="3028950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ML algorithms analyze student performance in real-time to dynamically adjust content difficulty and pacing, ensuring optimal engagement.</a:t>
            </a:r>
            <a:endParaRPr lang="en-US" sz="780" dirty="0"/>
          </a:p>
        </p:txBody>
      </p:sp>
      <p:sp>
        <p:nvSpPr>
          <p:cNvPr id="11" name="Shape 7"/>
          <p:cNvSpPr/>
          <p:nvPr/>
        </p:nvSpPr>
        <p:spPr>
          <a:xfrm>
            <a:off x="428625" y="2404765"/>
            <a:ext cx="3314700" cy="1034058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80680"/>
            <a:ext cx="178594" cy="1428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1531" y="2554784"/>
            <a:ext cx="13803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RAG-Powered Tutor</a:t>
            </a:r>
            <a:endParaRPr lang="en-US" sz="987" dirty="0"/>
          </a:p>
        </p:txBody>
      </p:sp>
      <p:sp>
        <p:nvSpPr>
          <p:cNvPr id="14" name="Text 9"/>
          <p:cNvSpPr/>
          <p:nvPr/>
        </p:nvSpPr>
        <p:spPr>
          <a:xfrm>
            <a:off x="571500" y="2806601"/>
            <a:ext cx="3028950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An intelligent assistant that answers student queries instantly by retrieving context-aware information directly from course materials.</a:t>
            </a:r>
            <a:endParaRPr lang="en-US" sz="780" dirty="0"/>
          </a:p>
        </p:txBody>
      </p:sp>
      <p:sp>
        <p:nvSpPr>
          <p:cNvPr id="15" name="Shape 10"/>
          <p:cNvSpPr/>
          <p:nvPr/>
        </p:nvSpPr>
        <p:spPr>
          <a:xfrm>
            <a:off x="428625" y="3645991"/>
            <a:ext cx="3314700" cy="1034058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21906"/>
            <a:ext cx="160734" cy="14287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03672" y="3796010"/>
            <a:ext cx="14057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Predictive Analytics</a:t>
            </a:r>
            <a:endParaRPr lang="en-US" sz="987" dirty="0"/>
          </a:p>
        </p:txBody>
      </p:sp>
      <p:sp>
        <p:nvSpPr>
          <p:cNvPr id="18" name="Text 12"/>
          <p:cNvSpPr/>
          <p:nvPr/>
        </p:nvSpPr>
        <p:spPr>
          <a:xfrm>
            <a:off x="571500" y="4047827"/>
            <a:ext cx="3028950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Early warning systems that identify at-risk students based on behavioral patterns, enabling timely intervention by educators.</a:t>
            </a:r>
            <a:endParaRPr lang="en-US" sz="780" dirty="0"/>
          </a:p>
        </p:txBody>
      </p:sp>
      <p:sp>
        <p:nvSpPr>
          <p:cNvPr id="19" name="Shape 13"/>
          <p:cNvSpPr/>
          <p:nvPr/>
        </p:nvSpPr>
        <p:spPr>
          <a:xfrm>
            <a:off x="4171950" y="1493044"/>
            <a:ext cx="4543425" cy="2871788"/>
          </a:xfrm>
          <a:prstGeom prst="rect">
            <a:avLst/>
          </a:prstGeom>
          <a:solidFill>
            <a:srgbClr val="000000"/>
          </a:solidFill>
          <a:ln w="9144">
            <a:solidFill>
              <a:srgbClr val="333333"/>
            </a:solidFill>
            <a:prstDash val="solid"/>
          </a:ln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4171950" y="1500188"/>
            <a:ext cx="4543425" cy="2857500"/>
          </a:xfrm>
          <a:prstGeom prst="rect">
            <a:avLst/>
          </a:prstGeom>
        </p:spPr>
      </p:pic>
      <p:sp>
        <p:nvSpPr>
          <p:cNvPr id="21" name="Shape 14"/>
          <p:cNvSpPr/>
          <p:nvPr/>
        </p:nvSpPr>
        <p:spPr>
          <a:xfrm>
            <a:off x="7471163" y="2071688"/>
            <a:ext cx="789887" cy="226814"/>
          </a:xfrm>
          <a:prstGeom prst="rect">
            <a:avLst/>
          </a:prstGeom>
          <a:solidFill>
            <a:srgbClr val="0D1B2A">
              <a:alpha val="90000"/>
            </a:srgbClr>
          </a:solidFill>
          <a:ln w="9144">
            <a:solidFill>
              <a:srgbClr val="41EAD4"/>
            </a:solidFill>
            <a:prstDash val="solid"/>
          </a:ln>
        </p:spPr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175" y="2143125"/>
            <a:ext cx="71438" cy="7143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7642613" y="2128838"/>
            <a:ext cx="532712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485" b="1" dirty="0">
                <a:solidFill>
                  <a:srgbClr val="41EAD4"/>
                </a:solidFill>
              </a:rPr>
              <a:t>MASTERY: 92%</a:t>
            </a:r>
            <a:endParaRPr lang="en-US" sz="485" dirty="0"/>
          </a:p>
        </p:txBody>
      </p:sp>
      <p:sp>
        <p:nvSpPr>
          <p:cNvPr id="24" name="Shape 16"/>
          <p:cNvSpPr/>
          <p:nvPr/>
        </p:nvSpPr>
        <p:spPr>
          <a:xfrm>
            <a:off x="4626276" y="3273623"/>
            <a:ext cx="1263746" cy="226814"/>
          </a:xfrm>
          <a:prstGeom prst="rect">
            <a:avLst/>
          </a:prstGeom>
          <a:solidFill>
            <a:srgbClr val="0D1B2A">
              <a:alpha val="90000"/>
            </a:srgbClr>
          </a:solidFill>
          <a:ln w="9144">
            <a:solidFill>
              <a:srgbClr val="41EAD4"/>
            </a:solidFill>
            <a:prstDash val="solid"/>
          </a:ln>
        </p:spPr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001" y="3359348"/>
            <a:ext cx="53578" cy="71438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4765579" y="3345061"/>
            <a:ext cx="1024430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485" b="1" dirty="0">
                <a:solidFill>
                  <a:srgbClr val="41EAD4"/>
                </a:solidFill>
              </a:rPr>
              <a:t>NEXT TOPIC RECOMMENDED</a:t>
            </a:r>
            <a:endParaRPr lang="en-US" sz="4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840936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662343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Predictive Healthcare: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AI-HMS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6623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Intelligent Hospital Management Systems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04640"/>
            <a:ext cx="4714875" cy="873323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1554659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9" y="1647527"/>
            <a:ext cx="171450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71563" y="1554659"/>
            <a:ext cx="39290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Predictive Analytics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1071563" y="1806476"/>
            <a:ext cx="3929063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Utilizing ML models to forecast patient admission rates, optimize resource allocation, and predict potential disease outbreaks before they escalate.</a:t>
            </a:r>
            <a:endParaRPr lang="en-US" sz="780" dirty="0"/>
          </a:p>
        </p:txBody>
      </p:sp>
      <p:sp>
        <p:nvSpPr>
          <p:cNvPr id="12" name="Shape 8"/>
          <p:cNvSpPr/>
          <p:nvPr/>
        </p:nvSpPr>
        <p:spPr>
          <a:xfrm>
            <a:off x="428625" y="2485132"/>
            <a:ext cx="4714875" cy="873323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571500" y="2635151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84" y="2728020"/>
            <a:ext cx="150019" cy="17145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71563" y="2635151"/>
            <a:ext cx="39290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Clinical Decision Support</a:t>
            </a:r>
            <a:endParaRPr lang="en-US" sz="987" dirty="0"/>
          </a:p>
        </p:txBody>
      </p:sp>
      <p:sp>
        <p:nvSpPr>
          <p:cNvPr id="16" name="Text 11"/>
          <p:cNvSpPr/>
          <p:nvPr/>
        </p:nvSpPr>
        <p:spPr>
          <a:xfrm>
            <a:off x="1071563" y="2886968"/>
            <a:ext cx="3929063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AI-driven diagnostic tools that analyze patient data to suggest potential diagnoses and personalized treatment plans, reducing human error.</a:t>
            </a:r>
            <a:endParaRPr lang="en-US" sz="780" dirty="0"/>
          </a:p>
        </p:txBody>
      </p:sp>
      <p:sp>
        <p:nvSpPr>
          <p:cNvPr id="17" name="Shape 12"/>
          <p:cNvSpPr/>
          <p:nvPr/>
        </p:nvSpPr>
        <p:spPr>
          <a:xfrm>
            <a:off x="428625" y="3565624"/>
            <a:ext cx="4714875" cy="873323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571500" y="3715643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84" y="3808512"/>
            <a:ext cx="150019" cy="17145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071563" y="3715643"/>
            <a:ext cx="39290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RAG Knowledge Integration</a:t>
            </a:r>
            <a:endParaRPr lang="en-US" sz="987" dirty="0"/>
          </a:p>
        </p:txBody>
      </p:sp>
      <p:sp>
        <p:nvSpPr>
          <p:cNvPr id="21" name="Text 15"/>
          <p:cNvSpPr/>
          <p:nvPr/>
        </p:nvSpPr>
        <p:spPr>
          <a:xfrm>
            <a:off x="1071563" y="3967460"/>
            <a:ext cx="3929063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Retrieval-Augmented Generation allows clinicians to instantly query vast medical databases and journals for the latest research and protocols.</a:t>
            </a:r>
            <a:endParaRPr lang="en-US" sz="780" dirty="0"/>
          </a:p>
        </p:txBody>
      </p:sp>
      <p:sp>
        <p:nvSpPr>
          <p:cNvPr id="22" name="Shape 16"/>
          <p:cNvSpPr/>
          <p:nvPr/>
        </p:nvSpPr>
        <p:spPr>
          <a:xfrm>
            <a:off x="5572125" y="1664494"/>
            <a:ext cx="3143250" cy="2528888"/>
          </a:xfrm>
          <a:prstGeom prst="rect">
            <a:avLst/>
          </a:prstGeom>
          <a:solidFill>
            <a:srgbClr val="000000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5572125" y="1678781"/>
            <a:ext cx="3143250" cy="2500313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715000" y="1893094"/>
            <a:ext cx="652090" cy="294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PATIENT_ID: 8944-X</a:t>
            </a:r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
</a:t>
            </a:r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 VITALS: STABLE</a:t>
            </a:r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
</a:t>
            </a:r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 SPO2: 98%</a:t>
            </a:r>
            <a:endParaRPr lang="en-US" sz="516" dirty="0"/>
          </a:p>
        </p:txBody>
      </p:sp>
      <p:sp>
        <p:nvSpPr>
          <p:cNvPr id="25" name="Text 18"/>
          <p:cNvSpPr/>
          <p:nvPr/>
        </p:nvSpPr>
        <p:spPr>
          <a:xfrm>
            <a:off x="7727947" y="3768328"/>
            <a:ext cx="844553" cy="196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AI_DIAGNOSIS: PENDING</a:t>
            </a:r>
            <a:pPr algn="r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
</a:t>
            </a:r>
            <a:pPr algn="r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 CONFIDENCE: 94.2%</a:t>
            </a:r>
            <a:endParaRPr lang="en-US" sz="516" dirty="0"/>
          </a:p>
        </p:txBody>
      </p:sp>
      <p:sp>
        <p:nvSpPr>
          <p:cNvPr id="26" name="Shape 19"/>
          <p:cNvSpPr/>
          <p:nvPr/>
        </p:nvSpPr>
        <p:spPr>
          <a:xfrm>
            <a:off x="7777590" y="1750219"/>
            <a:ext cx="866347" cy="183952"/>
          </a:xfrm>
          <a:prstGeom prst="rect">
            <a:avLst/>
          </a:prstGeom>
          <a:solidFill>
            <a:srgbClr val="41EAD4">
              <a:alpha val="20000"/>
            </a:srgbClr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27" name="Text 20"/>
          <p:cNvSpPr/>
          <p:nvPr/>
        </p:nvSpPr>
        <p:spPr>
          <a:xfrm>
            <a:off x="7777590" y="1750219"/>
            <a:ext cx="866347" cy="183952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485" b="1" dirty="0">
                <a:solidFill>
                  <a:srgbClr val="41EAD4"/>
                </a:solidFill>
              </a:rPr>
              <a:t>AI Analysis Active</a:t>
            </a:r>
            <a:endParaRPr lang="en-US" sz="4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336577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157983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Proactive Finance: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AI-IFMIS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1579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Integrated Financial Management Information System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113532"/>
            <a:ext cx="3571875" cy="1019770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113532"/>
            <a:ext cx="14288" cy="1019770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82303"/>
            <a:ext cx="142875" cy="1428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5813" y="1256407"/>
            <a:ext cx="133747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AI Fraud Detection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571500" y="1508224"/>
            <a:ext cx="328612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Real-time anomaly detection algorithms monitor transactions to identify and flag suspicious activities instantly, preventing revenue leakage.</a:t>
            </a:r>
            <a:endParaRPr lang="en-US" sz="780" dirty="0"/>
          </a:p>
        </p:txBody>
      </p:sp>
      <p:sp>
        <p:nvSpPr>
          <p:cNvPr id="12" name="Shape 8"/>
          <p:cNvSpPr/>
          <p:nvPr/>
        </p:nvSpPr>
        <p:spPr>
          <a:xfrm>
            <a:off x="428625" y="2419052"/>
            <a:ext cx="3571875" cy="1019770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3" name="Shape 9"/>
          <p:cNvSpPr/>
          <p:nvPr/>
        </p:nvSpPr>
        <p:spPr>
          <a:xfrm>
            <a:off x="428625" y="2419052"/>
            <a:ext cx="14288" cy="1019770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87823"/>
            <a:ext cx="160734" cy="1428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03672" y="2561927"/>
            <a:ext cx="149720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Predictive Budgeting</a:t>
            </a:r>
            <a:endParaRPr lang="en-US" sz="987" dirty="0"/>
          </a:p>
        </p:txBody>
      </p:sp>
      <p:sp>
        <p:nvSpPr>
          <p:cNvPr id="16" name="Text 11"/>
          <p:cNvSpPr/>
          <p:nvPr/>
        </p:nvSpPr>
        <p:spPr>
          <a:xfrm>
            <a:off x="571500" y="2813745"/>
            <a:ext cx="328612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Machine learning models analyze historical data to forecast revenue and expenditure trends, enabling more accurate and strategic budget planning.</a:t>
            </a:r>
            <a:endParaRPr lang="en-US" sz="780" dirty="0"/>
          </a:p>
        </p:txBody>
      </p:sp>
      <p:sp>
        <p:nvSpPr>
          <p:cNvPr id="17" name="Shape 12"/>
          <p:cNvSpPr/>
          <p:nvPr/>
        </p:nvSpPr>
        <p:spPr>
          <a:xfrm>
            <a:off x="428625" y="3724573"/>
            <a:ext cx="3571875" cy="1019770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8" name="Shape 13"/>
          <p:cNvSpPr/>
          <p:nvPr/>
        </p:nvSpPr>
        <p:spPr>
          <a:xfrm>
            <a:off x="428625" y="3724573"/>
            <a:ext cx="14288" cy="1019770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93344"/>
            <a:ext cx="142875" cy="142875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85813" y="3867448"/>
            <a:ext cx="18625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RAG Compliance Assistant</a:t>
            </a:r>
            <a:endParaRPr lang="en-US" sz="987" dirty="0"/>
          </a:p>
        </p:txBody>
      </p:sp>
      <p:sp>
        <p:nvSpPr>
          <p:cNvPr id="21" name="Text 15"/>
          <p:cNvSpPr/>
          <p:nvPr/>
        </p:nvSpPr>
        <p:spPr>
          <a:xfrm>
            <a:off x="571500" y="4119265"/>
            <a:ext cx="328612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A conversational AI interface that allows finance officers to query complex financial regulations and get instant, context-aware answers.</a:t>
            </a:r>
            <a:endParaRPr lang="en-US" sz="780" dirty="0"/>
          </a:p>
        </p:txBody>
      </p:sp>
      <p:sp>
        <p:nvSpPr>
          <p:cNvPr id="22" name="Shape 16"/>
          <p:cNvSpPr/>
          <p:nvPr/>
        </p:nvSpPr>
        <p:spPr>
          <a:xfrm>
            <a:off x="4429125" y="1457325"/>
            <a:ext cx="4286250" cy="2943225"/>
          </a:xfrm>
          <a:prstGeom prst="rect">
            <a:avLst/>
          </a:prstGeom>
          <a:solidFill>
            <a:srgbClr val="000000"/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4464844" y="1500188"/>
            <a:ext cx="4214813" cy="2857500"/>
          </a:xfrm>
          <a:prstGeom prst="rect">
            <a:avLst/>
          </a:prstGeom>
        </p:spPr>
      </p:pic>
      <p:sp>
        <p:nvSpPr>
          <p:cNvPr id="24" name="Shape 17"/>
          <p:cNvSpPr/>
          <p:nvPr/>
        </p:nvSpPr>
        <p:spPr>
          <a:xfrm>
            <a:off x="7587360" y="1750219"/>
            <a:ext cx="1270890" cy="371475"/>
          </a:xfrm>
          <a:prstGeom prst="rect">
            <a:avLst/>
          </a:prstGeom>
          <a:solidFill>
            <a:srgbClr val="0D1B2A">
              <a:alpha val="90000"/>
            </a:srgbClr>
          </a:solidFill>
          <a:ln w="9144">
            <a:solidFill>
              <a:srgbClr val="41EAD4"/>
            </a:solidFill>
            <a:prstDash val="solid"/>
          </a:ln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804" y="1864519"/>
            <a:ext cx="128588" cy="128588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7908829" y="1821656"/>
            <a:ext cx="842265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Fraud Alert Blocked</a:t>
            </a:r>
            <a:endParaRPr lang="en-US" sz="584" dirty="0"/>
          </a:p>
        </p:txBody>
      </p:sp>
      <p:sp>
        <p:nvSpPr>
          <p:cNvPr id="27" name="Text 19"/>
          <p:cNvSpPr/>
          <p:nvPr/>
        </p:nvSpPr>
        <p:spPr>
          <a:xfrm>
            <a:off x="7908829" y="1937742"/>
            <a:ext cx="842265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A0A0A0"/>
                </a:solidFill>
              </a:rPr>
              <a:t>Confidence: 99.8%</a:t>
            </a:r>
            <a:endParaRPr lang="en-US" sz="516" dirty="0"/>
          </a:p>
        </p:txBody>
      </p:sp>
      <p:sp>
        <p:nvSpPr>
          <p:cNvPr id="28" name="Shape 20"/>
          <p:cNvSpPr/>
          <p:nvPr/>
        </p:nvSpPr>
        <p:spPr>
          <a:xfrm>
            <a:off x="4286250" y="3736181"/>
            <a:ext cx="1237655" cy="371475"/>
          </a:xfrm>
          <a:prstGeom prst="rect">
            <a:avLst/>
          </a:prstGeom>
          <a:solidFill>
            <a:srgbClr val="0D1B2A">
              <a:alpha val="90000"/>
            </a:srgbClr>
          </a:solidFill>
          <a:ln w="9144">
            <a:solidFill>
              <a:srgbClr val="41EAD4"/>
            </a:solidFill>
            <a:prstDash val="solid"/>
          </a:ln>
        </p:spPr>
      </p:sp>
      <p:pic>
        <p:nvPicPr>
          <p:cNvPr id="29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406" y="3864769"/>
            <a:ext cx="160734" cy="128588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4625578" y="3821906"/>
            <a:ext cx="776883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Budget Forecast</a:t>
            </a:r>
            <a:endParaRPr lang="en-US" sz="584" dirty="0"/>
          </a:p>
        </p:txBody>
      </p:sp>
      <p:sp>
        <p:nvSpPr>
          <p:cNvPr id="31" name="Text 22"/>
          <p:cNvSpPr/>
          <p:nvPr/>
        </p:nvSpPr>
        <p:spPr>
          <a:xfrm>
            <a:off x="4625578" y="3937992"/>
            <a:ext cx="776883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A0A0A0"/>
                </a:solidFill>
              </a:rPr>
              <a:t>Optimization Complete</a:t>
            </a:r>
            <a:endParaRPr lang="en-US" sz="5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3920691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742097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Autonomous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Security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74209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AI-Powered Threat Detection &amp; Response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143000"/>
            <a:ext cx="4339493" cy="1657350"/>
          </a:xfrm>
          <a:prstGeom prst="rect">
            <a:avLst/>
          </a:prstGeom>
          <a:solidFill>
            <a:srgbClr val="000000"/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428625" y="1143000"/>
            <a:ext cx="4325206" cy="1643063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00063" y="1214438"/>
            <a:ext cx="955337" cy="169664"/>
          </a:xfrm>
          <a:prstGeom prst="rect">
            <a:avLst/>
          </a:prstGeom>
          <a:solidFill>
            <a:srgbClr val="41EAD4">
              <a:alpha val="10000"/>
            </a:srgbClr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00063" y="1214438"/>
            <a:ext cx="955337" cy="169664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485" b="1" dirty="0">
                <a:solidFill>
                  <a:srgbClr val="41EAD4"/>
                </a:solidFill>
              </a:rPr>
              <a:t>FEED: AERIAL_01 // LIVE</a:t>
            </a:r>
            <a:endParaRPr lang="en-US" sz="485" dirty="0"/>
          </a:p>
        </p:txBody>
      </p:sp>
      <p:sp>
        <p:nvSpPr>
          <p:cNvPr id="11" name="Shape 7"/>
          <p:cNvSpPr/>
          <p:nvPr/>
        </p:nvSpPr>
        <p:spPr>
          <a:xfrm>
            <a:off x="2158696" y="1635919"/>
            <a:ext cx="7429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18288">
            <a:solidFill>
              <a:srgbClr val="41EAD4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2158696" y="1493044"/>
            <a:ext cx="714375" cy="225028"/>
          </a:xfrm>
          <a:prstGeom prst="rect">
            <a:avLst/>
          </a:prstGeom>
          <a:solidFill>
            <a:srgbClr val="000000">
              <a:alpha val="70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2158696" y="1493044"/>
            <a:ext cx="714375" cy="225028"/>
          </a:xfrm>
          <a:prstGeom prst="rect">
            <a:avLst/>
          </a:prstGeom>
          <a:noFill/>
          <a:ln/>
        </p:spPr>
        <p:txBody>
          <a:bodyPr wrap="square" lIns="17018" tIns="17018" rIns="17018" bIns="17018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41EAD4"/>
                </a:solidFill>
              </a:rPr>
              <a:t>OBJ: DRONE | CONF: 98%</a:t>
            </a:r>
            <a:endParaRPr lang="en-US" sz="516" dirty="0"/>
          </a:p>
        </p:txBody>
      </p:sp>
      <p:sp>
        <p:nvSpPr>
          <p:cNvPr id="14" name="Shape 10"/>
          <p:cNvSpPr/>
          <p:nvPr/>
        </p:nvSpPr>
        <p:spPr>
          <a:xfrm>
            <a:off x="428625" y="2928938"/>
            <a:ext cx="4339493" cy="1657350"/>
          </a:xfrm>
          <a:prstGeom prst="rect">
            <a:avLst/>
          </a:prstGeom>
          <a:solidFill>
            <a:srgbClr val="000000"/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28625" y="2928938"/>
            <a:ext cx="4325206" cy="1643063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500063" y="3000375"/>
            <a:ext cx="1477473" cy="169664"/>
          </a:xfrm>
          <a:prstGeom prst="rect">
            <a:avLst/>
          </a:prstGeom>
          <a:solidFill>
            <a:srgbClr val="41EAD4">
              <a:alpha val="10000"/>
            </a:srgbClr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500063" y="3000375"/>
            <a:ext cx="1477473" cy="169664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485" b="1" dirty="0">
                <a:solidFill>
                  <a:srgbClr val="41EAD4"/>
                </a:solidFill>
              </a:rPr>
              <a:t>FEED: GROUND_CAM_04 // ANALYZING</a:t>
            </a:r>
            <a:endParaRPr lang="en-US" sz="485" dirty="0"/>
          </a:p>
        </p:txBody>
      </p:sp>
      <p:sp>
        <p:nvSpPr>
          <p:cNvPr id="18" name="Text 13"/>
          <p:cNvSpPr/>
          <p:nvPr/>
        </p:nvSpPr>
        <p:spPr>
          <a:xfrm>
            <a:off x="3534315" y="4196953"/>
            <a:ext cx="1076641" cy="2321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41EAD4"/>
                </a:solidFill>
              </a:rPr>
              <a:t>&gt; ANOMALY CHECK: CLEAR</a:t>
            </a:r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41EAD4"/>
                </a:solidFill>
              </a:rPr>
              <a:t>
</a:t>
            </a:r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41EAD4"/>
                </a:solidFill>
              </a:rPr>
              <a:t> &gt; PERIMETER: SECURE</a:t>
            </a:r>
            <a:endParaRPr lang="en-US" sz="621" dirty="0"/>
          </a:p>
        </p:txBody>
      </p:sp>
      <p:sp>
        <p:nvSpPr>
          <p:cNvPr id="19" name="Shape 14"/>
          <p:cNvSpPr/>
          <p:nvPr/>
        </p:nvSpPr>
        <p:spPr>
          <a:xfrm>
            <a:off x="5111018" y="1056382"/>
            <a:ext cx="3604357" cy="110549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20" name="Shape 15"/>
          <p:cNvSpPr/>
          <p:nvPr/>
        </p:nvSpPr>
        <p:spPr>
          <a:xfrm>
            <a:off x="5111018" y="1056382"/>
            <a:ext cx="21431" cy="1105495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612" y="1260872"/>
            <a:ext cx="160734" cy="14287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57503" y="1234976"/>
            <a:ext cx="11858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Computer Vision</a:t>
            </a:r>
            <a:endParaRPr lang="en-US" sz="987" dirty="0"/>
          </a:p>
        </p:txBody>
      </p:sp>
      <p:sp>
        <p:nvSpPr>
          <p:cNvPr id="23" name="Text 17"/>
          <p:cNvSpPr/>
          <p:nvPr/>
        </p:nvSpPr>
        <p:spPr>
          <a:xfrm>
            <a:off x="5289612" y="1501080"/>
            <a:ext cx="3247169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Deep learning models analyze video feeds in real-time to detect unauthorized access, identify objects, and track potential threats with superhuman accuracy.</a:t>
            </a:r>
            <a:endParaRPr lang="en-US" sz="780" dirty="0"/>
          </a:p>
        </p:txBody>
      </p:sp>
      <p:sp>
        <p:nvSpPr>
          <p:cNvPr id="24" name="Shape 18"/>
          <p:cNvSpPr/>
          <p:nvPr/>
        </p:nvSpPr>
        <p:spPr>
          <a:xfrm>
            <a:off x="5111018" y="2376190"/>
            <a:ext cx="3604357" cy="110549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25" name="Shape 19"/>
          <p:cNvSpPr/>
          <p:nvPr/>
        </p:nvSpPr>
        <p:spPr>
          <a:xfrm>
            <a:off x="5111018" y="2376190"/>
            <a:ext cx="21431" cy="1105495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612" y="2580680"/>
            <a:ext cx="178594" cy="142875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575362" y="2554784"/>
            <a:ext cx="203142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Network Anomaly Detection</a:t>
            </a:r>
            <a:endParaRPr lang="en-US" sz="987" dirty="0"/>
          </a:p>
        </p:txBody>
      </p:sp>
      <p:sp>
        <p:nvSpPr>
          <p:cNvPr id="28" name="Text 21"/>
          <p:cNvSpPr/>
          <p:nvPr/>
        </p:nvSpPr>
        <p:spPr>
          <a:xfrm>
            <a:off x="5289612" y="2820888"/>
            <a:ext cx="3247169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ML algorithms continuously monitor network traffic patterns to identify and isolate cyber threats or unusual data spikes before they cause damage.</a:t>
            </a:r>
            <a:endParaRPr lang="en-US" sz="780" dirty="0"/>
          </a:p>
        </p:txBody>
      </p:sp>
      <p:sp>
        <p:nvSpPr>
          <p:cNvPr id="29" name="Shape 22"/>
          <p:cNvSpPr/>
          <p:nvPr/>
        </p:nvSpPr>
        <p:spPr>
          <a:xfrm>
            <a:off x="5111018" y="3695998"/>
            <a:ext cx="3604357" cy="110549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30" name="Shape 23"/>
          <p:cNvSpPr/>
          <p:nvPr/>
        </p:nvSpPr>
        <p:spPr>
          <a:xfrm>
            <a:off x="5111018" y="3695998"/>
            <a:ext cx="21431" cy="1105495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612" y="3900488"/>
            <a:ext cx="142875" cy="142875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539643" y="3874591"/>
            <a:ext cx="15214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Automated Response</a:t>
            </a:r>
            <a:endParaRPr lang="en-US" sz="987" dirty="0"/>
          </a:p>
        </p:txBody>
      </p:sp>
      <p:sp>
        <p:nvSpPr>
          <p:cNvPr id="33" name="Text 25"/>
          <p:cNvSpPr/>
          <p:nvPr/>
        </p:nvSpPr>
        <p:spPr>
          <a:xfrm>
            <a:off x="5289612" y="4140696"/>
            <a:ext cx="3247169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Integrated AI systems can instantly trigger security protocols, lock down sensitive areas, and alert personnel the moment a threat is confirmed.</a:t>
            </a:r>
            <a:endParaRPr lang="en-US" sz="7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775806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597212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Optimized Operations: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AI-OMS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59721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Efficiency Through Intelligence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41227"/>
            <a:ext cx="2900363" cy="982266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28625" y="1248370"/>
            <a:ext cx="28575" cy="967978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14463"/>
            <a:ext cx="128588" cy="1285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1525" y="1391245"/>
            <a:ext cx="150370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Demand Forecasting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571500" y="1623417"/>
            <a:ext cx="2614613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E0E0E0"/>
                </a:solidFill>
              </a:rPr>
              <a:t>AI models analyze historical data and market trends to predict resource needs with 95% accuracy, minimizing waste.</a:t>
            </a:r>
            <a:endParaRPr lang="en-US" sz="727" dirty="0"/>
          </a:p>
        </p:txBody>
      </p:sp>
      <p:sp>
        <p:nvSpPr>
          <p:cNvPr id="12" name="Shape 8"/>
          <p:cNvSpPr/>
          <p:nvPr/>
        </p:nvSpPr>
        <p:spPr>
          <a:xfrm>
            <a:off x="428625" y="2430661"/>
            <a:ext cx="2900363" cy="982266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428625" y="2437805"/>
            <a:ext cx="28575" cy="967978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603897"/>
            <a:ext cx="160734" cy="12858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03672" y="2580680"/>
            <a:ext cx="193344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Supply Chain Optimization</a:t>
            </a:r>
            <a:endParaRPr lang="en-US" sz="885" dirty="0"/>
          </a:p>
        </p:txBody>
      </p:sp>
      <p:sp>
        <p:nvSpPr>
          <p:cNvPr id="16" name="Text 11"/>
          <p:cNvSpPr/>
          <p:nvPr/>
        </p:nvSpPr>
        <p:spPr>
          <a:xfrm>
            <a:off x="571500" y="2812852"/>
            <a:ext cx="2614613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E0E0E0"/>
                </a:solidFill>
              </a:rPr>
              <a:t>Real-time ML algorithms route logistics and manage inventory levels dynamically to ensure operational continuity.</a:t>
            </a:r>
            <a:endParaRPr lang="en-US" sz="727" dirty="0"/>
          </a:p>
        </p:txBody>
      </p:sp>
      <p:sp>
        <p:nvSpPr>
          <p:cNvPr id="17" name="Shape 12"/>
          <p:cNvSpPr/>
          <p:nvPr/>
        </p:nvSpPr>
        <p:spPr>
          <a:xfrm>
            <a:off x="428625" y="3620095"/>
            <a:ext cx="2900363" cy="982266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428625" y="3627239"/>
            <a:ext cx="28575" cy="967978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793331"/>
            <a:ext cx="160734" cy="12858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803672" y="3770114"/>
            <a:ext cx="174095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Predictive Maintenance</a:t>
            </a:r>
            <a:endParaRPr lang="en-US" sz="885" dirty="0"/>
          </a:p>
        </p:txBody>
      </p:sp>
      <p:sp>
        <p:nvSpPr>
          <p:cNvPr id="21" name="Text 15"/>
          <p:cNvSpPr/>
          <p:nvPr/>
        </p:nvSpPr>
        <p:spPr>
          <a:xfrm>
            <a:off x="571500" y="4002286"/>
            <a:ext cx="2614613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E0E0E0"/>
                </a:solidFill>
              </a:rPr>
              <a:t>IoT sensor integration allows the system to predict equipment failures before they occur, reducing downtime.</a:t>
            </a:r>
            <a:endParaRPr lang="en-US" sz="727" dirty="0"/>
          </a:p>
        </p:txBody>
      </p:sp>
      <p:sp>
        <p:nvSpPr>
          <p:cNvPr id="22" name="Shape 16"/>
          <p:cNvSpPr/>
          <p:nvPr/>
        </p:nvSpPr>
        <p:spPr>
          <a:xfrm>
            <a:off x="3686175" y="1143000"/>
            <a:ext cx="5186363" cy="3571875"/>
          </a:xfrm>
          <a:prstGeom prst="rect">
            <a:avLst/>
          </a:prstGeom>
          <a:solidFill>
            <a:srgbClr val="0D1B2A">
              <a:alpha val="80000"/>
            </a:srgbClr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3757613" y="1214438"/>
            <a:ext cx="1033137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spc="1" kern="0" dirty="0">
                <a:solidFill>
                  <a:srgbClr val="41EAD4"/>
                </a:solidFill>
              </a:rPr>
              <a:t>System Status: Optimal</a:t>
            </a:r>
            <a:endParaRPr lang="en-US" sz="516" dirty="0"/>
          </a:p>
        </p:txBody>
      </p:sp>
      <p:sp>
        <p:nvSpPr>
          <p:cNvPr id="24" name="Text 18"/>
          <p:cNvSpPr/>
          <p:nvPr/>
        </p:nvSpPr>
        <p:spPr>
          <a:xfrm>
            <a:off x="8034124" y="1214438"/>
            <a:ext cx="752689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spc="1" kern="0" dirty="0">
                <a:solidFill>
                  <a:srgbClr val="41EAD4"/>
                </a:solidFill>
              </a:rPr>
              <a:t>AI Agents: Active</a:t>
            </a:r>
            <a:endParaRPr lang="en-US" sz="516" dirty="0"/>
          </a:p>
        </p:txBody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3764756" y="1434108"/>
            <a:ext cx="3290869" cy="3200400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3836194" y="1505545"/>
            <a:ext cx="557017" cy="141089"/>
          </a:xfrm>
          <a:prstGeom prst="rect">
            <a:avLst/>
          </a:prstGeom>
          <a:solidFill>
            <a:srgbClr val="000000">
              <a:alpha val="70000"/>
            </a:srgbClr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27" name="Text 20"/>
          <p:cNvSpPr/>
          <p:nvPr/>
        </p:nvSpPr>
        <p:spPr>
          <a:xfrm>
            <a:off x="3836194" y="1505545"/>
            <a:ext cx="557017" cy="141089"/>
          </a:xfrm>
          <a:prstGeom prst="rect">
            <a:avLst/>
          </a:prstGeom>
          <a:noFill/>
          <a:ln/>
        </p:spPr>
        <p:txBody>
          <a:bodyPr wrap="square" lIns="51054" tIns="17018" rIns="51054" bIns="17018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485" b="1" dirty="0">
                <a:solidFill>
                  <a:srgbClr val="41EAD4"/>
                </a:solidFill>
              </a:rPr>
              <a:t>LIVE: ZONE A</a:t>
            </a:r>
            <a:endParaRPr lang="en-US" sz="485" dirty="0"/>
          </a:p>
        </p:txBody>
      </p:sp>
      <p:sp>
        <p:nvSpPr>
          <p:cNvPr id="28" name="Shape 21"/>
          <p:cNvSpPr/>
          <p:nvPr/>
        </p:nvSpPr>
        <p:spPr>
          <a:xfrm>
            <a:off x="7134206" y="1426964"/>
            <a:ext cx="1652578" cy="2095491"/>
          </a:xfrm>
          <a:prstGeom prst="rect">
            <a:avLst/>
          </a:prstGeom>
          <a:solidFill>
            <a:srgbClr val="41EAD4">
              <a:alpha val="5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29" name="Text 22"/>
          <p:cNvSpPr/>
          <p:nvPr/>
        </p:nvSpPr>
        <p:spPr>
          <a:xfrm>
            <a:off x="7205644" y="1498402"/>
            <a:ext cx="1509703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A0A0A0"/>
                </a:solidFill>
              </a:rPr>
              <a:t>Efficiency Rating</a:t>
            </a:r>
            <a:endParaRPr lang="en-US" sz="516" dirty="0"/>
          </a:p>
        </p:txBody>
      </p:sp>
      <p:sp>
        <p:nvSpPr>
          <p:cNvPr id="30" name="Text 23"/>
          <p:cNvSpPr/>
          <p:nvPr/>
        </p:nvSpPr>
        <p:spPr>
          <a:xfrm>
            <a:off x="7205644" y="1632347"/>
            <a:ext cx="150970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98.4%</a:t>
            </a:r>
            <a:endParaRPr lang="en-US" sz="1193" dirty="0"/>
          </a:p>
        </p:txBody>
      </p:sp>
      <p:sp>
        <p:nvSpPr>
          <p:cNvPr id="31" name="Shape 24"/>
          <p:cNvSpPr/>
          <p:nvPr/>
        </p:nvSpPr>
        <p:spPr>
          <a:xfrm>
            <a:off x="7134206" y="3593892"/>
            <a:ext cx="1652578" cy="1047759"/>
          </a:xfrm>
          <a:prstGeom prst="rect">
            <a:avLst/>
          </a:prstGeom>
          <a:solidFill>
            <a:srgbClr val="41EAD4">
              <a:alpha val="5000"/>
            </a:srgbClr>
          </a:solidFill>
          <a:ln w="9144">
            <a:solidFill>
              <a:srgbClr val="41EAD4">
                <a:alpha val="20000"/>
              </a:srgbClr>
            </a:solidFill>
            <a:prstDash val="solid"/>
          </a:ln>
        </p:spPr>
      </p:sp>
      <p:sp>
        <p:nvSpPr>
          <p:cNvPr id="32" name="Text 25"/>
          <p:cNvSpPr/>
          <p:nvPr/>
        </p:nvSpPr>
        <p:spPr>
          <a:xfrm>
            <a:off x="7205644" y="3665330"/>
            <a:ext cx="1509703" cy="982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00"/>
              </a:lnSpc>
              <a:buNone/>
            </a:pPr>
            <a:r>
              <a:rPr lang="en-US" sz="516" dirty="0">
                <a:solidFill>
                  <a:srgbClr val="A0A0A0"/>
                </a:solidFill>
              </a:rPr>
              <a:t>Predicted Load</a:t>
            </a:r>
            <a:endParaRPr lang="en-US" sz="516" dirty="0"/>
          </a:p>
        </p:txBody>
      </p:sp>
      <p:sp>
        <p:nvSpPr>
          <p:cNvPr id="33" name="Text 26"/>
          <p:cNvSpPr/>
          <p:nvPr/>
        </p:nvSpPr>
        <p:spPr>
          <a:xfrm>
            <a:off x="7205644" y="3799275"/>
            <a:ext cx="150970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Low</a:t>
            </a:r>
            <a:endParaRPr lang="en-US" sz="11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2025-12-04T01:10:22Z</dcterms:created>
  <dcterms:modified xsi:type="dcterms:W3CDTF">2025-12-04T01:10:22Z</dcterms:modified>
</cp:coreProperties>
</file>