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0" y="1489653"/>
            <a:ext cx="571500" cy="571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357313" y="2443344"/>
            <a:ext cx="6429375" cy="56577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4500"/>
              </a:lnSpc>
              <a:buNone/>
            </a:pPr>
            <a:r>
              <a:rPr lang="en-US" sz="3731" b="1" spc="2" kern="0" dirty="0">
                <a:solidFill>
                  <a:srgbClr val="41EAD4"/>
                </a:solidFill>
              </a:rPr>
              <a:t>Atlas R&amp;D Center</a:t>
            </a:r>
            <a:endParaRPr lang="en-US" sz="3731" dirty="0"/>
          </a:p>
        </p:txBody>
      </p:sp>
      <p:sp>
        <p:nvSpPr>
          <p:cNvPr id="5" name="Text 1"/>
          <p:cNvSpPr/>
          <p:nvPr/>
        </p:nvSpPr>
        <p:spPr>
          <a:xfrm>
            <a:off x="2606241" y="3294873"/>
            <a:ext cx="3931490" cy="469702"/>
          </a:xfrm>
          <a:prstGeom prst="rect">
            <a:avLst/>
          </a:prstGeom>
          <a:noFill/>
          <a:ln/>
        </p:spPr>
        <p:txBody>
          <a:bodyPr wrap="square" lIns="0" tIns="170053" rIns="0" bIns="0" rtlCol="0" anchor="t">
            <a:spAutoFit/>
          </a:bodyPr>
          <a:lstStyle/>
          <a:p>
            <a:pPr algn="ctr" indent="0" marL="0">
              <a:lnSpc>
                <a:spcPts val="2200"/>
              </a:lnSpc>
              <a:buNone/>
            </a:pPr>
            <a:r>
              <a:rPr lang="en-US" sz="1704" spc="3" kern="0" dirty="0">
                <a:solidFill>
                  <a:srgbClr val="E0E0E0"/>
                </a:solidFill>
              </a:rPr>
              <a:t>Africa’s Innovation Engine</a:t>
            </a:r>
            <a:endParaRPr lang="en-US" sz="170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28625" y="357188"/>
            <a:ext cx="4720568" cy="63936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28625" y="357188"/>
            <a:ext cx="35719" cy="639366"/>
          </a:xfrm>
          <a:prstGeom prst="rect">
            <a:avLst/>
          </a:prstGeom>
          <a:solidFill>
            <a:srgbClr val="41EAD4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357188"/>
            <a:ext cx="4541974" cy="4089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41EAD4"/>
                </a:solidFill>
              </a:rPr>
              <a:t>Future Roadmap &amp; </a:t>
            </a:r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41EAD4"/>
                </a:solidFill>
              </a:rPr>
              <a:t>Contact</a:t>
            </a:r>
            <a:endParaRPr lang="en-US" sz="2121" dirty="0"/>
          </a:p>
        </p:txBody>
      </p:sp>
      <p:sp>
        <p:nvSpPr>
          <p:cNvPr id="6" name="Text 3"/>
          <p:cNvSpPr/>
          <p:nvPr/>
        </p:nvSpPr>
        <p:spPr>
          <a:xfrm>
            <a:off x="571500" y="801886"/>
            <a:ext cx="4541974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spc="1" kern="0" dirty="0">
                <a:solidFill>
                  <a:srgbClr val="A0A0A0"/>
                </a:solidFill>
              </a:rPr>
              <a:t>Charting the Course for African Innovation</a:t>
            </a:r>
            <a:endParaRPr lang="en-US" sz="1050" dirty="0"/>
          </a:p>
        </p:txBody>
      </p:sp>
      <p:sp>
        <p:nvSpPr>
          <p:cNvPr id="7" name="Text 4"/>
          <p:cNvSpPr/>
          <p:nvPr/>
        </p:nvSpPr>
        <p:spPr>
          <a:xfrm>
            <a:off x="428625" y="1285875"/>
            <a:ext cx="1831451" cy="312539"/>
          </a:xfrm>
          <a:prstGeom prst="rect">
            <a:avLst/>
          </a:prstGeom>
          <a:noFill/>
          <a:ln/>
        </p:spPr>
        <p:txBody>
          <a:bodyPr wrap="square" lIns="0" tIns="0" rIns="0" bIns="8509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41EAD4"/>
                </a:solidFill>
              </a:rPr>
              <a:t>Research Horizons</a:t>
            </a:r>
            <a:endParaRPr lang="en-US" sz="1193" dirty="0"/>
          </a:p>
        </p:txBody>
      </p:sp>
      <p:sp>
        <p:nvSpPr>
          <p:cNvPr id="8" name="Shape 5"/>
          <p:cNvSpPr/>
          <p:nvPr/>
        </p:nvSpPr>
        <p:spPr>
          <a:xfrm>
            <a:off x="428625" y="2134195"/>
            <a:ext cx="8286750" cy="14288"/>
          </a:xfrm>
          <a:prstGeom prst="rect">
            <a:avLst/>
          </a:prstGeom>
          <a:solidFill>
            <a:srgbClr val="41EAD4">
              <a:alpha val="30000"/>
            </a:srgbClr>
          </a:solidFill>
          <a:ln/>
        </p:spPr>
      </p:sp>
      <p:sp>
        <p:nvSpPr>
          <p:cNvPr id="9" name="Shape 6"/>
          <p:cNvSpPr/>
          <p:nvPr/>
        </p:nvSpPr>
        <p:spPr>
          <a:xfrm>
            <a:off x="428625" y="1955602"/>
            <a:ext cx="2628900" cy="1380530"/>
          </a:xfrm>
          <a:prstGeom prst="rect">
            <a:avLst/>
          </a:prstGeom>
          <a:solidFill>
            <a:srgbClr val="0D1B2A"/>
          </a:solidFill>
          <a:ln/>
        </p:spPr>
      </p:sp>
      <p:sp>
        <p:nvSpPr>
          <p:cNvPr id="10" name="Shape 7"/>
          <p:cNvSpPr/>
          <p:nvPr/>
        </p:nvSpPr>
        <p:spPr>
          <a:xfrm>
            <a:off x="500063" y="1955602"/>
            <a:ext cx="385763" cy="385763"/>
          </a:xfrm>
          <a:prstGeom prst="ellipse">
            <a:avLst/>
          </a:prstGeom>
          <a:solidFill>
            <a:srgbClr val="0D1B2A"/>
          </a:solidFill>
          <a:ln w="18288">
            <a:solidFill>
              <a:srgbClr val="41EAD4"/>
            </a:solidFill>
            <a:prstDash val="solid"/>
          </a:ln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" y="2062758"/>
            <a:ext cx="142875" cy="142875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00063" y="2419945"/>
            <a:ext cx="2486025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Q3 2025</a:t>
            </a:r>
            <a:endParaRPr lang="en-US" sz="885" dirty="0"/>
          </a:p>
        </p:txBody>
      </p:sp>
      <p:sp>
        <p:nvSpPr>
          <p:cNvPr id="13" name="Text 9"/>
          <p:cNvSpPr/>
          <p:nvPr/>
        </p:nvSpPr>
        <p:spPr>
          <a:xfrm>
            <a:off x="500063" y="2630686"/>
            <a:ext cx="2486025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41EAD4"/>
                </a:solidFill>
              </a:rPr>
              <a:t>Quantum-Safe Cryptography</a:t>
            </a:r>
            <a:endParaRPr lang="en-US" sz="784" dirty="0"/>
          </a:p>
        </p:txBody>
      </p:sp>
      <p:sp>
        <p:nvSpPr>
          <p:cNvPr id="14" name="Text 10"/>
          <p:cNvSpPr/>
          <p:nvPr/>
        </p:nvSpPr>
        <p:spPr>
          <a:xfrm>
            <a:off x="500063" y="2857500"/>
            <a:ext cx="2486025" cy="4500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A0A0A0"/>
                </a:solidFill>
              </a:rPr>
              <a:t>Developing post-quantum encryption standards to future-proof critical national data against next-gen threats.</a:t>
            </a:r>
            <a:endParaRPr lang="en-US" sz="727" dirty="0"/>
          </a:p>
        </p:txBody>
      </p:sp>
      <p:sp>
        <p:nvSpPr>
          <p:cNvPr id="15" name="Shape 11"/>
          <p:cNvSpPr/>
          <p:nvPr/>
        </p:nvSpPr>
        <p:spPr>
          <a:xfrm>
            <a:off x="3257550" y="1955602"/>
            <a:ext cx="2628900" cy="1380530"/>
          </a:xfrm>
          <a:prstGeom prst="rect">
            <a:avLst/>
          </a:prstGeom>
          <a:solidFill>
            <a:srgbClr val="0D1B2A"/>
          </a:solidFill>
          <a:ln/>
        </p:spPr>
      </p:sp>
      <p:sp>
        <p:nvSpPr>
          <p:cNvPr id="16" name="Shape 12"/>
          <p:cNvSpPr/>
          <p:nvPr/>
        </p:nvSpPr>
        <p:spPr>
          <a:xfrm>
            <a:off x="3328988" y="1955602"/>
            <a:ext cx="385763" cy="385763"/>
          </a:xfrm>
          <a:prstGeom prst="ellipse">
            <a:avLst/>
          </a:prstGeom>
          <a:solidFill>
            <a:srgbClr val="0D1B2A"/>
          </a:solidFill>
          <a:ln w="18288">
            <a:solidFill>
              <a:srgbClr val="41EAD4"/>
            </a:solidFill>
            <a:prstDash val="solid"/>
          </a:ln>
        </p:spPr>
      </p:sp>
      <p:pic>
        <p:nvPicPr>
          <p:cNvPr id="1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284" y="2062758"/>
            <a:ext cx="178594" cy="142875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3328988" y="2419945"/>
            <a:ext cx="2486025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Q4 2025</a:t>
            </a:r>
            <a:endParaRPr lang="en-US" sz="885" dirty="0"/>
          </a:p>
        </p:txBody>
      </p:sp>
      <p:sp>
        <p:nvSpPr>
          <p:cNvPr id="19" name="Text 14"/>
          <p:cNvSpPr/>
          <p:nvPr/>
        </p:nvSpPr>
        <p:spPr>
          <a:xfrm>
            <a:off x="3328988" y="2630686"/>
            <a:ext cx="2486025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41EAD4"/>
                </a:solidFill>
              </a:rPr>
              <a:t>Autonomous Defense Grid</a:t>
            </a:r>
            <a:endParaRPr lang="en-US" sz="784" dirty="0"/>
          </a:p>
        </p:txBody>
      </p:sp>
      <p:sp>
        <p:nvSpPr>
          <p:cNvPr id="20" name="Text 15"/>
          <p:cNvSpPr/>
          <p:nvPr/>
        </p:nvSpPr>
        <p:spPr>
          <a:xfrm>
            <a:off x="3328988" y="2857500"/>
            <a:ext cx="2486025" cy="4500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A0A0A0"/>
                </a:solidFill>
              </a:rPr>
              <a:t>Launching the pilot for a fully autonomous, AI-driven border surveillance grid integrated with UAS swarms.</a:t>
            </a:r>
            <a:endParaRPr lang="en-US" sz="727" dirty="0"/>
          </a:p>
        </p:txBody>
      </p:sp>
      <p:sp>
        <p:nvSpPr>
          <p:cNvPr id="21" name="Shape 16"/>
          <p:cNvSpPr/>
          <p:nvPr/>
        </p:nvSpPr>
        <p:spPr>
          <a:xfrm>
            <a:off x="6086475" y="1955602"/>
            <a:ext cx="2628900" cy="1380530"/>
          </a:xfrm>
          <a:prstGeom prst="rect">
            <a:avLst/>
          </a:prstGeom>
          <a:solidFill>
            <a:srgbClr val="0D1B2A"/>
          </a:solidFill>
          <a:ln/>
        </p:spPr>
      </p:sp>
      <p:sp>
        <p:nvSpPr>
          <p:cNvPr id="22" name="Shape 17"/>
          <p:cNvSpPr/>
          <p:nvPr/>
        </p:nvSpPr>
        <p:spPr>
          <a:xfrm>
            <a:off x="6157913" y="1955602"/>
            <a:ext cx="385763" cy="385763"/>
          </a:xfrm>
          <a:prstGeom prst="ellipse">
            <a:avLst/>
          </a:prstGeom>
          <a:solidFill>
            <a:srgbClr val="0D1B2A"/>
          </a:solidFill>
          <a:ln w="18288">
            <a:solidFill>
              <a:srgbClr val="41EAD4"/>
            </a:solidFill>
            <a:prstDash val="solid"/>
          </a:ln>
        </p:spPr>
      </p:sp>
      <p:pic>
        <p:nvPicPr>
          <p:cNvPr id="2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069" y="2062758"/>
            <a:ext cx="142875" cy="142875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6157913" y="2419945"/>
            <a:ext cx="2486025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2026</a:t>
            </a:r>
            <a:endParaRPr lang="en-US" sz="885" dirty="0"/>
          </a:p>
        </p:txBody>
      </p:sp>
      <p:sp>
        <p:nvSpPr>
          <p:cNvPr id="25" name="Text 19"/>
          <p:cNvSpPr/>
          <p:nvPr/>
        </p:nvSpPr>
        <p:spPr>
          <a:xfrm>
            <a:off x="6157913" y="2630686"/>
            <a:ext cx="2486025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41EAD4"/>
                </a:solidFill>
              </a:rPr>
              <a:t>Pan-African AI Hub</a:t>
            </a:r>
            <a:endParaRPr lang="en-US" sz="784" dirty="0"/>
          </a:p>
        </p:txBody>
      </p:sp>
      <p:sp>
        <p:nvSpPr>
          <p:cNvPr id="26" name="Text 20"/>
          <p:cNvSpPr/>
          <p:nvPr/>
        </p:nvSpPr>
        <p:spPr>
          <a:xfrm>
            <a:off x="6157913" y="2857500"/>
            <a:ext cx="2486025" cy="4500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A0A0A0"/>
                </a:solidFill>
              </a:rPr>
              <a:t>Expanding the R&amp;D Center to serve as the central AI excellence hub for the entire East African Community.</a:t>
            </a:r>
            <a:endParaRPr lang="en-US" sz="727" dirty="0"/>
          </a:p>
        </p:txBody>
      </p:sp>
      <p:sp>
        <p:nvSpPr>
          <p:cNvPr id="27" name="Shape 21"/>
          <p:cNvSpPr/>
          <p:nvPr/>
        </p:nvSpPr>
        <p:spPr>
          <a:xfrm>
            <a:off x="428625" y="3570089"/>
            <a:ext cx="8872538" cy="1144786"/>
          </a:xfrm>
          <a:prstGeom prst="rect">
            <a:avLst/>
          </a:prstGeom>
          <a:solidFill>
            <a:srgbClr val="FFFFFF">
              <a:alpha val="3000"/>
            </a:srgbClr>
          </a:solidFill>
          <a:ln w="9144">
            <a:solidFill>
              <a:srgbClr val="41EAD4">
                <a:alpha val="30000"/>
              </a:srgbClr>
            </a:solidFill>
            <a:prstDash val="solid"/>
          </a:ln>
        </p:spPr>
      </p:sp>
      <p:sp>
        <p:nvSpPr>
          <p:cNvPr id="28" name="Text 22"/>
          <p:cNvSpPr/>
          <p:nvPr/>
        </p:nvSpPr>
        <p:spPr>
          <a:xfrm>
            <a:off x="714375" y="3870127"/>
            <a:ext cx="3177657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FFFFFF"/>
                </a:solidFill>
              </a:rPr>
              <a:t>Partner with the Future</a:t>
            </a:r>
            <a:endParaRPr lang="en-US" sz="1602" dirty="0"/>
          </a:p>
        </p:txBody>
      </p:sp>
      <p:sp>
        <p:nvSpPr>
          <p:cNvPr id="29" name="Text 23"/>
          <p:cNvSpPr/>
          <p:nvPr/>
        </p:nvSpPr>
        <p:spPr>
          <a:xfrm>
            <a:off x="714375" y="4254103"/>
            <a:ext cx="3177657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A0A0A0"/>
                </a:solidFill>
              </a:rPr>
              <a:t>Join us in building sovereign technological capability.</a:t>
            </a:r>
            <a:endParaRPr lang="en-US" sz="942" dirty="0"/>
          </a:p>
        </p:txBody>
      </p:sp>
      <p:sp>
        <p:nvSpPr>
          <p:cNvPr id="30" name="Shape 24"/>
          <p:cNvSpPr/>
          <p:nvPr/>
        </p:nvSpPr>
        <p:spPr>
          <a:xfrm>
            <a:off x="5151955" y="3971032"/>
            <a:ext cx="357188" cy="357188"/>
          </a:xfrm>
          <a:prstGeom prst="rect">
            <a:avLst/>
          </a:prstGeom>
          <a:solidFill>
            <a:srgbClr val="41EAD4">
              <a:alpha val="10000"/>
            </a:srgbClr>
          </a:solidFill>
          <a:ln/>
        </p:spPr>
      </p:sp>
      <p:pic>
        <p:nvPicPr>
          <p:cNvPr id="3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4824" y="4063901"/>
            <a:ext cx="171450" cy="171450"/>
          </a:xfrm>
          <a:prstGeom prst="rect">
            <a:avLst/>
          </a:prstGeom>
        </p:spPr>
      </p:pic>
      <p:sp>
        <p:nvSpPr>
          <p:cNvPr id="32" name="Text 25"/>
          <p:cNvSpPr/>
          <p:nvPr/>
        </p:nvSpPr>
        <p:spPr>
          <a:xfrm>
            <a:off x="5616299" y="4003179"/>
            <a:ext cx="1395264" cy="11608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800"/>
              </a:lnSpc>
              <a:buNone/>
            </a:pPr>
            <a:r>
              <a:rPr lang="en-US" sz="621" dirty="0">
                <a:solidFill>
                  <a:srgbClr val="A0A0A0"/>
                </a:solidFill>
              </a:rPr>
              <a:t>Email Us</a:t>
            </a:r>
            <a:endParaRPr lang="en-US" sz="621" dirty="0"/>
          </a:p>
        </p:txBody>
      </p:sp>
      <p:sp>
        <p:nvSpPr>
          <p:cNvPr id="33" name="Text 26"/>
          <p:cNvSpPr/>
          <p:nvPr/>
        </p:nvSpPr>
        <p:spPr>
          <a:xfrm>
            <a:off x="5616299" y="4140696"/>
            <a:ext cx="1395264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FFFFFF"/>
                </a:solidFill>
              </a:rPr>
              <a:t>partners@atlas-rd.africa</a:t>
            </a:r>
            <a:endParaRPr lang="en-US" sz="784" dirty="0"/>
          </a:p>
        </p:txBody>
      </p:sp>
      <p:sp>
        <p:nvSpPr>
          <p:cNvPr id="34" name="Shape 27"/>
          <p:cNvSpPr/>
          <p:nvPr/>
        </p:nvSpPr>
        <p:spPr>
          <a:xfrm>
            <a:off x="7297313" y="3971032"/>
            <a:ext cx="357188" cy="357188"/>
          </a:xfrm>
          <a:prstGeom prst="rect">
            <a:avLst/>
          </a:prstGeom>
          <a:solidFill>
            <a:srgbClr val="41EAD4">
              <a:alpha val="10000"/>
            </a:srgbClr>
          </a:solidFill>
          <a:ln/>
        </p:spPr>
      </p:sp>
      <p:pic>
        <p:nvPicPr>
          <p:cNvPr id="35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1613" y="4063901"/>
            <a:ext cx="128588" cy="171450"/>
          </a:xfrm>
          <a:prstGeom prst="rect">
            <a:avLst/>
          </a:prstGeom>
        </p:spPr>
      </p:pic>
      <p:sp>
        <p:nvSpPr>
          <p:cNvPr id="36" name="Text 28"/>
          <p:cNvSpPr/>
          <p:nvPr/>
        </p:nvSpPr>
        <p:spPr>
          <a:xfrm>
            <a:off x="7761656" y="4003179"/>
            <a:ext cx="1239469" cy="11608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800"/>
              </a:lnSpc>
              <a:buNone/>
            </a:pPr>
            <a:r>
              <a:rPr lang="en-US" sz="621" dirty="0">
                <a:solidFill>
                  <a:srgbClr val="A0A0A0"/>
                </a:solidFill>
              </a:rPr>
              <a:t>Headquarters</a:t>
            </a:r>
            <a:endParaRPr lang="en-US" sz="621" dirty="0"/>
          </a:p>
        </p:txBody>
      </p:sp>
      <p:sp>
        <p:nvSpPr>
          <p:cNvPr id="37" name="Text 29"/>
          <p:cNvSpPr/>
          <p:nvPr/>
        </p:nvSpPr>
        <p:spPr>
          <a:xfrm>
            <a:off x="7761656" y="4140696"/>
            <a:ext cx="1239469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FFFFFF"/>
                </a:solidFill>
              </a:rPr>
              <a:t>Addis Ababa, Ethiopia</a:t>
            </a:r>
            <a:endParaRPr lang="en-US" sz="78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28625" y="357188"/>
            <a:ext cx="3457575" cy="63936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28625" y="357188"/>
            <a:ext cx="35719" cy="639366"/>
          </a:xfrm>
          <a:prstGeom prst="rect">
            <a:avLst/>
          </a:prstGeom>
          <a:solidFill>
            <a:srgbClr val="41EAD4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357188"/>
            <a:ext cx="3278981" cy="4089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41EAD4"/>
                </a:solidFill>
              </a:rPr>
              <a:t>Vision &amp; </a:t>
            </a:r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41EAD4"/>
                </a:solidFill>
              </a:rPr>
              <a:t>Mission</a:t>
            </a:r>
            <a:endParaRPr lang="en-US" sz="2121" dirty="0"/>
          </a:p>
        </p:txBody>
      </p:sp>
      <p:sp>
        <p:nvSpPr>
          <p:cNvPr id="6" name="Text 3"/>
          <p:cNvSpPr/>
          <p:nvPr/>
        </p:nvSpPr>
        <p:spPr>
          <a:xfrm>
            <a:off x="571500" y="801886"/>
            <a:ext cx="3278981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spc="1" kern="0" dirty="0">
                <a:solidFill>
                  <a:srgbClr val="A0A0A0"/>
                </a:solidFill>
              </a:rPr>
              <a:t>Accelerating Digital Transformation in Africa</a:t>
            </a:r>
            <a:endParaRPr lang="en-US" sz="1050" dirty="0"/>
          </a:p>
        </p:txBody>
      </p:sp>
      <p:sp>
        <p:nvSpPr>
          <p:cNvPr id="7" name="Shape 4"/>
          <p:cNvSpPr/>
          <p:nvPr/>
        </p:nvSpPr>
        <p:spPr>
          <a:xfrm>
            <a:off x="428625" y="1421606"/>
            <a:ext cx="3929063" cy="3014663"/>
          </a:xfrm>
          <a:prstGeom prst="rect">
            <a:avLst/>
          </a:prstGeom>
          <a:solidFill>
            <a:srgbClr val="FFFFFF">
              <a:alpha val="2000"/>
            </a:srgbClr>
          </a:solidFill>
          <a:ln w="9144">
            <a:solidFill>
              <a:srgbClr val="41EAD4">
                <a:alpha val="30000"/>
              </a:srgbClr>
            </a:solidFill>
            <a:prstDash val="solid"/>
          </a:ln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500063" y="1500188"/>
            <a:ext cx="3786188" cy="2857500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4786313" y="1399170"/>
            <a:ext cx="3929063" cy="1386892"/>
          </a:xfrm>
          <a:prstGeom prst="rect">
            <a:avLst/>
          </a:prstGeom>
          <a:solidFill>
            <a:srgbClr val="FFFFFF">
              <a:alpha val="3000"/>
            </a:srgbClr>
          </a:solidFill>
          <a:ln/>
        </p:spPr>
      </p:sp>
      <p:sp>
        <p:nvSpPr>
          <p:cNvPr id="10" name="Shape 6"/>
          <p:cNvSpPr/>
          <p:nvPr/>
        </p:nvSpPr>
        <p:spPr>
          <a:xfrm>
            <a:off x="4786313" y="1399170"/>
            <a:ext cx="28575" cy="1386892"/>
          </a:xfrm>
          <a:prstGeom prst="rect">
            <a:avLst/>
          </a:prstGeom>
          <a:solidFill>
            <a:srgbClr val="41EAD4"/>
          </a:solidFill>
          <a:ln/>
        </p:spPr>
      </p:sp>
      <p:sp>
        <p:nvSpPr>
          <p:cNvPr id="11" name="Shape 7"/>
          <p:cNvSpPr/>
          <p:nvPr/>
        </p:nvSpPr>
        <p:spPr>
          <a:xfrm>
            <a:off x="4643438" y="1256295"/>
            <a:ext cx="385763" cy="385763"/>
          </a:xfrm>
          <a:prstGeom prst="ellipse">
            <a:avLst/>
          </a:prstGeom>
          <a:solidFill>
            <a:srgbClr val="0D1B2A"/>
          </a:solidFill>
          <a:ln w="18288">
            <a:solidFill>
              <a:srgbClr val="41EAD4"/>
            </a:solidFill>
            <a:prstDash val="solid"/>
          </a:ln>
        </p:spPr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664" y="1363452"/>
            <a:ext cx="160734" cy="142875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5000625" y="1613483"/>
            <a:ext cx="3500438" cy="233958"/>
          </a:xfrm>
          <a:prstGeom prst="rect">
            <a:avLst/>
          </a:prstGeom>
          <a:noFill/>
          <a:ln/>
        </p:spPr>
        <p:txBody>
          <a:bodyPr wrap="none" lIns="8509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Our Vision</a:t>
            </a:r>
            <a:endParaRPr lang="en-US" sz="1193" dirty="0"/>
          </a:p>
        </p:txBody>
      </p:sp>
      <p:sp>
        <p:nvSpPr>
          <p:cNvPr id="14" name="Text 9"/>
          <p:cNvSpPr/>
          <p:nvPr/>
        </p:nvSpPr>
        <p:spPr>
          <a:xfrm>
            <a:off x="5000625" y="1954597"/>
            <a:ext cx="3500438" cy="617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942" i="1" dirty="0">
                <a:solidFill>
                  <a:srgbClr val="E0E0E0"/>
                </a:solidFill>
              </a:rPr>
              <a:t>"To be the premier catalyst for African technological sovereignty, driving self-reliance through innovation and world-class engineering."</a:t>
            </a:r>
            <a:endParaRPr lang="en-US" sz="942" dirty="0"/>
          </a:p>
        </p:txBody>
      </p:sp>
      <p:sp>
        <p:nvSpPr>
          <p:cNvPr id="15" name="Shape 10"/>
          <p:cNvSpPr/>
          <p:nvPr/>
        </p:nvSpPr>
        <p:spPr>
          <a:xfrm>
            <a:off x="4786313" y="3071813"/>
            <a:ext cx="3929063" cy="1386892"/>
          </a:xfrm>
          <a:prstGeom prst="rect">
            <a:avLst/>
          </a:prstGeom>
          <a:solidFill>
            <a:srgbClr val="FFFFFF">
              <a:alpha val="3000"/>
            </a:srgbClr>
          </a:solidFill>
          <a:ln/>
        </p:spPr>
      </p:sp>
      <p:sp>
        <p:nvSpPr>
          <p:cNvPr id="16" name="Shape 11"/>
          <p:cNvSpPr/>
          <p:nvPr/>
        </p:nvSpPr>
        <p:spPr>
          <a:xfrm>
            <a:off x="4786313" y="3071813"/>
            <a:ext cx="28575" cy="1386892"/>
          </a:xfrm>
          <a:prstGeom prst="rect">
            <a:avLst/>
          </a:prstGeom>
          <a:solidFill>
            <a:srgbClr val="41EAD4"/>
          </a:solidFill>
          <a:ln/>
        </p:spPr>
      </p:sp>
      <p:sp>
        <p:nvSpPr>
          <p:cNvPr id="17" name="Shape 12"/>
          <p:cNvSpPr/>
          <p:nvPr/>
        </p:nvSpPr>
        <p:spPr>
          <a:xfrm>
            <a:off x="4643438" y="2928938"/>
            <a:ext cx="385763" cy="385763"/>
          </a:xfrm>
          <a:prstGeom prst="ellipse">
            <a:avLst/>
          </a:prstGeom>
          <a:solidFill>
            <a:srgbClr val="0D1B2A"/>
          </a:solidFill>
          <a:ln w="18288">
            <a:solidFill>
              <a:srgbClr val="41EAD4"/>
            </a:solidFill>
            <a:prstDash val="solid"/>
          </a:ln>
        </p:spPr>
      </p:sp>
      <p:pic>
        <p:nvPicPr>
          <p:cNvPr id="1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594" y="3036094"/>
            <a:ext cx="142875" cy="142875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5000625" y="3286125"/>
            <a:ext cx="3500438" cy="233958"/>
          </a:xfrm>
          <a:prstGeom prst="rect">
            <a:avLst/>
          </a:prstGeom>
          <a:noFill/>
          <a:ln/>
        </p:spPr>
        <p:txBody>
          <a:bodyPr wrap="none" lIns="8509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Our Mission</a:t>
            </a:r>
            <a:endParaRPr lang="en-US" sz="1193" dirty="0"/>
          </a:p>
        </p:txBody>
      </p:sp>
      <p:sp>
        <p:nvSpPr>
          <p:cNvPr id="20" name="Text 14"/>
          <p:cNvSpPr/>
          <p:nvPr/>
        </p:nvSpPr>
        <p:spPr>
          <a:xfrm>
            <a:off x="5000625" y="3627239"/>
            <a:ext cx="3500438" cy="617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942" i="1" dirty="0">
                <a:solidFill>
                  <a:srgbClr val="E0E0E0"/>
                </a:solidFill>
              </a:rPr>
              <a:t>"Pioneering tailored AI and security solutions that address regional challenges, empowering governments and enterprises with secure, scalable technology."</a:t>
            </a:r>
            <a:endParaRPr lang="en-US" sz="94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28625" y="357188"/>
            <a:ext cx="4002593" cy="63936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28625" y="357188"/>
            <a:ext cx="35719" cy="639366"/>
          </a:xfrm>
          <a:prstGeom prst="rect">
            <a:avLst/>
          </a:prstGeom>
          <a:solidFill>
            <a:srgbClr val="41EAD4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357188"/>
            <a:ext cx="3823999" cy="4089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41EAD4"/>
                </a:solidFill>
              </a:rPr>
              <a:t>The Partner </a:t>
            </a:r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41EAD4"/>
                </a:solidFill>
              </a:rPr>
              <a:t>Ecosystem</a:t>
            </a:r>
            <a:endParaRPr lang="en-US" sz="2121" dirty="0"/>
          </a:p>
        </p:txBody>
      </p:sp>
      <p:sp>
        <p:nvSpPr>
          <p:cNvPr id="6" name="Text 3"/>
          <p:cNvSpPr/>
          <p:nvPr/>
        </p:nvSpPr>
        <p:spPr>
          <a:xfrm>
            <a:off x="571500" y="801886"/>
            <a:ext cx="382399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spc="1" kern="0" dirty="0">
                <a:solidFill>
                  <a:srgbClr val="A0A0A0"/>
                </a:solidFill>
              </a:rPr>
              <a:t>Strategic Collaboration for World-Class Solutions</a:t>
            </a:r>
            <a:endParaRPr lang="en-US" sz="1050" dirty="0"/>
          </a:p>
        </p:txBody>
      </p:sp>
      <p:sp>
        <p:nvSpPr>
          <p:cNvPr id="7" name="Shape 4"/>
          <p:cNvSpPr/>
          <p:nvPr/>
        </p:nvSpPr>
        <p:spPr>
          <a:xfrm>
            <a:off x="3907631" y="2193131"/>
            <a:ext cx="1328738" cy="1328738"/>
          </a:xfrm>
          <a:prstGeom prst="ellipse">
            <a:avLst/>
          </a:prstGeom>
          <a:solidFill>
            <a:srgbClr val="000000"/>
          </a:solidFill>
          <a:ln w="18288">
            <a:solidFill>
              <a:srgbClr val="41EAD4"/>
            </a:solidFill>
            <a:prstDash val="solid"/>
          </a:ln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8" y="2510135"/>
            <a:ext cx="428625" cy="428625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171783" y="3010198"/>
            <a:ext cx="800407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ATLAS R&amp;D</a:t>
            </a:r>
            <a:endParaRPr lang="en-US" sz="987" dirty="0"/>
          </a:p>
        </p:txBody>
      </p:sp>
      <p:sp>
        <p:nvSpPr>
          <p:cNvPr id="10" name="Shape 6"/>
          <p:cNvSpPr/>
          <p:nvPr/>
        </p:nvSpPr>
        <p:spPr>
          <a:xfrm>
            <a:off x="1143000" y="1214438"/>
            <a:ext cx="2014538" cy="1193006"/>
          </a:xfrm>
          <a:prstGeom prst="rect">
            <a:avLst/>
          </a:prstGeom>
          <a:solidFill>
            <a:srgbClr val="FFFFFF">
              <a:alpha val="5000"/>
            </a:srgbClr>
          </a:solidFill>
          <a:ln w="9144">
            <a:solidFill>
              <a:srgbClr val="41EAD4">
                <a:alpha val="30000"/>
              </a:srgbClr>
            </a:solidFill>
            <a:prstDash val="solid"/>
          </a:ln>
        </p:spPr>
      </p:sp>
      <p:sp>
        <p:nvSpPr>
          <p:cNvPr id="11" name="Shape 7"/>
          <p:cNvSpPr/>
          <p:nvPr/>
        </p:nvSpPr>
        <p:spPr>
          <a:xfrm>
            <a:off x="1964531" y="1357313"/>
            <a:ext cx="357188" cy="357188"/>
          </a:xfrm>
          <a:prstGeom prst="ellipse">
            <a:avLst/>
          </a:prstGeom>
          <a:solidFill>
            <a:srgbClr val="41EAD4">
              <a:alpha val="10000"/>
            </a:srgbClr>
          </a:solidFill>
          <a:ln/>
        </p:spPr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450181"/>
            <a:ext cx="171450" cy="17145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815657" y="1785938"/>
            <a:ext cx="654909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Salesforce</a:t>
            </a:r>
            <a:endParaRPr lang="en-US" sz="885" dirty="0"/>
          </a:p>
        </p:txBody>
      </p:sp>
      <p:sp>
        <p:nvSpPr>
          <p:cNvPr id="14" name="Text 9"/>
          <p:cNvSpPr/>
          <p:nvPr/>
        </p:nvSpPr>
        <p:spPr>
          <a:xfrm>
            <a:off x="1285875" y="1996678"/>
            <a:ext cx="1714500" cy="2536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74" dirty="0">
                <a:solidFill>
                  <a:srgbClr val="A0A0A0"/>
                </a:solidFill>
              </a:rPr>
              <a:t>AI Core, Predictive Analytics, CRM Integration</a:t>
            </a:r>
            <a:endParaRPr lang="en-US" sz="674" dirty="0"/>
          </a:p>
        </p:txBody>
      </p:sp>
      <p:sp>
        <p:nvSpPr>
          <p:cNvPr id="15" name="Shape 10"/>
          <p:cNvSpPr/>
          <p:nvPr/>
        </p:nvSpPr>
        <p:spPr>
          <a:xfrm>
            <a:off x="5986463" y="1214438"/>
            <a:ext cx="2014538" cy="1193006"/>
          </a:xfrm>
          <a:prstGeom prst="rect">
            <a:avLst/>
          </a:prstGeom>
          <a:solidFill>
            <a:srgbClr val="FFFFFF">
              <a:alpha val="5000"/>
            </a:srgbClr>
          </a:solidFill>
          <a:ln w="9144">
            <a:solidFill>
              <a:srgbClr val="41EAD4">
                <a:alpha val="30000"/>
              </a:srgbClr>
            </a:solidFill>
            <a:prstDash val="solid"/>
          </a:ln>
        </p:spPr>
      </p:sp>
      <p:sp>
        <p:nvSpPr>
          <p:cNvPr id="16" name="Shape 11"/>
          <p:cNvSpPr/>
          <p:nvPr/>
        </p:nvSpPr>
        <p:spPr>
          <a:xfrm>
            <a:off x="6822281" y="1357313"/>
            <a:ext cx="357188" cy="357188"/>
          </a:xfrm>
          <a:prstGeom prst="ellipse">
            <a:avLst/>
          </a:prstGeom>
          <a:solidFill>
            <a:srgbClr val="41EAD4">
              <a:alpha val="10000"/>
            </a:srgbClr>
          </a:solidFill>
          <a:ln/>
        </p:spPr>
      </p:sp>
      <p:pic>
        <p:nvPicPr>
          <p:cNvPr id="17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150" y="1450181"/>
            <a:ext cx="171450" cy="17145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6793009" y="1785938"/>
            <a:ext cx="415733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Thales</a:t>
            </a:r>
            <a:endParaRPr lang="en-US" sz="885" dirty="0"/>
          </a:p>
        </p:txBody>
      </p:sp>
      <p:sp>
        <p:nvSpPr>
          <p:cNvPr id="19" name="Text 13"/>
          <p:cNvSpPr/>
          <p:nvPr/>
        </p:nvSpPr>
        <p:spPr>
          <a:xfrm>
            <a:off x="6143625" y="1996678"/>
            <a:ext cx="1714500" cy="2536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74" dirty="0">
                <a:solidFill>
                  <a:srgbClr val="A0A0A0"/>
                </a:solidFill>
              </a:rPr>
              <a:t>Zero Trust Security, Data Encryption, Identity Mgmt</a:t>
            </a:r>
            <a:endParaRPr lang="en-US" sz="674" dirty="0"/>
          </a:p>
        </p:txBody>
      </p:sp>
      <p:sp>
        <p:nvSpPr>
          <p:cNvPr id="20" name="Shape 14"/>
          <p:cNvSpPr/>
          <p:nvPr/>
        </p:nvSpPr>
        <p:spPr>
          <a:xfrm>
            <a:off x="1143000" y="3307556"/>
            <a:ext cx="2014538" cy="1193006"/>
          </a:xfrm>
          <a:prstGeom prst="rect">
            <a:avLst/>
          </a:prstGeom>
          <a:solidFill>
            <a:srgbClr val="FFFFFF">
              <a:alpha val="5000"/>
            </a:srgbClr>
          </a:solidFill>
          <a:ln w="9144">
            <a:solidFill>
              <a:srgbClr val="41EAD4">
                <a:alpha val="30000"/>
              </a:srgbClr>
            </a:solidFill>
            <a:prstDash val="solid"/>
          </a:ln>
        </p:spPr>
      </p:sp>
      <p:sp>
        <p:nvSpPr>
          <p:cNvPr id="21" name="Shape 15"/>
          <p:cNvSpPr/>
          <p:nvPr/>
        </p:nvSpPr>
        <p:spPr>
          <a:xfrm>
            <a:off x="1964531" y="3464719"/>
            <a:ext cx="357188" cy="357188"/>
          </a:xfrm>
          <a:prstGeom prst="ellipse">
            <a:avLst/>
          </a:prstGeom>
          <a:solidFill>
            <a:srgbClr val="41EAD4">
              <a:alpha val="10000"/>
            </a:srgbClr>
          </a:solidFill>
          <a:ln/>
        </p:spPr>
      </p:sp>
      <p:pic>
        <p:nvPicPr>
          <p:cNvPr id="22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3557588"/>
            <a:ext cx="171450" cy="171450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1855450" y="3893344"/>
            <a:ext cx="575323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Rapiscan</a:t>
            </a:r>
            <a:endParaRPr lang="en-US" sz="885" dirty="0"/>
          </a:p>
        </p:txBody>
      </p:sp>
      <p:sp>
        <p:nvSpPr>
          <p:cNvPr id="24" name="Text 17"/>
          <p:cNvSpPr/>
          <p:nvPr/>
        </p:nvSpPr>
        <p:spPr>
          <a:xfrm>
            <a:off x="1285875" y="4104084"/>
            <a:ext cx="1714500" cy="2536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74" dirty="0">
                <a:solidFill>
                  <a:srgbClr val="A0A0A0"/>
                </a:solidFill>
              </a:rPr>
              <a:t>Physical Screening, Threat Detection Hardware</a:t>
            </a:r>
            <a:endParaRPr lang="en-US" sz="674" dirty="0"/>
          </a:p>
        </p:txBody>
      </p:sp>
      <p:sp>
        <p:nvSpPr>
          <p:cNvPr id="25" name="Shape 18"/>
          <p:cNvSpPr/>
          <p:nvPr/>
        </p:nvSpPr>
        <p:spPr>
          <a:xfrm>
            <a:off x="5986463" y="3307556"/>
            <a:ext cx="2014538" cy="1193006"/>
          </a:xfrm>
          <a:prstGeom prst="rect">
            <a:avLst/>
          </a:prstGeom>
          <a:solidFill>
            <a:srgbClr val="FFFFFF">
              <a:alpha val="5000"/>
            </a:srgbClr>
          </a:solidFill>
          <a:ln w="9144">
            <a:solidFill>
              <a:srgbClr val="41EAD4">
                <a:alpha val="30000"/>
              </a:srgbClr>
            </a:solidFill>
            <a:prstDash val="solid"/>
          </a:ln>
        </p:spPr>
      </p:sp>
      <p:sp>
        <p:nvSpPr>
          <p:cNvPr id="26" name="Shape 19"/>
          <p:cNvSpPr/>
          <p:nvPr/>
        </p:nvSpPr>
        <p:spPr>
          <a:xfrm>
            <a:off x="6822281" y="3464719"/>
            <a:ext cx="357188" cy="357188"/>
          </a:xfrm>
          <a:prstGeom prst="ellipse">
            <a:avLst/>
          </a:prstGeom>
          <a:solidFill>
            <a:srgbClr val="41EAD4">
              <a:alpha val="10000"/>
            </a:srgbClr>
          </a:solidFill>
          <a:ln/>
        </p:spPr>
      </p:sp>
      <p:pic>
        <p:nvPicPr>
          <p:cNvPr id="2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3719" y="3557588"/>
            <a:ext cx="214313" cy="171450"/>
          </a:xfrm>
          <a:prstGeom prst="rect">
            <a:avLst/>
          </a:prstGeom>
        </p:spPr>
      </p:pic>
      <p:sp>
        <p:nvSpPr>
          <p:cNvPr id="28" name="Text 20"/>
          <p:cNvSpPr/>
          <p:nvPr/>
        </p:nvSpPr>
        <p:spPr>
          <a:xfrm>
            <a:off x="6792283" y="3893344"/>
            <a:ext cx="417156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Oracle</a:t>
            </a:r>
            <a:endParaRPr lang="en-US" sz="885" dirty="0"/>
          </a:p>
        </p:txBody>
      </p:sp>
      <p:sp>
        <p:nvSpPr>
          <p:cNvPr id="29" name="Text 21"/>
          <p:cNvSpPr/>
          <p:nvPr/>
        </p:nvSpPr>
        <p:spPr>
          <a:xfrm>
            <a:off x="6143625" y="4104084"/>
            <a:ext cx="1714500" cy="2536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74" dirty="0">
                <a:solidFill>
                  <a:srgbClr val="A0A0A0"/>
                </a:solidFill>
              </a:rPr>
              <a:t>Sovereign Cloud, OCI, Scalable Infrastructure</a:t>
            </a:r>
            <a:endParaRPr lang="en-US" sz="67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28625" y="357188"/>
            <a:ext cx="5814231" cy="63936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28625" y="357188"/>
            <a:ext cx="35719" cy="639366"/>
          </a:xfrm>
          <a:prstGeom prst="rect">
            <a:avLst/>
          </a:prstGeom>
          <a:solidFill>
            <a:srgbClr val="41EAD4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357188"/>
            <a:ext cx="5635637" cy="4089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41EAD4"/>
                </a:solidFill>
              </a:rPr>
              <a:t>Pillar 1: </a:t>
            </a:r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41EAD4"/>
                </a:solidFill>
              </a:rPr>
              <a:t>AI &amp; Predictive Analytics</a:t>
            </a:r>
            <a:endParaRPr lang="en-US" sz="2121" dirty="0"/>
          </a:p>
        </p:txBody>
      </p:sp>
      <p:sp>
        <p:nvSpPr>
          <p:cNvPr id="6" name="Text 3"/>
          <p:cNvSpPr/>
          <p:nvPr/>
        </p:nvSpPr>
        <p:spPr>
          <a:xfrm>
            <a:off x="571500" y="801886"/>
            <a:ext cx="5635637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spc="1" kern="0" dirty="0">
                <a:solidFill>
                  <a:srgbClr val="A0A0A0"/>
                </a:solidFill>
              </a:rPr>
              <a:t>Powered by Salesforce Einstein &amp; Data Cloud</a:t>
            </a:r>
            <a:endParaRPr lang="en-US" sz="1050" dirty="0"/>
          </a:p>
        </p:txBody>
      </p:sp>
      <p:sp>
        <p:nvSpPr>
          <p:cNvPr id="7" name="Shape 4"/>
          <p:cNvSpPr/>
          <p:nvPr/>
        </p:nvSpPr>
        <p:spPr>
          <a:xfrm>
            <a:off x="428625" y="1457325"/>
            <a:ext cx="3929063" cy="2943225"/>
          </a:xfrm>
          <a:prstGeom prst="rect">
            <a:avLst/>
          </a:prstGeom>
          <a:solidFill>
            <a:srgbClr val="FFFFFF">
              <a:alpha val="2000"/>
            </a:srgbClr>
          </a:solidFill>
          <a:ln w="9144">
            <a:solidFill>
              <a:srgbClr val="41EAD4">
                <a:alpha val="30000"/>
              </a:srgbClr>
            </a:solidFill>
            <a:prstDash val="solid"/>
          </a:ln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464344" y="1500188"/>
            <a:ext cx="3857625" cy="2857500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535781" y="4098727"/>
            <a:ext cx="1827795" cy="187523"/>
          </a:xfrm>
          <a:prstGeom prst="rect">
            <a:avLst/>
          </a:prstGeom>
          <a:solidFill>
            <a:srgbClr val="0D1B2A">
              <a:alpha val="80000"/>
            </a:srgbClr>
          </a:solidFill>
          <a:ln/>
        </p:spPr>
      </p:sp>
      <p:sp>
        <p:nvSpPr>
          <p:cNvPr id="10" name="Shape 6"/>
          <p:cNvSpPr/>
          <p:nvPr/>
        </p:nvSpPr>
        <p:spPr>
          <a:xfrm>
            <a:off x="535781" y="4098727"/>
            <a:ext cx="14288" cy="187523"/>
          </a:xfrm>
          <a:prstGeom prst="rect">
            <a:avLst/>
          </a:prstGeom>
          <a:solidFill>
            <a:srgbClr val="41EAD4"/>
          </a:solidFill>
          <a:ln/>
        </p:spPr>
      </p:sp>
      <p:sp>
        <p:nvSpPr>
          <p:cNvPr id="11" name="Text 7"/>
          <p:cNvSpPr/>
          <p:nvPr/>
        </p:nvSpPr>
        <p:spPr>
          <a:xfrm>
            <a:off x="535781" y="4098727"/>
            <a:ext cx="1827795" cy="187523"/>
          </a:xfrm>
          <a:prstGeom prst="rect">
            <a:avLst/>
          </a:prstGeom>
          <a:noFill/>
          <a:ln/>
        </p:spPr>
        <p:txBody>
          <a:bodyPr wrap="square" lIns="85090" tIns="42545" rIns="85090" bIns="42545" rtlCol="0" anchor="t">
            <a:spAutoFit/>
          </a:bodyPr>
          <a:lstStyle/>
          <a:p>
            <a:pPr algn="l" indent="0" marL="0">
              <a:lnSpc>
                <a:spcPts val="800"/>
              </a:lnSpc>
              <a:buNone/>
            </a:pPr>
            <a:r>
              <a:rPr lang="en-US" sz="621" dirty="0">
                <a:solidFill>
                  <a:srgbClr val="41EAD4"/>
                </a:solidFill>
              </a:rPr>
              <a:t>DATA SOURCE: MISSION CRITICAL ASSETS</a:t>
            </a:r>
            <a:endParaRPr lang="en-US" sz="621" dirty="0"/>
          </a:p>
        </p:txBody>
      </p:sp>
      <p:sp>
        <p:nvSpPr>
          <p:cNvPr id="12" name="Shape 8"/>
          <p:cNvSpPr/>
          <p:nvPr/>
        </p:nvSpPr>
        <p:spPr>
          <a:xfrm>
            <a:off x="4786313" y="1605558"/>
            <a:ext cx="1774971" cy="317897"/>
          </a:xfrm>
          <a:prstGeom prst="rect">
            <a:avLst/>
          </a:prstGeom>
          <a:solidFill>
            <a:srgbClr val="FFFFFF">
              <a:alpha val="10000"/>
            </a:srgbClr>
          </a:solidFill>
          <a:ln/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88" y="1678781"/>
            <a:ext cx="214313" cy="17145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5214938" y="1676995"/>
            <a:ext cx="1203471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Salesforce Einstein</a:t>
            </a:r>
            <a:endParaRPr lang="en-US" sz="885" dirty="0"/>
          </a:p>
        </p:txBody>
      </p:sp>
      <p:sp>
        <p:nvSpPr>
          <p:cNvPr id="15" name="Shape 10"/>
          <p:cNvSpPr/>
          <p:nvPr/>
        </p:nvSpPr>
        <p:spPr>
          <a:xfrm>
            <a:off x="4786313" y="2209205"/>
            <a:ext cx="357188" cy="357188"/>
          </a:xfrm>
          <a:prstGeom prst="rect">
            <a:avLst/>
          </a:prstGeom>
          <a:solidFill>
            <a:srgbClr val="41EAD4">
              <a:alpha val="10000"/>
            </a:srgbClr>
          </a:solidFill>
          <a:ln/>
        </p:spPr>
      </p:sp>
      <p:pic>
        <p:nvPicPr>
          <p:cNvPr id="1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3469" y="2316361"/>
            <a:ext cx="142875" cy="142875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5286375" y="2209205"/>
            <a:ext cx="3429000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Predictive Modeling</a:t>
            </a:r>
            <a:endParaRPr lang="en-US" sz="885" dirty="0"/>
          </a:p>
        </p:txBody>
      </p:sp>
      <p:sp>
        <p:nvSpPr>
          <p:cNvPr id="18" name="Text 12"/>
          <p:cNvSpPr/>
          <p:nvPr/>
        </p:nvSpPr>
        <p:spPr>
          <a:xfrm>
            <a:off x="5286375" y="2419945"/>
            <a:ext cx="3429000" cy="32146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780" dirty="0">
                <a:solidFill>
                  <a:srgbClr val="A0A0A0"/>
                </a:solidFill>
              </a:rPr>
              <a:t>Anticipating needs in public sector and enterprise operations before they arise, shifting from reactive to proactive management.</a:t>
            </a:r>
            <a:endParaRPr lang="en-US" sz="780" dirty="0"/>
          </a:p>
        </p:txBody>
      </p:sp>
      <p:sp>
        <p:nvSpPr>
          <p:cNvPr id="19" name="Shape 13"/>
          <p:cNvSpPr/>
          <p:nvPr/>
        </p:nvSpPr>
        <p:spPr>
          <a:xfrm>
            <a:off x="4786313" y="2884289"/>
            <a:ext cx="357188" cy="357188"/>
          </a:xfrm>
          <a:prstGeom prst="rect">
            <a:avLst/>
          </a:prstGeom>
          <a:solidFill>
            <a:srgbClr val="41EAD4">
              <a:alpha val="10000"/>
            </a:srgbClr>
          </a:solidFill>
          <a:ln/>
        </p:spPr>
      </p:sp>
      <p:pic>
        <p:nvPicPr>
          <p:cNvPr id="2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2398" y="2991445"/>
            <a:ext cx="125016" cy="142875"/>
          </a:xfrm>
          <a:prstGeom prst="rect">
            <a:avLst/>
          </a:prstGeom>
        </p:spPr>
      </p:pic>
      <p:sp>
        <p:nvSpPr>
          <p:cNvPr id="21" name="Text 14"/>
          <p:cNvSpPr/>
          <p:nvPr/>
        </p:nvSpPr>
        <p:spPr>
          <a:xfrm>
            <a:off x="5286375" y="2884289"/>
            <a:ext cx="3429000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Data Unification</a:t>
            </a:r>
            <a:endParaRPr lang="en-US" sz="885" dirty="0"/>
          </a:p>
        </p:txBody>
      </p:sp>
      <p:sp>
        <p:nvSpPr>
          <p:cNvPr id="22" name="Text 15"/>
          <p:cNvSpPr/>
          <p:nvPr/>
        </p:nvSpPr>
        <p:spPr>
          <a:xfrm>
            <a:off x="5286375" y="3095030"/>
            <a:ext cx="3429000" cy="32146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780" dirty="0">
                <a:solidFill>
                  <a:srgbClr val="A0A0A0"/>
                </a:solidFill>
              </a:rPr>
              <a:t>Aggregating data from diverse sources—including field assets and legacy systems—into a single, secure source of truth via Data Cloud.</a:t>
            </a:r>
            <a:endParaRPr lang="en-US" sz="780" dirty="0"/>
          </a:p>
        </p:txBody>
      </p:sp>
      <p:sp>
        <p:nvSpPr>
          <p:cNvPr id="23" name="Shape 16"/>
          <p:cNvSpPr/>
          <p:nvPr/>
        </p:nvSpPr>
        <p:spPr>
          <a:xfrm>
            <a:off x="4786313" y="3559373"/>
            <a:ext cx="357188" cy="357188"/>
          </a:xfrm>
          <a:prstGeom prst="rect">
            <a:avLst/>
          </a:prstGeom>
          <a:solidFill>
            <a:srgbClr val="41EAD4">
              <a:alpha val="10000"/>
            </a:srgbClr>
          </a:solidFill>
          <a:ln/>
        </p:spPr>
      </p:sp>
      <p:pic>
        <p:nvPicPr>
          <p:cNvPr id="2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5609" y="3666530"/>
            <a:ext cx="178594" cy="142875"/>
          </a:xfrm>
          <a:prstGeom prst="rect">
            <a:avLst/>
          </a:prstGeom>
        </p:spPr>
      </p:pic>
      <p:sp>
        <p:nvSpPr>
          <p:cNvPr id="25" name="Text 17"/>
          <p:cNvSpPr/>
          <p:nvPr/>
        </p:nvSpPr>
        <p:spPr>
          <a:xfrm>
            <a:off x="5286375" y="3559373"/>
            <a:ext cx="3429000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Automated Insights</a:t>
            </a:r>
            <a:endParaRPr lang="en-US" sz="885" dirty="0"/>
          </a:p>
        </p:txBody>
      </p:sp>
      <p:sp>
        <p:nvSpPr>
          <p:cNvPr id="26" name="Text 18"/>
          <p:cNvSpPr/>
          <p:nvPr/>
        </p:nvSpPr>
        <p:spPr>
          <a:xfrm>
            <a:off x="5286375" y="3770114"/>
            <a:ext cx="3429000" cy="4822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780" dirty="0">
                <a:solidFill>
                  <a:srgbClr val="A0A0A0"/>
                </a:solidFill>
              </a:rPr>
              <a:t>Delivering real-time "Next Best Action" recommendations to operators, enhancing decision speed and accuracy in critical scenarios.</a:t>
            </a:r>
            <a:endParaRPr lang="en-US" sz="78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28625" y="357188"/>
            <a:ext cx="4940210" cy="63936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28625" y="357188"/>
            <a:ext cx="35719" cy="639366"/>
          </a:xfrm>
          <a:prstGeom prst="rect">
            <a:avLst/>
          </a:prstGeom>
          <a:solidFill>
            <a:srgbClr val="41EAD4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357188"/>
            <a:ext cx="4761616" cy="4089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41EAD4"/>
                </a:solidFill>
              </a:rPr>
              <a:t>Pillar 2: </a:t>
            </a:r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41EAD4"/>
                </a:solidFill>
              </a:rPr>
              <a:t>Zero Trust Security</a:t>
            </a:r>
            <a:endParaRPr lang="en-US" sz="2121" dirty="0"/>
          </a:p>
        </p:txBody>
      </p:sp>
      <p:sp>
        <p:nvSpPr>
          <p:cNvPr id="6" name="Text 3"/>
          <p:cNvSpPr/>
          <p:nvPr/>
        </p:nvSpPr>
        <p:spPr>
          <a:xfrm>
            <a:off x="571500" y="801886"/>
            <a:ext cx="4761616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spc="1" kern="0" dirty="0">
                <a:solidFill>
                  <a:srgbClr val="A0A0A0"/>
                </a:solidFill>
              </a:rPr>
              <a:t>Never Trust, Always Verify</a:t>
            </a:r>
            <a:endParaRPr lang="en-US" sz="1050" dirty="0"/>
          </a:p>
        </p:txBody>
      </p:sp>
      <p:sp>
        <p:nvSpPr>
          <p:cNvPr id="7" name="Shape 4"/>
          <p:cNvSpPr/>
          <p:nvPr/>
        </p:nvSpPr>
        <p:spPr>
          <a:xfrm>
            <a:off x="428625" y="1421606"/>
            <a:ext cx="3929063" cy="3014663"/>
          </a:xfrm>
          <a:prstGeom prst="rect">
            <a:avLst/>
          </a:prstGeom>
          <a:solidFill>
            <a:srgbClr val="FFFFFF">
              <a:alpha val="2000"/>
            </a:srgbClr>
          </a:solidFill>
          <a:ln w="9144">
            <a:solidFill>
              <a:srgbClr val="41EAD4">
                <a:alpha val="30000"/>
              </a:srgbClr>
            </a:solidFill>
            <a:prstDash val="solid"/>
          </a:ln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500063" y="1500188"/>
            <a:ext cx="3786188" cy="2857500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4786313" y="1061740"/>
            <a:ext cx="3929063" cy="998339"/>
          </a:xfrm>
          <a:prstGeom prst="rect">
            <a:avLst/>
          </a:prstGeom>
          <a:solidFill>
            <a:srgbClr val="FFFFFF">
              <a:alpha val="3000"/>
            </a:srgbClr>
          </a:solidFill>
          <a:ln/>
        </p:spPr>
      </p:sp>
      <p:sp>
        <p:nvSpPr>
          <p:cNvPr id="10" name="Shape 6"/>
          <p:cNvSpPr/>
          <p:nvPr/>
        </p:nvSpPr>
        <p:spPr>
          <a:xfrm>
            <a:off x="4929188" y="1204615"/>
            <a:ext cx="285750" cy="285750"/>
          </a:xfrm>
          <a:prstGeom prst="ellipse">
            <a:avLst/>
          </a:prstGeom>
          <a:solidFill>
            <a:srgbClr val="41EAD4">
              <a:alpha val="10000"/>
            </a:srgbClr>
          </a:solidFill>
          <a:ln/>
        </p:spPr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695" y="1283196"/>
            <a:ext cx="160734" cy="128588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5357813" y="1204615"/>
            <a:ext cx="3214688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Identity First Security</a:t>
            </a:r>
            <a:endParaRPr lang="en-US" sz="987" dirty="0"/>
          </a:p>
        </p:txBody>
      </p:sp>
      <p:sp>
        <p:nvSpPr>
          <p:cNvPr id="13" name="Text 8"/>
          <p:cNvSpPr/>
          <p:nvPr/>
        </p:nvSpPr>
        <p:spPr>
          <a:xfrm>
            <a:off x="5357813" y="1435001"/>
            <a:ext cx="3214688" cy="4822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780" dirty="0">
                <a:solidFill>
                  <a:srgbClr val="A0A0A0"/>
                </a:solidFill>
              </a:rPr>
              <a:t>Shifting from perimeter-based defense to identity-based verification. Every user and device is authenticated before access is granted.</a:t>
            </a:r>
            <a:endParaRPr lang="en-US" sz="780" dirty="0"/>
          </a:p>
        </p:txBody>
      </p:sp>
      <p:sp>
        <p:nvSpPr>
          <p:cNvPr id="14" name="Shape 9"/>
          <p:cNvSpPr/>
          <p:nvPr/>
        </p:nvSpPr>
        <p:spPr>
          <a:xfrm>
            <a:off x="4786313" y="2238673"/>
            <a:ext cx="3929063" cy="998339"/>
          </a:xfrm>
          <a:prstGeom prst="rect">
            <a:avLst/>
          </a:prstGeom>
          <a:solidFill>
            <a:srgbClr val="FFFFFF">
              <a:alpha val="3000"/>
            </a:srgbClr>
          </a:solidFill>
          <a:ln/>
        </p:spPr>
      </p:sp>
      <p:sp>
        <p:nvSpPr>
          <p:cNvPr id="15" name="Shape 10"/>
          <p:cNvSpPr/>
          <p:nvPr/>
        </p:nvSpPr>
        <p:spPr>
          <a:xfrm>
            <a:off x="4929188" y="2381548"/>
            <a:ext cx="285750" cy="285750"/>
          </a:xfrm>
          <a:prstGeom prst="ellipse">
            <a:avLst/>
          </a:prstGeom>
          <a:solidFill>
            <a:srgbClr val="41EAD4">
              <a:alpha val="10000"/>
            </a:srgbClr>
          </a:solidFill>
          <a:ln/>
        </p:spPr>
      </p:sp>
      <p:pic>
        <p:nvPicPr>
          <p:cNvPr id="1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842" y="2460129"/>
            <a:ext cx="96441" cy="128588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5357813" y="2381548"/>
            <a:ext cx="3214688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Thales CipherTrust</a:t>
            </a:r>
            <a:endParaRPr lang="en-US" sz="987" dirty="0"/>
          </a:p>
        </p:txBody>
      </p:sp>
      <p:sp>
        <p:nvSpPr>
          <p:cNvPr id="18" name="Text 12"/>
          <p:cNvSpPr/>
          <p:nvPr/>
        </p:nvSpPr>
        <p:spPr>
          <a:xfrm>
            <a:off x="5357813" y="2611934"/>
            <a:ext cx="3214688" cy="4822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780" dirty="0">
                <a:solidFill>
                  <a:srgbClr val="A0A0A0"/>
                </a:solidFill>
              </a:rPr>
              <a:t>Data-centric security providing granular encryption, key management, and access controls for data at rest and in motion.</a:t>
            </a:r>
            <a:endParaRPr lang="en-US" sz="780" dirty="0"/>
          </a:p>
        </p:txBody>
      </p:sp>
      <p:sp>
        <p:nvSpPr>
          <p:cNvPr id="19" name="Shape 13"/>
          <p:cNvSpPr/>
          <p:nvPr/>
        </p:nvSpPr>
        <p:spPr>
          <a:xfrm>
            <a:off x="4786313" y="3415605"/>
            <a:ext cx="3929063" cy="837605"/>
          </a:xfrm>
          <a:prstGeom prst="rect">
            <a:avLst/>
          </a:prstGeom>
          <a:solidFill>
            <a:srgbClr val="FFFFFF">
              <a:alpha val="3000"/>
            </a:srgbClr>
          </a:solidFill>
          <a:ln/>
        </p:spPr>
      </p:sp>
      <p:sp>
        <p:nvSpPr>
          <p:cNvPr id="20" name="Shape 14"/>
          <p:cNvSpPr/>
          <p:nvPr/>
        </p:nvSpPr>
        <p:spPr>
          <a:xfrm>
            <a:off x="4929188" y="3558480"/>
            <a:ext cx="285750" cy="285750"/>
          </a:xfrm>
          <a:prstGeom prst="ellipse">
            <a:avLst/>
          </a:prstGeom>
          <a:solidFill>
            <a:srgbClr val="41EAD4">
              <a:alpha val="10000"/>
            </a:srgbClr>
          </a:solidFill>
          <a:ln/>
        </p:spPr>
      </p:sp>
      <p:pic>
        <p:nvPicPr>
          <p:cNvPr id="2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1695" y="3637062"/>
            <a:ext cx="160734" cy="128588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5357813" y="3558480"/>
            <a:ext cx="3214688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Continuous Monitoring</a:t>
            </a:r>
            <a:endParaRPr lang="en-US" sz="987" dirty="0"/>
          </a:p>
        </p:txBody>
      </p:sp>
      <p:sp>
        <p:nvSpPr>
          <p:cNvPr id="23" name="Text 16"/>
          <p:cNvSpPr/>
          <p:nvPr/>
        </p:nvSpPr>
        <p:spPr>
          <a:xfrm>
            <a:off x="5357813" y="3788866"/>
            <a:ext cx="3214688" cy="32146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780" dirty="0">
                <a:solidFill>
                  <a:srgbClr val="A0A0A0"/>
                </a:solidFill>
              </a:rPr>
              <a:t>Real-time threat assessment and dynamic policy enforcement to protect critical infrastructure from evolving cyber threats.</a:t>
            </a:r>
            <a:endParaRPr lang="en-US" sz="780" dirty="0"/>
          </a:p>
        </p:txBody>
      </p:sp>
      <p:sp>
        <p:nvSpPr>
          <p:cNvPr id="24" name="Shape 17"/>
          <p:cNvSpPr/>
          <p:nvPr/>
        </p:nvSpPr>
        <p:spPr>
          <a:xfrm>
            <a:off x="4786313" y="4503241"/>
            <a:ext cx="1528623" cy="292894"/>
          </a:xfrm>
          <a:prstGeom prst="rect">
            <a:avLst/>
          </a:prstGeom>
          <a:solidFill>
            <a:srgbClr val="0D1B2A">
              <a:alpha val="80000"/>
            </a:srgbClr>
          </a:solidFill>
          <a:ln w="9144">
            <a:solidFill>
              <a:srgbClr val="41EAD4">
                <a:alpha val="30000"/>
              </a:srgbClr>
            </a:solidFill>
            <a:prstDash val="solid"/>
          </a:ln>
        </p:spPr>
      </p:sp>
      <p:pic>
        <p:nvPicPr>
          <p:cNvPr id="25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188" y="4592538"/>
            <a:ext cx="114300" cy="114300"/>
          </a:xfrm>
          <a:prstGeom prst="rect">
            <a:avLst/>
          </a:prstGeom>
        </p:spPr>
      </p:pic>
      <p:sp>
        <p:nvSpPr>
          <p:cNvPr id="26" name="Text 18"/>
          <p:cNvSpPr/>
          <p:nvPr/>
        </p:nvSpPr>
        <p:spPr>
          <a:xfrm>
            <a:off x="5114925" y="4581823"/>
            <a:ext cx="1042848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83" b="1" dirty="0">
                <a:solidFill>
                  <a:srgbClr val="41EAD4"/>
                </a:solidFill>
              </a:rPr>
              <a:t>Powered by Thales</a:t>
            </a:r>
            <a:endParaRPr lang="en-US" sz="68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28625" y="357188"/>
            <a:ext cx="6713758" cy="63936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28625" y="357188"/>
            <a:ext cx="35719" cy="639366"/>
          </a:xfrm>
          <a:prstGeom prst="rect">
            <a:avLst/>
          </a:prstGeom>
          <a:solidFill>
            <a:srgbClr val="41EAD4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357188"/>
            <a:ext cx="6535164" cy="4089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41EAD4"/>
                </a:solidFill>
              </a:rPr>
              <a:t>Pillar 3: </a:t>
            </a:r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41EAD4"/>
                </a:solidFill>
              </a:rPr>
              <a:t>Advanced Threat Intelligence</a:t>
            </a:r>
            <a:endParaRPr lang="en-US" sz="2121" dirty="0"/>
          </a:p>
        </p:txBody>
      </p:sp>
      <p:sp>
        <p:nvSpPr>
          <p:cNvPr id="6" name="Text 3"/>
          <p:cNvSpPr/>
          <p:nvPr/>
        </p:nvSpPr>
        <p:spPr>
          <a:xfrm>
            <a:off x="571500" y="801886"/>
            <a:ext cx="6535164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spc="1" kern="0" dirty="0">
                <a:solidFill>
                  <a:srgbClr val="A0A0A0"/>
                </a:solidFill>
              </a:rPr>
              <a:t>Holistic Detection: From Physical Screening to AI Analysis</a:t>
            </a:r>
            <a:endParaRPr lang="en-US" sz="1050" dirty="0"/>
          </a:p>
        </p:txBody>
      </p:sp>
      <p:sp>
        <p:nvSpPr>
          <p:cNvPr id="7" name="Shape 4"/>
          <p:cNvSpPr/>
          <p:nvPr/>
        </p:nvSpPr>
        <p:spPr>
          <a:xfrm>
            <a:off x="428625" y="1421606"/>
            <a:ext cx="3929063" cy="3014663"/>
          </a:xfrm>
          <a:prstGeom prst="rect">
            <a:avLst/>
          </a:prstGeom>
          <a:solidFill>
            <a:srgbClr val="FFFFFF">
              <a:alpha val="2000"/>
            </a:srgbClr>
          </a:solidFill>
          <a:ln w="9144">
            <a:solidFill>
              <a:srgbClr val="41EAD4">
                <a:alpha val="30000"/>
              </a:srgbClr>
            </a:solidFill>
            <a:prstDash val="solid"/>
          </a:ln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500063" y="1500188"/>
            <a:ext cx="3786188" cy="2857500"/>
          </a:xfrm>
          <a:prstGeom prst="rect">
            <a:avLst/>
          </a:prstGeom>
        </p:spPr>
      </p:pic>
      <p:sp>
        <p:nvSpPr>
          <p:cNvPr id="9" name="Shape 5"/>
          <p:cNvSpPr/>
          <p:nvPr/>
        </p:nvSpPr>
        <p:spPr>
          <a:xfrm>
            <a:off x="571500" y="4013002"/>
            <a:ext cx="1213461" cy="273248"/>
          </a:xfrm>
          <a:prstGeom prst="rect">
            <a:avLst/>
          </a:prstGeom>
          <a:solidFill>
            <a:srgbClr val="0D1B2A">
              <a:alpha val="80000"/>
            </a:srgbClr>
          </a:solidFill>
          <a:ln w="9144">
            <a:solidFill>
              <a:srgbClr val="41EAD4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571500" y="4013002"/>
            <a:ext cx="1213461" cy="273248"/>
          </a:xfrm>
          <a:prstGeom prst="rect">
            <a:avLst/>
          </a:prstGeom>
          <a:noFill/>
          <a:ln/>
        </p:spPr>
        <p:txBody>
          <a:bodyPr wrap="square" lIns="170053" tIns="85090" rIns="170053" bIns="85090" rtlCol="0" anchor="t">
            <a:spAutoFit/>
          </a:bodyPr>
          <a:lstStyle/>
          <a:p>
            <a:pPr algn="l" indent="0" marL="0">
              <a:lnSpc>
                <a:spcPts val="800"/>
              </a:lnSpc>
              <a:buNone/>
            </a:pPr>
            <a:r>
              <a:rPr lang="en-US" sz="584" b="1" dirty="0">
                <a:solidFill>
                  <a:srgbClr val="41EAD4"/>
                </a:solidFill>
              </a:rPr>
              <a:t>Sensor Input Layer</a:t>
            </a:r>
            <a:endParaRPr lang="en-US" sz="584" dirty="0"/>
          </a:p>
        </p:txBody>
      </p:sp>
      <p:sp>
        <p:nvSpPr>
          <p:cNvPr id="11" name="Shape 7"/>
          <p:cNvSpPr/>
          <p:nvPr/>
        </p:nvSpPr>
        <p:spPr>
          <a:xfrm>
            <a:off x="4786313" y="1115318"/>
            <a:ext cx="3929063" cy="1066205"/>
          </a:xfrm>
          <a:prstGeom prst="rect">
            <a:avLst/>
          </a:prstGeom>
          <a:solidFill>
            <a:srgbClr val="FFFFFF">
              <a:alpha val="3000"/>
            </a:srgbClr>
          </a:solidFill>
          <a:ln/>
        </p:spPr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88" y="1291233"/>
            <a:ext cx="128588" cy="128588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5129213" y="1258193"/>
            <a:ext cx="1498904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Rapiscan Integration</a:t>
            </a:r>
            <a:endParaRPr lang="en-US" sz="987" dirty="0"/>
          </a:p>
        </p:txBody>
      </p:sp>
      <p:sp>
        <p:nvSpPr>
          <p:cNvPr id="14" name="Text 9"/>
          <p:cNvSpPr/>
          <p:nvPr/>
        </p:nvSpPr>
        <p:spPr>
          <a:xfrm>
            <a:off x="4929188" y="1524298"/>
            <a:ext cx="3643313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E0E0E0"/>
                </a:solidFill>
              </a:rPr>
              <a:t>Ingesting high-resolution physical screening data from checkpoints directly into the central intelligence core. We digitize the physical security layer for real-time analysis.</a:t>
            </a:r>
            <a:endParaRPr lang="en-US" sz="834" dirty="0"/>
          </a:p>
        </p:txBody>
      </p:sp>
      <p:sp>
        <p:nvSpPr>
          <p:cNvPr id="15" name="Shape 10"/>
          <p:cNvSpPr/>
          <p:nvPr/>
        </p:nvSpPr>
        <p:spPr>
          <a:xfrm>
            <a:off x="4786313" y="2395835"/>
            <a:ext cx="3929063" cy="1066205"/>
          </a:xfrm>
          <a:prstGeom prst="rect">
            <a:avLst/>
          </a:prstGeom>
          <a:solidFill>
            <a:srgbClr val="FFFFFF">
              <a:alpha val="3000"/>
            </a:srgbClr>
          </a:solidFill>
          <a:ln/>
        </p:spPr>
      </p:sp>
      <p:pic>
        <p:nvPicPr>
          <p:cNvPr id="1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88" y="2571750"/>
            <a:ext cx="128588" cy="128588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5129213" y="2538710"/>
            <a:ext cx="152320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AI Correlation Engine</a:t>
            </a:r>
            <a:endParaRPr lang="en-US" sz="987" dirty="0"/>
          </a:p>
        </p:txBody>
      </p:sp>
      <p:sp>
        <p:nvSpPr>
          <p:cNvPr id="18" name="Text 12"/>
          <p:cNvSpPr/>
          <p:nvPr/>
        </p:nvSpPr>
        <p:spPr>
          <a:xfrm>
            <a:off x="4929188" y="2804815"/>
            <a:ext cx="3643313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E0E0E0"/>
                </a:solidFill>
              </a:rPr>
              <a:t>Cross-referencing physical scan data with broader surveillance </a:t>
            </a:r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E0E0E0"/>
                </a:solidFill>
              </a:rPr>
              <a:t>inputs (like </a:t>
            </a:r>
            <a:pPr algn="l" indent="0" marL="0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41EAD4"/>
                </a:solidFill>
              </a:rPr>
              <a:t>Thales Radar</a:t>
            </a:r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E0E0E0"/>
                </a:solidFill>
              </a:rPr>
              <a:t> systems). Our AI detects patterns that </a:t>
            </a:r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E0E0E0"/>
                </a:solidFill>
              </a:rPr>
              <a:t>isolated systems miss.</a:t>
            </a:r>
            <a:endParaRPr lang="en-US" sz="834" dirty="0"/>
          </a:p>
        </p:txBody>
      </p:sp>
      <p:sp>
        <p:nvSpPr>
          <p:cNvPr id="19" name="Shape 13"/>
          <p:cNvSpPr/>
          <p:nvPr/>
        </p:nvSpPr>
        <p:spPr>
          <a:xfrm>
            <a:off x="4786313" y="3676352"/>
            <a:ext cx="3929063" cy="1066205"/>
          </a:xfrm>
          <a:prstGeom prst="rect">
            <a:avLst/>
          </a:prstGeom>
          <a:solidFill>
            <a:srgbClr val="FFFFFF">
              <a:alpha val="3000"/>
            </a:srgbClr>
          </a:solidFill>
          <a:ln/>
        </p:spPr>
      </p:sp>
      <p:pic>
        <p:nvPicPr>
          <p:cNvPr id="2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88" y="3852267"/>
            <a:ext cx="128588" cy="128588"/>
          </a:xfrm>
          <a:prstGeom prst="rect">
            <a:avLst/>
          </a:prstGeom>
        </p:spPr>
      </p:pic>
      <p:sp>
        <p:nvSpPr>
          <p:cNvPr id="21" name="Text 14"/>
          <p:cNvSpPr/>
          <p:nvPr/>
        </p:nvSpPr>
        <p:spPr>
          <a:xfrm>
            <a:off x="5129213" y="3819227"/>
            <a:ext cx="1333453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Predictive Alerting</a:t>
            </a:r>
            <a:endParaRPr lang="en-US" sz="987" dirty="0"/>
          </a:p>
        </p:txBody>
      </p:sp>
      <p:sp>
        <p:nvSpPr>
          <p:cNvPr id="22" name="Text 15"/>
          <p:cNvSpPr/>
          <p:nvPr/>
        </p:nvSpPr>
        <p:spPr>
          <a:xfrm>
            <a:off x="4929188" y="4085332"/>
            <a:ext cx="3643313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E0E0E0"/>
                </a:solidFill>
              </a:rPr>
              <a:t>Moving beyond reaction. The system identifies anomalies and potential threats before they escalate, enabling proactive neutralization of risks.</a:t>
            </a:r>
            <a:endParaRPr lang="en-US" sz="83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28625" y="357188"/>
            <a:ext cx="4469476" cy="63936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28625" y="357188"/>
            <a:ext cx="35719" cy="639366"/>
          </a:xfrm>
          <a:prstGeom prst="rect">
            <a:avLst/>
          </a:prstGeom>
          <a:solidFill>
            <a:srgbClr val="41EAD4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357188"/>
            <a:ext cx="4290882" cy="4089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41EAD4"/>
                </a:solidFill>
              </a:rPr>
              <a:t>Pillar 4: </a:t>
            </a:r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41EAD4"/>
                </a:solidFill>
              </a:rPr>
              <a:t>Sovereign Cloud</a:t>
            </a:r>
            <a:endParaRPr lang="en-US" sz="2121" dirty="0"/>
          </a:p>
        </p:txBody>
      </p:sp>
      <p:sp>
        <p:nvSpPr>
          <p:cNvPr id="6" name="Text 3"/>
          <p:cNvSpPr/>
          <p:nvPr/>
        </p:nvSpPr>
        <p:spPr>
          <a:xfrm>
            <a:off x="571500" y="801886"/>
            <a:ext cx="4290882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spc="1" kern="0" dirty="0">
                <a:solidFill>
                  <a:srgbClr val="A0A0A0"/>
                </a:solidFill>
              </a:rPr>
              <a:t>Secure Infrastructure &amp; Edge Computing</a:t>
            </a:r>
            <a:endParaRPr lang="en-US" sz="1050" dirty="0"/>
          </a:p>
        </p:txBody>
      </p:sp>
      <p:sp>
        <p:nvSpPr>
          <p:cNvPr id="7" name="Shape 4"/>
          <p:cNvSpPr/>
          <p:nvPr/>
        </p:nvSpPr>
        <p:spPr>
          <a:xfrm>
            <a:off x="428625" y="985838"/>
            <a:ext cx="3964781" cy="1325166"/>
          </a:xfrm>
          <a:prstGeom prst="rect">
            <a:avLst/>
          </a:prstGeom>
          <a:solidFill>
            <a:srgbClr val="FFFFFF">
              <a:alpha val="3000"/>
            </a:srgbClr>
          </a:solidFill>
          <a:ln/>
        </p:spPr>
      </p:sp>
      <p:sp>
        <p:nvSpPr>
          <p:cNvPr id="8" name="Shape 5"/>
          <p:cNvSpPr/>
          <p:nvPr/>
        </p:nvSpPr>
        <p:spPr>
          <a:xfrm>
            <a:off x="428625" y="985838"/>
            <a:ext cx="21431" cy="1325166"/>
          </a:xfrm>
          <a:prstGeom prst="rect">
            <a:avLst/>
          </a:prstGeom>
          <a:solidFill>
            <a:srgbClr val="41EAD4"/>
          </a:solidFill>
          <a:ln/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154609"/>
            <a:ext cx="142875" cy="1428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785813" y="1128713"/>
            <a:ext cx="1762078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Sovereign Infrastructure</a:t>
            </a:r>
            <a:endParaRPr lang="en-US" sz="987" dirty="0"/>
          </a:p>
        </p:txBody>
      </p:sp>
      <p:sp>
        <p:nvSpPr>
          <p:cNvPr id="11" name="Text 7"/>
          <p:cNvSpPr/>
          <p:nvPr/>
        </p:nvSpPr>
        <p:spPr>
          <a:xfrm>
            <a:off x="571500" y="1394817"/>
            <a:ext cx="3679031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E0E0E0"/>
                </a:solidFill>
              </a:rPr>
              <a:t>Built on the </a:t>
            </a:r>
            <a:pPr algn="l" indent="0" marL="0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E0E0E0"/>
                </a:solidFill>
              </a:rPr>
              <a:t>AIS Hub &amp; Oracle OCI</a:t>
            </a:r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E0E0E0"/>
                </a:solidFill>
              </a:rPr>
              <a:t> model, we provide a secure, </a:t>
            </a:r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E0E0E0"/>
                </a:solidFill>
              </a:rPr>
              <a:t>scalable cloud environment that ensures critical national data </a:t>
            </a:r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E0E0E0"/>
                </a:solidFill>
              </a:rPr>
              <a:t>remains within borders (Data Residency).</a:t>
            </a:r>
            <a:endParaRPr lang="en-US" sz="834" dirty="0"/>
          </a:p>
        </p:txBody>
      </p:sp>
      <p:sp>
        <p:nvSpPr>
          <p:cNvPr id="12" name="Shape 8"/>
          <p:cNvSpPr/>
          <p:nvPr/>
        </p:nvSpPr>
        <p:spPr>
          <a:xfrm>
            <a:off x="571500" y="1980605"/>
            <a:ext cx="1300609" cy="187523"/>
          </a:xfrm>
          <a:prstGeom prst="rect">
            <a:avLst/>
          </a:prstGeom>
          <a:solidFill>
            <a:srgbClr val="41EAD4">
              <a:alpha val="10000"/>
            </a:srgbClr>
          </a:solidFill>
          <a:ln/>
        </p:spPr>
      </p:sp>
      <p:sp>
        <p:nvSpPr>
          <p:cNvPr id="13" name="Text 9"/>
          <p:cNvSpPr/>
          <p:nvPr/>
        </p:nvSpPr>
        <p:spPr>
          <a:xfrm>
            <a:off x="571500" y="1980605"/>
            <a:ext cx="1300609" cy="187523"/>
          </a:xfrm>
          <a:prstGeom prst="rect">
            <a:avLst/>
          </a:prstGeom>
          <a:noFill/>
          <a:ln/>
        </p:spPr>
        <p:txBody>
          <a:bodyPr wrap="square" lIns="85090" tIns="42545" rIns="85090" bIns="42545" rtlCol="0" anchor="t">
            <a:spAutoFit/>
          </a:bodyPr>
          <a:lstStyle/>
          <a:p>
            <a:pPr algn="l" indent="0" marL="0">
              <a:lnSpc>
                <a:spcPts val="800"/>
              </a:lnSpc>
              <a:buNone/>
            </a:pPr>
            <a:r>
              <a:rPr lang="en-US" sz="584" b="1" dirty="0">
                <a:solidFill>
                  <a:srgbClr val="41EAD4"/>
                </a:solidFill>
              </a:rPr>
              <a:t>Powered by Oracle &amp; AIS</a:t>
            </a:r>
            <a:endParaRPr lang="en-US" sz="584" dirty="0"/>
          </a:p>
        </p:txBody>
      </p:sp>
      <p:sp>
        <p:nvSpPr>
          <p:cNvPr id="14" name="Shape 10"/>
          <p:cNvSpPr/>
          <p:nvPr/>
        </p:nvSpPr>
        <p:spPr>
          <a:xfrm>
            <a:off x="428625" y="2525316"/>
            <a:ext cx="3964781" cy="1066205"/>
          </a:xfrm>
          <a:prstGeom prst="rect">
            <a:avLst/>
          </a:prstGeom>
          <a:solidFill>
            <a:srgbClr val="FFFFFF">
              <a:alpha val="3000"/>
            </a:srgbClr>
          </a:solidFill>
          <a:ln/>
        </p:spPr>
      </p:sp>
      <p:sp>
        <p:nvSpPr>
          <p:cNvPr id="15" name="Shape 11"/>
          <p:cNvSpPr/>
          <p:nvPr/>
        </p:nvSpPr>
        <p:spPr>
          <a:xfrm>
            <a:off x="428625" y="2525316"/>
            <a:ext cx="21431" cy="1066205"/>
          </a:xfrm>
          <a:prstGeom prst="rect">
            <a:avLst/>
          </a:prstGeom>
          <a:solidFill>
            <a:srgbClr val="41EAD4"/>
          </a:solidFill>
          <a:ln/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2694087"/>
            <a:ext cx="142875" cy="142875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785813" y="2668191"/>
            <a:ext cx="123572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Edge Intelligence</a:t>
            </a:r>
            <a:endParaRPr lang="en-US" sz="987" dirty="0"/>
          </a:p>
        </p:txBody>
      </p:sp>
      <p:sp>
        <p:nvSpPr>
          <p:cNvPr id="18" name="Text 13"/>
          <p:cNvSpPr/>
          <p:nvPr/>
        </p:nvSpPr>
        <p:spPr>
          <a:xfrm>
            <a:off x="571500" y="2934295"/>
            <a:ext cx="3679031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E0E0E0"/>
                </a:solidFill>
              </a:rPr>
              <a:t>Processing data at the source. Our architecture supports low-latency decision-making for critical assets like UAS and surveillance grids, reducing bandwidth load and increasing response speed.</a:t>
            </a:r>
            <a:endParaRPr lang="en-US" sz="834" dirty="0"/>
          </a:p>
        </p:txBody>
      </p:sp>
      <p:sp>
        <p:nvSpPr>
          <p:cNvPr id="19" name="Shape 14"/>
          <p:cNvSpPr/>
          <p:nvPr/>
        </p:nvSpPr>
        <p:spPr>
          <a:xfrm>
            <a:off x="428625" y="3805833"/>
            <a:ext cx="3964781" cy="1066205"/>
          </a:xfrm>
          <a:prstGeom prst="rect">
            <a:avLst/>
          </a:prstGeom>
          <a:solidFill>
            <a:srgbClr val="FFFFFF">
              <a:alpha val="3000"/>
            </a:srgbClr>
          </a:solidFill>
          <a:ln/>
        </p:spPr>
      </p:sp>
      <p:sp>
        <p:nvSpPr>
          <p:cNvPr id="20" name="Shape 15"/>
          <p:cNvSpPr/>
          <p:nvPr/>
        </p:nvSpPr>
        <p:spPr>
          <a:xfrm>
            <a:off x="428625" y="3805833"/>
            <a:ext cx="21431" cy="1066205"/>
          </a:xfrm>
          <a:prstGeom prst="rect">
            <a:avLst/>
          </a:prstGeom>
          <a:solidFill>
            <a:srgbClr val="41EAD4"/>
          </a:solidFill>
          <a:ln/>
        </p:spPr>
      </p:sp>
      <p:pic>
        <p:nvPicPr>
          <p:cNvPr id="2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3974604"/>
            <a:ext cx="125016" cy="142875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767953" y="3948708"/>
            <a:ext cx="1573634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Secure Data Exchange</a:t>
            </a:r>
            <a:endParaRPr lang="en-US" sz="987" dirty="0"/>
          </a:p>
        </p:txBody>
      </p:sp>
      <p:sp>
        <p:nvSpPr>
          <p:cNvPr id="23" name="Text 17"/>
          <p:cNvSpPr/>
          <p:nvPr/>
        </p:nvSpPr>
        <p:spPr>
          <a:xfrm>
            <a:off x="571500" y="4214813"/>
            <a:ext cx="3679031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E0E0E0"/>
                </a:solidFill>
              </a:rPr>
              <a:t>Implementing military-grade encryption and Zero Trust protocols to secure communications between edge devices and the central cloud core.</a:t>
            </a:r>
            <a:endParaRPr lang="en-US" sz="834" dirty="0"/>
          </a:p>
        </p:txBody>
      </p:sp>
      <p:sp>
        <p:nvSpPr>
          <p:cNvPr id="24" name="Shape 18"/>
          <p:cNvSpPr/>
          <p:nvPr/>
        </p:nvSpPr>
        <p:spPr>
          <a:xfrm>
            <a:off x="4750594" y="1143000"/>
            <a:ext cx="3964781" cy="1657350"/>
          </a:xfrm>
          <a:prstGeom prst="rect">
            <a:avLst/>
          </a:prstGeom>
          <a:solidFill>
            <a:srgbClr val="FFFFFF">
              <a:alpha val="2000"/>
            </a:srgbClr>
          </a:solidFill>
          <a:ln w="9144">
            <a:solidFill>
              <a:srgbClr val="41EAD4">
                <a:alpha val="30000"/>
              </a:srgbClr>
            </a:solidFill>
            <a:prstDash val="solid"/>
          </a:ln>
        </p:spPr>
      </p:sp>
      <p:pic>
        <p:nvPicPr>
          <p:cNvPr id="25" name="Image 4" descr="preencoded.png">    </p:cNvPr>
          <p:cNvPicPr>
            <a:picLocks noChangeAspect="1"/>
          </p:cNvPicPr>
          <p:nvPr/>
        </p:nvPicPr>
        <p:blipFill>
          <a:blip r:embed="rId5">
            <a:alphaModFix amt="90000"/>
          </a:blip>
          <a:stretch>
            <a:fillRect/>
          </a:stretch>
        </p:blipFill>
        <p:spPr>
          <a:xfrm>
            <a:off x="4786313" y="1178719"/>
            <a:ext cx="3893344" cy="1571625"/>
          </a:xfrm>
          <a:prstGeom prst="rect">
            <a:avLst/>
          </a:prstGeom>
        </p:spPr>
      </p:pic>
      <p:sp>
        <p:nvSpPr>
          <p:cNvPr id="26" name="Shape 19"/>
          <p:cNvSpPr/>
          <p:nvPr/>
        </p:nvSpPr>
        <p:spPr>
          <a:xfrm>
            <a:off x="4822031" y="2527102"/>
            <a:ext cx="1992548" cy="187523"/>
          </a:xfrm>
          <a:prstGeom prst="rect">
            <a:avLst/>
          </a:prstGeom>
          <a:solidFill>
            <a:srgbClr val="0D1B2A">
              <a:alpha val="80000"/>
            </a:srgbClr>
          </a:solidFill>
          <a:ln/>
        </p:spPr>
      </p:sp>
      <p:sp>
        <p:nvSpPr>
          <p:cNvPr id="27" name="Shape 20"/>
          <p:cNvSpPr/>
          <p:nvPr/>
        </p:nvSpPr>
        <p:spPr>
          <a:xfrm>
            <a:off x="4822031" y="2527102"/>
            <a:ext cx="14288" cy="187523"/>
          </a:xfrm>
          <a:prstGeom prst="rect">
            <a:avLst/>
          </a:prstGeom>
          <a:solidFill>
            <a:srgbClr val="41EAD4"/>
          </a:solidFill>
          <a:ln/>
        </p:spPr>
      </p:sp>
      <p:sp>
        <p:nvSpPr>
          <p:cNvPr id="28" name="Text 21"/>
          <p:cNvSpPr/>
          <p:nvPr/>
        </p:nvSpPr>
        <p:spPr>
          <a:xfrm>
            <a:off x="4822031" y="2527102"/>
            <a:ext cx="1992548" cy="187523"/>
          </a:xfrm>
          <a:prstGeom prst="rect">
            <a:avLst/>
          </a:prstGeom>
          <a:noFill/>
          <a:ln/>
        </p:spPr>
        <p:txBody>
          <a:bodyPr wrap="square" lIns="85090" tIns="42545" rIns="85090" bIns="42545" rtlCol="0" anchor="t">
            <a:spAutoFit/>
          </a:bodyPr>
          <a:lstStyle/>
          <a:p>
            <a:pPr algn="l" indent="0" marL="0">
              <a:lnSpc>
                <a:spcPts val="800"/>
              </a:lnSpc>
              <a:buNone/>
            </a:pPr>
            <a:r>
              <a:rPr lang="en-US" sz="584" b="1" dirty="0">
                <a:solidFill>
                  <a:srgbClr val="41EAD4"/>
                </a:solidFill>
              </a:rPr>
              <a:t>Edge Node: Autonomous Surveillance</a:t>
            </a:r>
            <a:endParaRPr lang="en-US" sz="584" dirty="0"/>
          </a:p>
        </p:txBody>
      </p:sp>
      <p:sp>
        <p:nvSpPr>
          <p:cNvPr id="29" name="Shape 22"/>
          <p:cNvSpPr/>
          <p:nvPr/>
        </p:nvSpPr>
        <p:spPr>
          <a:xfrm>
            <a:off x="4750594" y="2928938"/>
            <a:ext cx="3964781" cy="1657350"/>
          </a:xfrm>
          <a:prstGeom prst="rect">
            <a:avLst/>
          </a:prstGeom>
          <a:solidFill>
            <a:srgbClr val="FFFFFF">
              <a:alpha val="2000"/>
            </a:srgbClr>
          </a:solidFill>
          <a:ln w="9144">
            <a:solidFill>
              <a:srgbClr val="41EAD4">
                <a:alpha val="30000"/>
              </a:srgbClr>
            </a:solidFill>
            <a:prstDash val="solid"/>
          </a:ln>
        </p:spPr>
      </p:sp>
      <p:pic>
        <p:nvPicPr>
          <p:cNvPr id="30" name="Image 5" descr="preencoded.png">    </p:cNvPr>
          <p:cNvPicPr>
            <a:picLocks noChangeAspect="1"/>
          </p:cNvPicPr>
          <p:nvPr/>
        </p:nvPicPr>
        <p:blipFill>
          <a:blip r:embed="rId6">
            <a:alphaModFix amt="90000"/>
          </a:blip>
          <a:stretch>
            <a:fillRect/>
          </a:stretch>
        </p:blipFill>
        <p:spPr>
          <a:xfrm>
            <a:off x="4786313" y="2964656"/>
            <a:ext cx="3893344" cy="1571625"/>
          </a:xfrm>
          <a:prstGeom prst="rect">
            <a:avLst/>
          </a:prstGeom>
        </p:spPr>
      </p:pic>
      <p:sp>
        <p:nvSpPr>
          <p:cNvPr id="31" name="Shape 23"/>
          <p:cNvSpPr/>
          <p:nvPr/>
        </p:nvSpPr>
        <p:spPr>
          <a:xfrm>
            <a:off x="4822031" y="4313039"/>
            <a:ext cx="1348829" cy="187523"/>
          </a:xfrm>
          <a:prstGeom prst="rect">
            <a:avLst/>
          </a:prstGeom>
          <a:solidFill>
            <a:srgbClr val="0D1B2A">
              <a:alpha val="80000"/>
            </a:srgbClr>
          </a:solidFill>
          <a:ln/>
        </p:spPr>
      </p:sp>
      <p:sp>
        <p:nvSpPr>
          <p:cNvPr id="32" name="Shape 24"/>
          <p:cNvSpPr/>
          <p:nvPr/>
        </p:nvSpPr>
        <p:spPr>
          <a:xfrm>
            <a:off x="4822031" y="4313039"/>
            <a:ext cx="14288" cy="187523"/>
          </a:xfrm>
          <a:prstGeom prst="rect">
            <a:avLst/>
          </a:prstGeom>
          <a:solidFill>
            <a:srgbClr val="41EAD4"/>
          </a:solidFill>
          <a:ln/>
        </p:spPr>
      </p:sp>
      <p:sp>
        <p:nvSpPr>
          <p:cNvPr id="33" name="Text 25"/>
          <p:cNvSpPr/>
          <p:nvPr/>
        </p:nvSpPr>
        <p:spPr>
          <a:xfrm>
            <a:off x="4822031" y="4313039"/>
            <a:ext cx="1348829" cy="187523"/>
          </a:xfrm>
          <a:prstGeom prst="rect">
            <a:avLst/>
          </a:prstGeom>
          <a:noFill/>
          <a:ln/>
        </p:spPr>
        <p:txBody>
          <a:bodyPr wrap="square" lIns="85090" tIns="42545" rIns="85090" bIns="42545" rtlCol="0" anchor="t">
            <a:spAutoFit/>
          </a:bodyPr>
          <a:lstStyle/>
          <a:p>
            <a:pPr algn="l" indent="0" marL="0">
              <a:lnSpc>
                <a:spcPts val="800"/>
              </a:lnSpc>
              <a:buNone/>
            </a:pPr>
            <a:r>
              <a:rPr lang="en-US" sz="584" b="1" dirty="0">
                <a:solidFill>
                  <a:srgbClr val="41EAD4"/>
                </a:solidFill>
              </a:rPr>
              <a:t>Real-time Data Ingestion</a:t>
            </a:r>
            <a:endParaRPr lang="en-US" sz="58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28625" y="357188"/>
            <a:ext cx="3759259" cy="63936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28625" y="357188"/>
            <a:ext cx="35719" cy="639366"/>
          </a:xfrm>
          <a:prstGeom prst="rect">
            <a:avLst/>
          </a:prstGeom>
          <a:solidFill>
            <a:srgbClr val="41EAD4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357188"/>
            <a:ext cx="3580665" cy="4089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41EAD4"/>
                </a:solidFill>
              </a:rPr>
              <a:t>Innovation </a:t>
            </a:r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41EAD4"/>
                </a:solidFill>
              </a:rPr>
              <a:t>Lifecycle</a:t>
            </a:r>
            <a:endParaRPr lang="en-US" sz="2121" dirty="0"/>
          </a:p>
        </p:txBody>
      </p:sp>
      <p:sp>
        <p:nvSpPr>
          <p:cNvPr id="6" name="Text 3"/>
          <p:cNvSpPr/>
          <p:nvPr/>
        </p:nvSpPr>
        <p:spPr>
          <a:xfrm>
            <a:off x="571500" y="801886"/>
            <a:ext cx="358066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spc="1" kern="0" dirty="0">
                <a:solidFill>
                  <a:srgbClr val="A0A0A0"/>
                </a:solidFill>
              </a:rPr>
              <a:t>From Concept to Regional Impact</a:t>
            </a:r>
            <a:endParaRPr lang="en-US" sz="1050" dirty="0"/>
          </a:p>
        </p:txBody>
      </p:sp>
      <p:sp>
        <p:nvSpPr>
          <p:cNvPr id="7" name="Shape 4"/>
          <p:cNvSpPr/>
          <p:nvPr/>
        </p:nvSpPr>
        <p:spPr>
          <a:xfrm>
            <a:off x="428625" y="1714500"/>
            <a:ext cx="1714500" cy="2286000"/>
          </a:xfrm>
          <a:prstGeom prst="rect">
            <a:avLst/>
          </a:prstGeom>
          <a:solidFill>
            <a:srgbClr val="FFFFFF">
              <a:alpha val="3000"/>
            </a:srgbClr>
          </a:solidFill>
          <a:ln w="9144">
            <a:solidFill>
              <a:srgbClr val="41EAD4">
                <a:alpha val="30000"/>
              </a:srgbClr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1607344"/>
            <a:ext cx="334919" cy="38933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016" b="1" dirty="0">
                <a:solidFill>
                  <a:srgbClr val="41EAD4">
                    <a:alpha val="20000"/>
                  </a:srgbClr>
                </a:solidFill>
              </a:rPr>
              <a:t>01</a:t>
            </a:r>
            <a:endParaRPr lang="en-US" sz="2016" dirty="0"/>
          </a:p>
        </p:txBody>
      </p:sp>
      <p:sp>
        <p:nvSpPr>
          <p:cNvPr id="9" name="Shape 6"/>
          <p:cNvSpPr/>
          <p:nvPr/>
        </p:nvSpPr>
        <p:spPr>
          <a:xfrm>
            <a:off x="1028700" y="2071688"/>
            <a:ext cx="514350" cy="514350"/>
          </a:xfrm>
          <a:prstGeom prst="ellipse">
            <a:avLst/>
          </a:prstGeom>
          <a:solidFill>
            <a:srgbClr val="41EAD4">
              <a:alpha val="10000"/>
            </a:srgbClr>
          </a:solidFill>
          <a:ln w="9144">
            <a:solidFill>
              <a:srgbClr val="41EAD4">
                <a:alpha val="30000"/>
              </a:srgbClr>
            </a:solidFill>
            <a:prstDash val="solid"/>
          </a:ln>
        </p:spPr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508" y="2214563"/>
            <a:ext cx="160734" cy="214313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971717" y="2714625"/>
            <a:ext cx="628287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Ideation</a:t>
            </a:r>
            <a:endParaRPr lang="en-US" sz="885" dirty="0"/>
          </a:p>
        </p:txBody>
      </p:sp>
      <p:sp>
        <p:nvSpPr>
          <p:cNvPr id="12" name="Text 8"/>
          <p:cNvSpPr/>
          <p:nvPr/>
        </p:nvSpPr>
        <p:spPr>
          <a:xfrm>
            <a:off x="571500" y="2961084"/>
            <a:ext cx="1428750" cy="4500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A0A0A0"/>
                </a:solidFill>
              </a:rPr>
              <a:t>Identifying specific regional challenges and defining strategic requirements.</a:t>
            </a:r>
            <a:endParaRPr lang="en-US" sz="727" dirty="0"/>
          </a:p>
        </p:txBody>
      </p:sp>
      <p:sp>
        <p:nvSpPr>
          <p:cNvPr id="13" name="Shape 9"/>
          <p:cNvSpPr/>
          <p:nvPr/>
        </p:nvSpPr>
        <p:spPr>
          <a:xfrm>
            <a:off x="2214563" y="2850356"/>
            <a:ext cx="333384" cy="14288"/>
          </a:xfrm>
          <a:prstGeom prst="rect">
            <a:avLst/>
          </a:prstGeom>
          <a:solidFill>
            <a:srgbClr val="41EAD4">
              <a:alpha val="30000"/>
            </a:srgbClr>
          </a:solidFill>
          <a:ln/>
        </p:spPr>
      </p:sp>
      <p:sp>
        <p:nvSpPr>
          <p:cNvPr id="14" name="Shape 10"/>
          <p:cNvSpPr/>
          <p:nvPr/>
        </p:nvSpPr>
        <p:spPr>
          <a:xfrm>
            <a:off x="2619384" y="1714500"/>
            <a:ext cx="1714500" cy="2286000"/>
          </a:xfrm>
          <a:prstGeom prst="rect">
            <a:avLst/>
          </a:prstGeom>
          <a:solidFill>
            <a:srgbClr val="FFFFFF">
              <a:alpha val="3000"/>
            </a:srgbClr>
          </a:solidFill>
          <a:ln w="9144">
            <a:solidFill>
              <a:srgbClr val="41EAD4">
                <a:alpha val="30000"/>
              </a:srgbClr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2762259" y="1607344"/>
            <a:ext cx="334919" cy="38933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016" b="1" dirty="0">
                <a:solidFill>
                  <a:srgbClr val="41EAD4">
                    <a:alpha val="20000"/>
                  </a:srgbClr>
                </a:solidFill>
              </a:rPr>
              <a:t>02</a:t>
            </a:r>
            <a:endParaRPr lang="en-US" sz="2016" dirty="0"/>
          </a:p>
        </p:txBody>
      </p:sp>
      <p:sp>
        <p:nvSpPr>
          <p:cNvPr id="16" name="Shape 12"/>
          <p:cNvSpPr/>
          <p:nvPr/>
        </p:nvSpPr>
        <p:spPr>
          <a:xfrm>
            <a:off x="3219459" y="2071688"/>
            <a:ext cx="514350" cy="514350"/>
          </a:xfrm>
          <a:prstGeom prst="ellipse">
            <a:avLst/>
          </a:prstGeom>
          <a:solidFill>
            <a:srgbClr val="41EAD4">
              <a:alpha val="10000"/>
            </a:srgbClr>
          </a:solidFill>
          <a:ln w="9144">
            <a:solidFill>
              <a:srgbClr val="41EAD4">
                <a:alpha val="30000"/>
              </a:srgbClr>
            </a:solidFill>
            <a:prstDash val="solid"/>
          </a:ln>
        </p:spPr>
      </p:sp>
      <p:pic>
        <p:nvPicPr>
          <p:cNvPr id="1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689" y="2214563"/>
            <a:ext cx="267891" cy="214313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3040140" y="2714625"/>
            <a:ext cx="872989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Co-Creation</a:t>
            </a:r>
            <a:endParaRPr lang="en-US" sz="885" dirty="0"/>
          </a:p>
        </p:txBody>
      </p:sp>
      <p:sp>
        <p:nvSpPr>
          <p:cNvPr id="19" name="Text 14"/>
          <p:cNvSpPr/>
          <p:nvPr/>
        </p:nvSpPr>
        <p:spPr>
          <a:xfrm>
            <a:off x="2762259" y="2961084"/>
            <a:ext cx="1428750" cy="4500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A0A0A0"/>
                </a:solidFill>
              </a:rPr>
              <a:t>Collaborating with Salesforce &amp; Thales labs to design tailored solutions.</a:t>
            </a:r>
            <a:endParaRPr lang="en-US" sz="727" dirty="0"/>
          </a:p>
        </p:txBody>
      </p:sp>
      <p:sp>
        <p:nvSpPr>
          <p:cNvPr id="20" name="Shape 15"/>
          <p:cNvSpPr/>
          <p:nvPr/>
        </p:nvSpPr>
        <p:spPr>
          <a:xfrm>
            <a:off x="4405322" y="2850356"/>
            <a:ext cx="333384" cy="14288"/>
          </a:xfrm>
          <a:prstGeom prst="rect">
            <a:avLst/>
          </a:prstGeom>
          <a:solidFill>
            <a:srgbClr val="41EAD4">
              <a:alpha val="30000"/>
            </a:srgbClr>
          </a:solidFill>
          <a:ln/>
        </p:spPr>
      </p:sp>
      <p:sp>
        <p:nvSpPr>
          <p:cNvPr id="21" name="Shape 16"/>
          <p:cNvSpPr/>
          <p:nvPr/>
        </p:nvSpPr>
        <p:spPr>
          <a:xfrm>
            <a:off x="4810144" y="1714500"/>
            <a:ext cx="1714500" cy="2286000"/>
          </a:xfrm>
          <a:prstGeom prst="rect">
            <a:avLst/>
          </a:prstGeom>
          <a:solidFill>
            <a:srgbClr val="FFFFFF">
              <a:alpha val="3000"/>
            </a:srgbClr>
          </a:solidFill>
          <a:ln w="9144">
            <a:solidFill>
              <a:srgbClr val="41EAD4">
                <a:alpha val="30000"/>
              </a:srgbClr>
            </a:solidFill>
            <a:prstDash val="solid"/>
          </a:ln>
        </p:spPr>
      </p:sp>
      <p:sp>
        <p:nvSpPr>
          <p:cNvPr id="22" name="Text 17"/>
          <p:cNvSpPr/>
          <p:nvPr/>
        </p:nvSpPr>
        <p:spPr>
          <a:xfrm>
            <a:off x="4953019" y="1607344"/>
            <a:ext cx="334919" cy="38933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016" b="1" dirty="0">
                <a:solidFill>
                  <a:srgbClr val="41EAD4">
                    <a:alpha val="20000"/>
                  </a:srgbClr>
                </a:solidFill>
              </a:rPr>
              <a:t>03</a:t>
            </a:r>
            <a:endParaRPr lang="en-US" sz="2016" dirty="0"/>
          </a:p>
        </p:txBody>
      </p:sp>
      <p:sp>
        <p:nvSpPr>
          <p:cNvPr id="23" name="Shape 18"/>
          <p:cNvSpPr/>
          <p:nvPr/>
        </p:nvSpPr>
        <p:spPr>
          <a:xfrm>
            <a:off x="5410219" y="2071688"/>
            <a:ext cx="514350" cy="514350"/>
          </a:xfrm>
          <a:prstGeom prst="ellipse">
            <a:avLst/>
          </a:prstGeom>
          <a:solidFill>
            <a:srgbClr val="41EAD4">
              <a:alpha val="10000"/>
            </a:srgbClr>
          </a:solidFill>
          <a:ln w="9144">
            <a:solidFill>
              <a:srgbClr val="41EAD4">
                <a:alpha val="30000"/>
              </a:srgbClr>
            </a:solidFill>
            <a:prstDash val="solid"/>
          </a:ln>
        </p:spPr>
      </p:sp>
      <p:pic>
        <p:nvPicPr>
          <p:cNvPr id="2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3448" y="2214563"/>
            <a:ext cx="267891" cy="214313"/>
          </a:xfrm>
          <a:prstGeom prst="rect">
            <a:avLst/>
          </a:prstGeom>
        </p:spPr>
      </p:pic>
      <p:sp>
        <p:nvSpPr>
          <p:cNvPr id="25" name="Text 19"/>
          <p:cNvSpPr/>
          <p:nvPr/>
        </p:nvSpPr>
        <p:spPr>
          <a:xfrm>
            <a:off x="5208575" y="2714625"/>
            <a:ext cx="917609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Prototyping</a:t>
            </a:r>
            <a:endParaRPr lang="en-US" sz="885" dirty="0"/>
          </a:p>
        </p:txBody>
      </p:sp>
      <p:sp>
        <p:nvSpPr>
          <p:cNvPr id="26" name="Text 20"/>
          <p:cNvSpPr/>
          <p:nvPr/>
        </p:nvSpPr>
        <p:spPr>
          <a:xfrm>
            <a:off x="4953019" y="2961084"/>
            <a:ext cx="1428750" cy="4500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A0A0A0"/>
                </a:solidFill>
              </a:rPr>
              <a:t>Agile development, security testing, and iteration in the R&amp;D Center.</a:t>
            </a:r>
            <a:endParaRPr lang="en-US" sz="727" dirty="0"/>
          </a:p>
        </p:txBody>
      </p:sp>
      <p:sp>
        <p:nvSpPr>
          <p:cNvPr id="27" name="Shape 21"/>
          <p:cNvSpPr/>
          <p:nvPr/>
        </p:nvSpPr>
        <p:spPr>
          <a:xfrm>
            <a:off x="6596081" y="2850356"/>
            <a:ext cx="333384" cy="14288"/>
          </a:xfrm>
          <a:prstGeom prst="rect">
            <a:avLst/>
          </a:prstGeom>
          <a:solidFill>
            <a:srgbClr val="41EAD4">
              <a:alpha val="30000"/>
            </a:srgbClr>
          </a:solidFill>
          <a:ln/>
        </p:spPr>
      </p:sp>
      <p:sp>
        <p:nvSpPr>
          <p:cNvPr id="28" name="Shape 22"/>
          <p:cNvSpPr/>
          <p:nvPr/>
        </p:nvSpPr>
        <p:spPr>
          <a:xfrm>
            <a:off x="7000903" y="1714500"/>
            <a:ext cx="1714500" cy="2286000"/>
          </a:xfrm>
          <a:prstGeom prst="rect">
            <a:avLst/>
          </a:prstGeom>
          <a:solidFill>
            <a:srgbClr val="FFFFFF">
              <a:alpha val="3000"/>
            </a:srgbClr>
          </a:solidFill>
          <a:ln w="9144">
            <a:solidFill>
              <a:srgbClr val="41EAD4">
                <a:alpha val="30000"/>
              </a:srgbClr>
            </a:solidFill>
            <a:prstDash val="solid"/>
          </a:ln>
        </p:spPr>
      </p:sp>
      <p:sp>
        <p:nvSpPr>
          <p:cNvPr id="29" name="Text 23"/>
          <p:cNvSpPr/>
          <p:nvPr/>
        </p:nvSpPr>
        <p:spPr>
          <a:xfrm>
            <a:off x="7143778" y="1607344"/>
            <a:ext cx="334919" cy="38933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016" b="1" dirty="0">
                <a:solidFill>
                  <a:srgbClr val="41EAD4">
                    <a:alpha val="20000"/>
                  </a:srgbClr>
                </a:solidFill>
              </a:rPr>
              <a:t>04</a:t>
            </a:r>
            <a:endParaRPr lang="en-US" sz="2016" dirty="0"/>
          </a:p>
        </p:txBody>
      </p:sp>
      <p:pic>
        <p:nvPicPr>
          <p:cNvPr id="3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78" y="2007394"/>
            <a:ext cx="1428750" cy="857250"/>
          </a:xfrm>
          <a:prstGeom prst="rect">
            <a:avLst/>
          </a:prstGeom>
        </p:spPr>
      </p:pic>
      <p:sp>
        <p:nvSpPr>
          <p:cNvPr id="31" name="Text 24"/>
          <p:cNvSpPr/>
          <p:nvPr/>
        </p:nvSpPr>
        <p:spPr>
          <a:xfrm>
            <a:off x="7422356" y="2978944"/>
            <a:ext cx="871593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Deployment</a:t>
            </a:r>
            <a:endParaRPr lang="en-US" sz="885" dirty="0"/>
          </a:p>
        </p:txBody>
      </p:sp>
      <p:sp>
        <p:nvSpPr>
          <p:cNvPr id="32" name="Text 25"/>
          <p:cNvSpPr/>
          <p:nvPr/>
        </p:nvSpPr>
        <p:spPr>
          <a:xfrm>
            <a:off x="7143778" y="3225403"/>
            <a:ext cx="1428750" cy="4500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A0A0A0"/>
                </a:solidFill>
              </a:rPr>
              <a:t>Rollout to critical infrastructure in Ethiopia, Kenya, and Nigeria.</a:t>
            </a:r>
            <a:endParaRPr lang="en-US" sz="72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28625" y="357188"/>
            <a:ext cx="3440162" cy="63936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28625" y="357188"/>
            <a:ext cx="35719" cy="639366"/>
          </a:xfrm>
          <a:prstGeom prst="rect">
            <a:avLst/>
          </a:prstGeom>
          <a:solidFill>
            <a:srgbClr val="41EAD4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357188"/>
            <a:ext cx="3261568" cy="40898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41EAD4"/>
                </a:solidFill>
              </a:rPr>
              <a:t>Strategic </a:t>
            </a:r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41EAD4"/>
                </a:solidFill>
              </a:rPr>
              <a:t>Impact</a:t>
            </a:r>
            <a:endParaRPr lang="en-US" sz="2121" dirty="0"/>
          </a:p>
        </p:txBody>
      </p:sp>
      <p:sp>
        <p:nvSpPr>
          <p:cNvPr id="6" name="Text 3"/>
          <p:cNvSpPr/>
          <p:nvPr/>
        </p:nvSpPr>
        <p:spPr>
          <a:xfrm>
            <a:off x="571500" y="801886"/>
            <a:ext cx="3261568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spc="1" kern="0" dirty="0">
                <a:solidFill>
                  <a:srgbClr val="A0A0A0"/>
                </a:solidFill>
              </a:rPr>
              <a:t>Driving Growth, Security, and Independence</a:t>
            </a:r>
            <a:endParaRPr lang="en-US" sz="1050" dirty="0"/>
          </a:p>
        </p:txBody>
      </p:sp>
      <p:sp>
        <p:nvSpPr>
          <p:cNvPr id="7" name="Shape 4"/>
          <p:cNvSpPr/>
          <p:nvPr/>
        </p:nvSpPr>
        <p:spPr>
          <a:xfrm>
            <a:off x="428625" y="1243013"/>
            <a:ext cx="3929063" cy="3371850"/>
          </a:xfrm>
          <a:prstGeom prst="rect">
            <a:avLst/>
          </a:prstGeom>
          <a:solidFill>
            <a:srgbClr val="FFFFFF">
              <a:alpha val="2000"/>
            </a:srgbClr>
          </a:solidFill>
          <a:ln w="9144">
            <a:solidFill>
              <a:srgbClr val="41EAD4">
                <a:alpha val="30000"/>
              </a:srgbClr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2832943" y="1143000"/>
            <a:ext cx="1381869" cy="201811"/>
          </a:xfrm>
          <a:prstGeom prst="rect">
            <a:avLst/>
          </a:prstGeom>
          <a:solidFill>
            <a:srgbClr val="0D1B2A"/>
          </a:solidFill>
          <a:ln w="9144">
            <a:solidFill>
              <a:srgbClr val="41EAD4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2832943" y="1143000"/>
            <a:ext cx="1381869" cy="201811"/>
          </a:xfrm>
          <a:prstGeom prst="rect">
            <a:avLst/>
          </a:prstGeom>
          <a:noFill/>
          <a:ln/>
        </p:spPr>
        <p:txBody>
          <a:bodyPr wrap="square" lIns="127508" tIns="42545" rIns="127508" bIns="42545" rtlCol="0" anchor="t">
            <a:spAutoFit/>
          </a:bodyPr>
          <a:lstStyle/>
          <a:p>
            <a:pPr algn="l" indent="0" marL="0">
              <a:lnSpc>
                <a:spcPts val="800"/>
              </a:lnSpc>
              <a:buNone/>
            </a:pPr>
            <a:r>
              <a:rPr lang="en-US" sz="584" b="1" dirty="0">
                <a:solidFill>
                  <a:srgbClr val="41EAD4"/>
                </a:solidFill>
              </a:rPr>
              <a:t>Economic Data Analysis</a:t>
            </a:r>
            <a:endParaRPr lang="en-US" sz="584" dirty="0"/>
          </a:p>
        </p:txBody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3" y="1321594"/>
            <a:ext cx="3786188" cy="3214688"/>
          </a:xfrm>
          <a:prstGeom prst="rect">
            <a:avLst/>
          </a:prstGeom>
        </p:spPr>
      </p:pic>
      <p:sp>
        <p:nvSpPr>
          <p:cNvPr id="11" name="Shape 7"/>
          <p:cNvSpPr/>
          <p:nvPr/>
        </p:nvSpPr>
        <p:spPr>
          <a:xfrm>
            <a:off x="4786313" y="1143000"/>
            <a:ext cx="3929063" cy="1071563"/>
          </a:xfrm>
          <a:prstGeom prst="rect">
            <a:avLst/>
          </a:prstGeom>
          <a:solidFill>
            <a:srgbClr val="FFFFFF">
              <a:alpha val="3000"/>
            </a:srgbClr>
          </a:solidFill>
          <a:ln/>
        </p:spPr>
      </p:sp>
      <p:sp>
        <p:nvSpPr>
          <p:cNvPr id="12" name="Shape 8"/>
          <p:cNvSpPr/>
          <p:nvPr/>
        </p:nvSpPr>
        <p:spPr>
          <a:xfrm>
            <a:off x="4786313" y="1143000"/>
            <a:ext cx="28575" cy="1071563"/>
          </a:xfrm>
          <a:prstGeom prst="rect">
            <a:avLst/>
          </a:prstGeom>
          <a:solidFill>
            <a:srgbClr val="41EAD4"/>
          </a:solidFill>
          <a:ln/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906" y="1333202"/>
            <a:ext cx="171450" cy="17145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5243513" y="1321594"/>
            <a:ext cx="1470468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Economic Growth</a:t>
            </a:r>
            <a:endParaRPr lang="en-US" sz="987" dirty="0"/>
          </a:p>
        </p:txBody>
      </p:sp>
      <p:sp>
        <p:nvSpPr>
          <p:cNvPr id="15" name="Text 10"/>
          <p:cNvSpPr/>
          <p:nvPr/>
        </p:nvSpPr>
        <p:spPr>
          <a:xfrm>
            <a:off x="4964906" y="1587698"/>
            <a:ext cx="3571875" cy="482203"/>
          </a:xfrm>
          <a:prstGeom prst="rect">
            <a:avLst/>
          </a:prstGeom>
          <a:noFill/>
          <a:ln/>
        </p:spPr>
        <p:txBody>
          <a:bodyPr wrap="square" lIns="340233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780" dirty="0">
                <a:solidFill>
                  <a:srgbClr val="E0E0E0"/>
                </a:solidFill>
              </a:rPr>
              <a:t>Facilitating legitimate trade and protecting national revenue streams through intelligent, data-driven border management and oversight.</a:t>
            </a:r>
            <a:endParaRPr lang="en-US" sz="780" dirty="0"/>
          </a:p>
        </p:txBody>
      </p:sp>
      <p:sp>
        <p:nvSpPr>
          <p:cNvPr id="16" name="Shape 11"/>
          <p:cNvSpPr/>
          <p:nvPr/>
        </p:nvSpPr>
        <p:spPr>
          <a:xfrm>
            <a:off x="4786313" y="2393156"/>
            <a:ext cx="3929063" cy="1071563"/>
          </a:xfrm>
          <a:prstGeom prst="rect">
            <a:avLst/>
          </a:prstGeom>
          <a:solidFill>
            <a:srgbClr val="FFFFFF">
              <a:alpha val="3000"/>
            </a:srgbClr>
          </a:solidFill>
          <a:ln/>
        </p:spPr>
      </p:sp>
      <p:sp>
        <p:nvSpPr>
          <p:cNvPr id="17" name="Shape 12"/>
          <p:cNvSpPr/>
          <p:nvPr/>
        </p:nvSpPr>
        <p:spPr>
          <a:xfrm>
            <a:off x="4786313" y="2393156"/>
            <a:ext cx="28575" cy="1071563"/>
          </a:xfrm>
          <a:prstGeom prst="rect">
            <a:avLst/>
          </a:prstGeom>
          <a:solidFill>
            <a:srgbClr val="41EAD4"/>
          </a:solidFill>
          <a:ln/>
        </p:spPr>
      </p:sp>
      <p:pic>
        <p:nvPicPr>
          <p:cNvPr id="1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4906" y="2583359"/>
            <a:ext cx="171450" cy="171450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5243513" y="2571750"/>
            <a:ext cx="1468906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National Security</a:t>
            </a:r>
            <a:endParaRPr lang="en-US" sz="987" dirty="0"/>
          </a:p>
        </p:txBody>
      </p:sp>
      <p:sp>
        <p:nvSpPr>
          <p:cNvPr id="20" name="Text 14"/>
          <p:cNvSpPr/>
          <p:nvPr/>
        </p:nvSpPr>
        <p:spPr>
          <a:xfrm>
            <a:off x="4964906" y="2837855"/>
            <a:ext cx="3571875" cy="482203"/>
          </a:xfrm>
          <a:prstGeom prst="rect">
            <a:avLst/>
          </a:prstGeom>
          <a:noFill/>
          <a:ln/>
        </p:spPr>
        <p:txBody>
          <a:bodyPr wrap="square" lIns="340233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780" dirty="0">
                <a:solidFill>
                  <a:srgbClr val="E0E0E0"/>
                </a:solidFill>
              </a:rPr>
              <a:t>Enhancing the safety of citizens and critical infrastructure by proactively identifying and neutralizing threats before they materialize.</a:t>
            </a:r>
            <a:endParaRPr lang="en-US" sz="780" dirty="0"/>
          </a:p>
        </p:txBody>
      </p:sp>
      <p:sp>
        <p:nvSpPr>
          <p:cNvPr id="21" name="Shape 15"/>
          <p:cNvSpPr/>
          <p:nvPr/>
        </p:nvSpPr>
        <p:spPr>
          <a:xfrm>
            <a:off x="4786313" y="3643313"/>
            <a:ext cx="3929063" cy="1071563"/>
          </a:xfrm>
          <a:prstGeom prst="rect">
            <a:avLst/>
          </a:prstGeom>
          <a:solidFill>
            <a:srgbClr val="FFFFFF">
              <a:alpha val="3000"/>
            </a:srgbClr>
          </a:solidFill>
          <a:ln/>
        </p:spPr>
      </p:sp>
      <p:sp>
        <p:nvSpPr>
          <p:cNvPr id="22" name="Shape 16"/>
          <p:cNvSpPr/>
          <p:nvPr/>
        </p:nvSpPr>
        <p:spPr>
          <a:xfrm>
            <a:off x="4786313" y="3643313"/>
            <a:ext cx="28575" cy="1071563"/>
          </a:xfrm>
          <a:prstGeom prst="rect">
            <a:avLst/>
          </a:prstGeom>
          <a:solidFill>
            <a:srgbClr val="41EAD4"/>
          </a:solidFill>
          <a:ln/>
        </p:spPr>
      </p:sp>
      <p:pic>
        <p:nvPicPr>
          <p:cNvPr id="2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4906" y="3833515"/>
            <a:ext cx="171450" cy="171450"/>
          </a:xfrm>
          <a:prstGeom prst="rect">
            <a:avLst/>
          </a:prstGeom>
        </p:spPr>
      </p:pic>
      <p:sp>
        <p:nvSpPr>
          <p:cNvPr id="24" name="Text 17"/>
          <p:cNvSpPr/>
          <p:nvPr/>
        </p:nvSpPr>
        <p:spPr>
          <a:xfrm>
            <a:off x="5243513" y="3821906"/>
            <a:ext cx="1385469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Tech Sovereignty</a:t>
            </a:r>
            <a:endParaRPr lang="en-US" sz="987" dirty="0"/>
          </a:p>
        </p:txBody>
      </p:sp>
      <p:sp>
        <p:nvSpPr>
          <p:cNvPr id="25" name="Text 18"/>
          <p:cNvSpPr/>
          <p:nvPr/>
        </p:nvSpPr>
        <p:spPr>
          <a:xfrm>
            <a:off x="4964906" y="4088011"/>
            <a:ext cx="3571875" cy="482203"/>
          </a:xfrm>
          <a:prstGeom prst="rect">
            <a:avLst/>
          </a:prstGeom>
          <a:noFill/>
          <a:ln/>
        </p:spPr>
        <p:txBody>
          <a:bodyPr wrap="square" lIns="340233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780" dirty="0">
                <a:solidFill>
                  <a:srgbClr val="E0E0E0"/>
                </a:solidFill>
              </a:rPr>
              <a:t>Reducing reliance on foreign "black-box" systems by building local IP and expertise, ensuring long-term control over critical national assets.</a:t>
            </a:r>
            <a:endParaRPr lang="en-US" sz="78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2025-12-05T14:05:14Z</dcterms:created>
  <dcterms:modified xsi:type="dcterms:W3CDTF">2025-12-05T14:05:14Z</dcterms:modified>
</cp:coreProperties>
</file>