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54864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71500" y="806909"/>
            <a:ext cx="878681" cy="926902"/>
          </a:xfrm>
          <a:prstGeom prst="roundRect">
            <a:avLst/>
          </a:prstGeom>
          <a:solidFill>
            <a:srgbClr val="FFFFFF"/>
          </a:solidFill>
          <a:ln w="27432">
            <a:solidFill>
              <a:srgbClr val="0D1B2A"/>
            </a:solidFill>
            <a:prstDash val="solid"/>
          </a:ln>
        </p:spPr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060512"/>
            <a:ext cx="535781" cy="42862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71500" y="1919548"/>
            <a:ext cx="4286250" cy="502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94" b="1" dirty="0">
                <a:solidFill>
                  <a:srgbClr val="41EAD4"/>
                </a:solidFill>
              </a:rPr>
              <a:t>Atlas</a:t>
            </a:r>
            <a:endParaRPr lang="en-US" sz="3294" dirty="0"/>
          </a:p>
        </p:txBody>
      </p:sp>
      <p:sp>
        <p:nvSpPr>
          <p:cNvPr id="7" name="Text 2"/>
          <p:cNvSpPr/>
          <p:nvPr/>
        </p:nvSpPr>
        <p:spPr>
          <a:xfrm>
            <a:off x="571500" y="2422457"/>
            <a:ext cx="4286250" cy="502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94" b="1" dirty="0">
                <a:solidFill>
                  <a:srgbClr val="41EAD4"/>
                </a:solidFill>
              </a:rPr>
              <a:t>AI &amp;</a:t>
            </a:r>
            <a:endParaRPr lang="en-US" sz="3294" dirty="0"/>
          </a:p>
        </p:txBody>
      </p:sp>
      <p:sp>
        <p:nvSpPr>
          <p:cNvPr id="8" name="Text 3"/>
          <p:cNvSpPr/>
          <p:nvPr/>
        </p:nvSpPr>
        <p:spPr>
          <a:xfrm>
            <a:off x="571500" y="2925366"/>
            <a:ext cx="4286250" cy="502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94" b="1" dirty="0">
                <a:solidFill>
                  <a:srgbClr val="41EAD4"/>
                </a:solidFill>
              </a:rPr>
              <a:t>CyberSecurity</a:t>
            </a:r>
            <a:endParaRPr lang="en-US" sz="3294" dirty="0"/>
          </a:p>
        </p:txBody>
      </p:sp>
      <p:sp>
        <p:nvSpPr>
          <p:cNvPr id="9" name="Text 4"/>
          <p:cNvSpPr/>
          <p:nvPr/>
        </p:nvSpPr>
        <p:spPr>
          <a:xfrm>
            <a:off x="571500" y="3428274"/>
            <a:ext cx="4286250" cy="502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94" b="1" dirty="0">
                <a:solidFill>
                  <a:srgbClr val="41EAD4"/>
                </a:solidFill>
              </a:rPr>
              <a:t>Academy</a:t>
            </a:r>
            <a:endParaRPr lang="en-US" sz="3294" dirty="0"/>
          </a:p>
        </p:txBody>
      </p:sp>
      <p:sp>
        <p:nvSpPr>
          <p:cNvPr id="10" name="Text 5"/>
          <p:cNvSpPr/>
          <p:nvPr/>
        </p:nvSpPr>
        <p:spPr>
          <a:xfrm>
            <a:off x="571500" y="4074058"/>
            <a:ext cx="4286250" cy="23395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2C3E50"/>
                </a:solidFill>
              </a:rPr>
              <a:t>Forging Africa’s Tech Leadership</a:t>
            </a:r>
            <a:endParaRPr lang="en-US" sz="119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711275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4532681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Admissions &amp;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Partnerships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45326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Join the Ecosystem of Excellence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85875"/>
            <a:ext cx="3929063" cy="27146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285875"/>
            <a:ext cx="3929063" cy="571500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1485900"/>
            <a:ext cx="171450" cy="1714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85825" y="1464469"/>
            <a:ext cx="116208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For Students</a:t>
            </a:r>
            <a:endParaRPr lang="en-US" sz="1090" dirty="0"/>
          </a:p>
        </p:txBody>
      </p:sp>
      <p:sp>
        <p:nvSpPr>
          <p:cNvPr id="11" name="Shape 7"/>
          <p:cNvSpPr/>
          <p:nvPr/>
        </p:nvSpPr>
        <p:spPr>
          <a:xfrm>
            <a:off x="642938" y="2071688"/>
            <a:ext cx="214313" cy="214313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2128838"/>
            <a:ext cx="100013" cy="10001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4406" y="2071688"/>
            <a:ext cx="31789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D1B2A"/>
                </a:solidFill>
              </a:rPr>
              <a:t>Target Audience</a:t>
            </a:r>
            <a:endParaRPr lang="en-US" sz="784" dirty="0"/>
          </a:p>
        </p:txBody>
      </p:sp>
      <p:sp>
        <p:nvSpPr>
          <p:cNvPr id="14" name="Text 9"/>
          <p:cNvSpPr/>
          <p:nvPr/>
        </p:nvSpPr>
        <p:spPr>
          <a:xfrm>
            <a:off x="964406" y="2262783"/>
            <a:ext cx="317896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STEM graduates, early-career IT professionals, and software engineers seeking specialization.</a:t>
            </a:r>
            <a:endParaRPr lang="en-US" sz="727" dirty="0"/>
          </a:p>
        </p:txBody>
      </p:sp>
      <p:sp>
        <p:nvSpPr>
          <p:cNvPr id="15" name="Shape 10"/>
          <p:cNvSpPr/>
          <p:nvPr/>
        </p:nvSpPr>
        <p:spPr>
          <a:xfrm>
            <a:off x="642938" y="2705695"/>
            <a:ext cx="214313" cy="214313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89" y="2762845"/>
            <a:ext cx="75009" cy="10001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64406" y="2705695"/>
            <a:ext cx="31789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D1B2A"/>
                </a:solidFill>
              </a:rPr>
              <a:t>Requirements</a:t>
            </a:r>
            <a:endParaRPr lang="en-US" sz="784" dirty="0"/>
          </a:p>
        </p:txBody>
      </p:sp>
      <p:sp>
        <p:nvSpPr>
          <p:cNvPr id="18" name="Text 12"/>
          <p:cNvSpPr/>
          <p:nvPr/>
        </p:nvSpPr>
        <p:spPr>
          <a:xfrm>
            <a:off x="964406" y="2896791"/>
            <a:ext cx="317896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Bachelor's degree in related field, passing score on the Atlas Technical Aptitude Test.</a:t>
            </a:r>
            <a:endParaRPr lang="en-US" sz="727" dirty="0"/>
          </a:p>
        </p:txBody>
      </p:sp>
      <p:sp>
        <p:nvSpPr>
          <p:cNvPr id="19" name="Shape 13"/>
          <p:cNvSpPr/>
          <p:nvPr/>
        </p:nvSpPr>
        <p:spPr>
          <a:xfrm>
            <a:off x="642938" y="3339703"/>
            <a:ext cx="214313" cy="214313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38" y="3396853"/>
            <a:ext cx="87511" cy="100013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964406" y="3339703"/>
            <a:ext cx="240532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D1B2A"/>
                </a:solidFill>
              </a:rPr>
              <a:t>Next Intake</a:t>
            </a:r>
            <a:endParaRPr lang="en-US" sz="784" dirty="0"/>
          </a:p>
        </p:txBody>
      </p:sp>
      <p:sp>
        <p:nvSpPr>
          <p:cNvPr id="22" name="Text 15"/>
          <p:cNvSpPr/>
          <p:nvPr/>
        </p:nvSpPr>
        <p:spPr>
          <a:xfrm>
            <a:off x="964406" y="3530798"/>
            <a:ext cx="2405323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Applications open for the </a:t>
            </a:r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546E7A"/>
                </a:solidFill>
              </a:rPr>
              <a:t>September 2025 Cohort</a:t>
            </a:r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.</a:t>
            </a:r>
            <a:endParaRPr lang="en-US" sz="727" dirty="0"/>
          </a:p>
        </p:txBody>
      </p:sp>
      <p:sp>
        <p:nvSpPr>
          <p:cNvPr id="23" name="Shape 16"/>
          <p:cNvSpPr/>
          <p:nvPr/>
        </p:nvSpPr>
        <p:spPr>
          <a:xfrm>
            <a:off x="4786313" y="1285875"/>
            <a:ext cx="3929063" cy="27146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4" name="Shape 17"/>
          <p:cNvSpPr/>
          <p:nvPr/>
        </p:nvSpPr>
        <p:spPr>
          <a:xfrm>
            <a:off x="4786313" y="1285875"/>
            <a:ext cx="3929063" cy="571500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906" y="1485900"/>
            <a:ext cx="214313" cy="17145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286375" y="1464469"/>
            <a:ext cx="115611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For Partners</a:t>
            </a:r>
            <a:endParaRPr lang="en-US" sz="1090" dirty="0"/>
          </a:p>
        </p:txBody>
      </p:sp>
      <p:sp>
        <p:nvSpPr>
          <p:cNvPr id="27" name="Shape 19"/>
          <p:cNvSpPr/>
          <p:nvPr/>
        </p:nvSpPr>
        <p:spPr>
          <a:xfrm>
            <a:off x="5000625" y="2071688"/>
            <a:ext cx="214313" cy="214313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775" y="2128838"/>
            <a:ext cx="100013" cy="100013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5322094" y="2071688"/>
            <a:ext cx="31789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D1B2A"/>
                </a:solidFill>
              </a:rPr>
              <a:t>Talent Pipeline</a:t>
            </a:r>
            <a:endParaRPr lang="en-US" sz="784" dirty="0"/>
          </a:p>
        </p:txBody>
      </p:sp>
      <p:sp>
        <p:nvSpPr>
          <p:cNvPr id="30" name="Text 21"/>
          <p:cNvSpPr/>
          <p:nvPr/>
        </p:nvSpPr>
        <p:spPr>
          <a:xfrm>
            <a:off x="5322094" y="2262783"/>
            <a:ext cx="317896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Priority access to hire top-tier graduates certified in Thales, Salesforce, and Oracle technologies.</a:t>
            </a:r>
            <a:endParaRPr lang="en-US" sz="727" dirty="0"/>
          </a:p>
        </p:txBody>
      </p:sp>
      <p:sp>
        <p:nvSpPr>
          <p:cNvPr id="31" name="Shape 22"/>
          <p:cNvSpPr/>
          <p:nvPr/>
        </p:nvSpPr>
        <p:spPr>
          <a:xfrm>
            <a:off x="5000625" y="2705695"/>
            <a:ext cx="214313" cy="214313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3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5273" y="2762845"/>
            <a:ext cx="125016" cy="100013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5322094" y="2705695"/>
            <a:ext cx="31789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D1B2A"/>
                </a:solidFill>
              </a:rPr>
              <a:t>Corporate Upskilling</a:t>
            </a:r>
            <a:endParaRPr lang="en-US" sz="784" dirty="0"/>
          </a:p>
        </p:txBody>
      </p:sp>
      <p:sp>
        <p:nvSpPr>
          <p:cNvPr id="34" name="Text 24"/>
          <p:cNvSpPr/>
          <p:nvPr/>
        </p:nvSpPr>
        <p:spPr>
          <a:xfrm>
            <a:off x="5322094" y="2896791"/>
            <a:ext cx="317896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Customized training programs to upgrade the skills of your existing technical workforce.</a:t>
            </a:r>
            <a:endParaRPr lang="en-US" sz="727" dirty="0"/>
          </a:p>
        </p:txBody>
      </p:sp>
      <p:sp>
        <p:nvSpPr>
          <p:cNvPr id="35" name="Shape 25"/>
          <p:cNvSpPr/>
          <p:nvPr/>
        </p:nvSpPr>
        <p:spPr>
          <a:xfrm>
            <a:off x="5000625" y="3339703"/>
            <a:ext cx="214313" cy="214313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3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4026" y="3396853"/>
            <a:ext cx="87511" cy="100013"/>
          </a:xfrm>
          <a:prstGeom prst="rect">
            <a:avLst/>
          </a:prstGeom>
        </p:spPr>
      </p:pic>
      <p:sp>
        <p:nvSpPr>
          <p:cNvPr id="37" name="Text 26"/>
          <p:cNvSpPr/>
          <p:nvPr/>
        </p:nvSpPr>
        <p:spPr>
          <a:xfrm>
            <a:off x="5322094" y="3339703"/>
            <a:ext cx="31789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D1B2A"/>
                </a:solidFill>
              </a:rPr>
              <a:t>R&amp;D Collaboration</a:t>
            </a:r>
            <a:endParaRPr lang="en-US" sz="784" dirty="0"/>
          </a:p>
        </p:txBody>
      </p:sp>
      <p:sp>
        <p:nvSpPr>
          <p:cNvPr id="38" name="Text 27"/>
          <p:cNvSpPr/>
          <p:nvPr/>
        </p:nvSpPr>
        <p:spPr>
          <a:xfrm>
            <a:off x="5322094" y="3530798"/>
            <a:ext cx="317896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Partner with the Academy on capstone projects to solve your specific business challenges.</a:t>
            </a:r>
            <a:endParaRPr lang="en-US" sz="727" dirty="0"/>
          </a:p>
        </p:txBody>
      </p:sp>
      <p:sp>
        <p:nvSpPr>
          <p:cNvPr id="39" name="Shape 28"/>
          <p:cNvSpPr/>
          <p:nvPr/>
        </p:nvSpPr>
        <p:spPr>
          <a:xfrm>
            <a:off x="428625" y="3861197"/>
            <a:ext cx="8715375" cy="853678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40" name="Text 29"/>
          <p:cNvSpPr/>
          <p:nvPr/>
        </p:nvSpPr>
        <p:spPr>
          <a:xfrm>
            <a:off x="642938" y="4075509"/>
            <a:ext cx="224933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Apply or Partner Today</a:t>
            </a:r>
            <a:endParaRPr lang="en-US" sz="1193" dirty="0"/>
          </a:p>
        </p:txBody>
      </p:sp>
      <p:sp>
        <p:nvSpPr>
          <p:cNvPr id="41" name="Text 30"/>
          <p:cNvSpPr/>
          <p:nvPr/>
        </p:nvSpPr>
        <p:spPr>
          <a:xfrm>
            <a:off x="642938" y="4345186"/>
            <a:ext cx="224933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A0A0A0"/>
                </a:solidFill>
              </a:rPr>
              <a:t>Secure your place in Africa's digital future.</a:t>
            </a:r>
            <a:endParaRPr lang="en-US" sz="834" dirty="0"/>
          </a:p>
        </p:txBody>
      </p:sp>
      <p:pic>
        <p:nvPicPr>
          <p:cNvPr id="4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6805" y="4216598"/>
            <a:ext cx="142875" cy="142875"/>
          </a:xfrm>
          <a:prstGeom prst="rect">
            <a:avLst/>
          </a:prstGeom>
        </p:spPr>
      </p:pic>
      <p:sp>
        <p:nvSpPr>
          <p:cNvPr id="43" name="Text 31"/>
          <p:cNvSpPr/>
          <p:nvPr/>
        </p:nvSpPr>
        <p:spPr>
          <a:xfrm>
            <a:off x="5046836" y="4210348"/>
            <a:ext cx="146511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www.atlas-academy.africa</a:t>
            </a:r>
            <a:endParaRPr lang="en-US" sz="784" dirty="0"/>
          </a:p>
        </p:txBody>
      </p:sp>
      <p:pic>
        <p:nvPicPr>
          <p:cNvPr id="44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7697" y="4216598"/>
            <a:ext cx="142875" cy="142875"/>
          </a:xfrm>
          <a:prstGeom prst="rect">
            <a:avLst/>
          </a:prstGeom>
        </p:spPr>
      </p:pic>
      <p:sp>
        <p:nvSpPr>
          <p:cNvPr id="45" name="Text 32"/>
          <p:cNvSpPr/>
          <p:nvPr/>
        </p:nvSpPr>
        <p:spPr>
          <a:xfrm>
            <a:off x="7047728" y="4210348"/>
            <a:ext cx="188196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admissions@atlas-academy.africa</a:t>
            </a:r>
            <a:endParaRPr lang="en-US" sz="7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3677329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3498735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Mission &amp;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Vision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34987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Empowering the Next Generation of Innovators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393031"/>
            <a:ext cx="3929063" cy="307181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1500188"/>
            <a:ext cx="3714750" cy="28575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4786313" y="1399170"/>
            <a:ext cx="3929063" cy="138689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6"/>
          <p:cNvSpPr/>
          <p:nvPr/>
        </p:nvSpPr>
        <p:spPr>
          <a:xfrm>
            <a:off x="4786313" y="1399170"/>
            <a:ext cx="35719" cy="1386892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1" name="Shape 7"/>
          <p:cNvSpPr/>
          <p:nvPr/>
        </p:nvSpPr>
        <p:spPr>
          <a:xfrm>
            <a:off x="8215313" y="1256295"/>
            <a:ext cx="357188" cy="357188"/>
          </a:xfrm>
          <a:prstGeom prst="ellipse">
            <a:avLst/>
          </a:prstGeom>
          <a:solidFill>
            <a:srgbClr val="0D1B2A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69" y="1363452"/>
            <a:ext cx="142875" cy="1428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000625" y="1613483"/>
            <a:ext cx="350043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D1B2A"/>
                </a:solidFill>
              </a:rPr>
              <a:t>Our Mission</a:t>
            </a:r>
            <a:endParaRPr lang="en-US" sz="1193" dirty="0"/>
          </a:p>
        </p:txBody>
      </p:sp>
      <p:sp>
        <p:nvSpPr>
          <p:cNvPr id="14" name="Text 9"/>
          <p:cNvSpPr/>
          <p:nvPr/>
        </p:nvSpPr>
        <p:spPr>
          <a:xfrm>
            <a:off x="5000625" y="1954597"/>
            <a:ext cx="350043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546E7A"/>
                </a:solidFill>
              </a:rPr>
              <a:t>To bridge the digital skills gap in Ethiopia, Kenya, and Nigeria by providing world-class, practical training in AI and Cybersecurity.</a:t>
            </a:r>
            <a:endParaRPr lang="en-US" sz="942" dirty="0"/>
          </a:p>
        </p:txBody>
      </p:sp>
      <p:sp>
        <p:nvSpPr>
          <p:cNvPr id="15" name="Shape 10"/>
          <p:cNvSpPr/>
          <p:nvPr/>
        </p:nvSpPr>
        <p:spPr>
          <a:xfrm>
            <a:off x="4786313" y="3071813"/>
            <a:ext cx="3929063" cy="138689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1"/>
          <p:cNvSpPr/>
          <p:nvPr/>
        </p:nvSpPr>
        <p:spPr>
          <a:xfrm>
            <a:off x="4786313" y="3071813"/>
            <a:ext cx="35719" cy="1386892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7" name="Shape 12"/>
          <p:cNvSpPr/>
          <p:nvPr/>
        </p:nvSpPr>
        <p:spPr>
          <a:xfrm>
            <a:off x="8215313" y="2928938"/>
            <a:ext cx="357188" cy="357188"/>
          </a:xfrm>
          <a:prstGeom prst="ellipse">
            <a:avLst/>
          </a:prstGeom>
          <a:solidFill>
            <a:srgbClr val="41EAD4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328" y="3036094"/>
            <a:ext cx="107156" cy="14287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000625" y="3286125"/>
            <a:ext cx="350043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D1B2A"/>
                </a:solidFill>
              </a:rPr>
              <a:t>Our Vision</a:t>
            </a:r>
            <a:endParaRPr lang="en-US" sz="1193" dirty="0"/>
          </a:p>
        </p:txBody>
      </p:sp>
      <p:sp>
        <p:nvSpPr>
          <p:cNvPr id="20" name="Text 14"/>
          <p:cNvSpPr/>
          <p:nvPr/>
        </p:nvSpPr>
        <p:spPr>
          <a:xfrm>
            <a:off x="5000625" y="3627239"/>
            <a:ext cx="350043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546E7A"/>
                </a:solidFill>
              </a:rPr>
              <a:t>To be the premier talent foundry for Africa, cultivating a sovereign workforce capable of building and defending the continent's digital future.</a:t>
            </a:r>
            <a:endParaRPr lang="en-US" sz="9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3446636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3268042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The Academy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Model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32680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A Holistic Approach: Learn, Do, Apply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85875"/>
            <a:ext cx="2619384" cy="32146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285875"/>
            <a:ext cx="2619384" cy="714375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9" name="Text 6"/>
          <p:cNvSpPr/>
          <p:nvPr/>
        </p:nvSpPr>
        <p:spPr>
          <a:xfrm>
            <a:off x="2641653" y="1357313"/>
            <a:ext cx="334919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01</a:t>
            </a:r>
            <a:endParaRPr lang="en-US" sz="2016" dirty="0"/>
          </a:p>
        </p:txBody>
      </p:sp>
      <p:sp>
        <p:nvSpPr>
          <p:cNvPr id="10" name="Shape 7"/>
          <p:cNvSpPr/>
          <p:nvPr/>
        </p:nvSpPr>
        <p:spPr>
          <a:xfrm>
            <a:off x="1523991" y="1785938"/>
            <a:ext cx="428625" cy="428625"/>
          </a:xfrm>
          <a:prstGeom prst="ellipse">
            <a:avLst/>
          </a:prstGeom>
          <a:solidFill>
            <a:srgbClr val="41EAD4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78" y="1914525"/>
            <a:ext cx="171450" cy="17145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42938" y="2357438"/>
            <a:ext cx="219075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D1B2A"/>
                </a:solidFill>
              </a:rPr>
              <a:t>Rigorous Theory</a:t>
            </a:r>
            <a:endParaRPr lang="en-US" sz="1090" dirty="0"/>
          </a:p>
        </p:txBody>
      </p:sp>
      <p:sp>
        <p:nvSpPr>
          <p:cNvPr id="13" name="Text 9"/>
          <p:cNvSpPr/>
          <p:nvPr/>
        </p:nvSpPr>
        <p:spPr>
          <a:xfrm>
            <a:off x="642938" y="2678906"/>
            <a:ext cx="219075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Building a strong foundation in computer science, mathematics, and security principles. Our curriculum is aligned with global academic standards.</a:t>
            </a:r>
            <a:endParaRPr lang="en-US" sz="780" dirty="0"/>
          </a:p>
        </p:txBody>
      </p:sp>
      <p:sp>
        <p:nvSpPr>
          <p:cNvPr id="14" name="Shape 10"/>
          <p:cNvSpPr/>
          <p:nvPr/>
        </p:nvSpPr>
        <p:spPr>
          <a:xfrm>
            <a:off x="3262322" y="1285875"/>
            <a:ext cx="2619384" cy="32146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11"/>
          <p:cNvSpPr/>
          <p:nvPr/>
        </p:nvSpPr>
        <p:spPr>
          <a:xfrm>
            <a:off x="3262322" y="1285875"/>
            <a:ext cx="2619384" cy="714375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6" name="Text 12"/>
          <p:cNvSpPr/>
          <p:nvPr/>
        </p:nvSpPr>
        <p:spPr>
          <a:xfrm>
            <a:off x="5475350" y="1357313"/>
            <a:ext cx="334919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02</a:t>
            </a:r>
            <a:endParaRPr lang="en-US" sz="2016" dirty="0"/>
          </a:p>
        </p:txBody>
      </p:sp>
      <p:sp>
        <p:nvSpPr>
          <p:cNvPr id="17" name="Shape 13"/>
          <p:cNvSpPr/>
          <p:nvPr/>
        </p:nvSpPr>
        <p:spPr>
          <a:xfrm>
            <a:off x="4357688" y="1785938"/>
            <a:ext cx="428625" cy="428625"/>
          </a:xfrm>
          <a:prstGeom prst="ellipse">
            <a:avLst/>
          </a:prstGeom>
          <a:solidFill>
            <a:srgbClr val="41EAD4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91" y="1914525"/>
            <a:ext cx="150019" cy="17145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3476634" y="2357438"/>
            <a:ext cx="219075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D1B2A"/>
                </a:solidFill>
              </a:rPr>
              <a:t>Hands-on Labs</a:t>
            </a:r>
            <a:endParaRPr lang="en-US" sz="1090" dirty="0"/>
          </a:p>
        </p:txBody>
      </p:sp>
      <p:sp>
        <p:nvSpPr>
          <p:cNvPr id="20" name="Text 15"/>
          <p:cNvSpPr/>
          <p:nvPr/>
        </p:nvSpPr>
        <p:spPr>
          <a:xfrm>
            <a:off x="3476634" y="2678906"/>
            <a:ext cx="2190759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Practical training with real equipment. Students work directly with advanced sensor systems and security hardware.</a:t>
            </a:r>
            <a:endParaRPr lang="en-US" sz="780" dirty="0"/>
          </a:p>
        </p:txBody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34" y="3429000"/>
            <a:ext cx="2190759" cy="857250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6096019" y="1285875"/>
            <a:ext cx="2619384" cy="321468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17"/>
          <p:cNvSpPr/>
          <p:nvPr/>
        </p:nvSpPr>
        <p:spPr>
          <a:xfrm>
            <a:off x="6096019" y="1285875"/>
            <a:ext cx="2619384" cy="714375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24" name="Text 18"/>
          <p:cNvSpPr/>
          <p:nvPr/>
        </p:nvSpPr>
        <p:spPr>
          <a:xfrm>
            <a:off x="8309046" y="1357313"/>
            <a:ext cx="334919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FFFF">
                    <a:alpha val="10000"/>
                  </a:srgbClr>
                </a:solidFill>
              </a:rPr>
              <a:t>03</a:t>
            </a:r>
            <a:endParaRPr lang="en-US" sz="2016" dirty="0"/>
          </a:p>
        </p:txBody>
      </p:sp>
      <p:sp>
        <p:nvSpPr>
          <p:cNvPr id="25" name="Shape 19"/>
          <p:cNvSpPr/>
          <p:nvPr/>
        </p:nvSpPr>
        <p:spPr>
          <a:xfrm>
            <a:off x="7191384" y="1785938"/>
            <a:ext cx="428625" cy="428625"/>
          </a:xfrm>
          <a:prstGeom prst="ellipse">
            <a:avLst/>
          </a:prstGeom>
          <a:solidFill>
            <a:srgbClr val="41EAD4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256" y="1914525"/>
            <a:ext cx="192881" cy="17145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6310331" y="2357438"/>
            <a:ext cx="219075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D1B2A"/>
                </a:solidFill>
              </a:rPr>
              <a:t>Real-World Projects</a:t>
            </a:r>
            <a:endParaRPr lang="en-US" sz="1090" dirty="0"/>
          </a:p>
        </p:txBody>
      </p:sp>
      <p:sp>
        <p:nvSpPr>
          <p:cNvPr id="28" name="Text 21"/>
          <p:cNvSpPr/>
          <p:nvPr/>
        </p:nvSpPr>
        <p:spPr>
          <a:xfrm>
            <a:off x="6310331" y="2678906"/>
            <a:ext cx="219075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Applying skills to solve actual regional challenges. Capstone projects involve deploying solutions for local industry partners.</a:t>
            </a:r>
            <a:endParaRPr lang="en-US" sz="7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760193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4581599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School of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AI &amp; Data Science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458159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Mastering Intelligence with Salesforce Einstein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143000"/>
            <a:ext cx="3929063" cy="79652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143000"/>
            <a:ext cx="28575" cy="796528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09092"/>
            <a:ext cx="128588" cy="1285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1525" y="1285875"/>
            <a:ext cx="199157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Machine Learning Foundations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>
            <a:off x="571500" y="1496616"/>
            <a:ext cx="364331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Comprehensive training in algorithms, neural networks, and predictive modeling. Students learn to build and deploy scalable ML models.</a:t>
            </a:r>
            <a:endParaRPr lang="en-US" sz="727" dirty="0"/>
          </a:p>
        </p:txBody>
      </p:sp>
      <p:sp>
        <p:nvSpPr>
          <p:cNvPr id="12" name="Shape 8"/>
          <p:cNvSpPr/>
          <p:nvPr/>
        </p:nvSpPr>
        <p:spPr>
          <a:xfrm>
            <a:off x="428625" y="2118122"/>
            <a:ext cx="3929063" cy="94654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9"/>
          <p:cNvSpPr/>
          <p:nvPr/>
        </p:nvSpPr>
        <p:spPr>
          <a:xfrm>
            <a:off x="428625" y="2118122"/>
            <a:ext cx="28575" cy="946547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284214"/>
            <a:ext cx="160734" cy="12858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03672" y="2260997"/>
            <a:ext cx="130686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Generative AI &amp; RAG</a:t>
            </a:r>
            <a:endParaRPr lang="en-US" sz="885" dirty="0"/>
          </a:p>
        </p:txBody>
      </p:sp>
      <p:sp>
        <p:nvSpPr>
          <p:cNvPr id="16" name="Text 11"/>
          <p:cNvSpPr/>
          <p:nvPr/>
        </p:nvSpPr>
        <p:spPr>
          <a:xfrm>
            <a:off x="571500" y="2471738"/>
            <a:ext cx="364331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Specialized track on Retrieval-Augmented Generation (RAG). Building context-aware AI systems that leverage proprietary data for accurate outputs.</a:t>
            </a:r>
            <a:endParaRPr lang="en-US" sz="727" dirty="0"/>
          </a:p>
        </p:txBody>
      </p:sp>
      <p:sp>
        <p:nvSpPr>
          <p:cNvPr id="17" name="Shape 12"/>
          <p:cNvSpPr/>
          <p:nvPr/>
        </p:nvSpPr>
        <p:spPr>
          <a:xfrm>
            <a:off x="428625" y="3093244"/>
            <a:ext cx="3929063" cy="79652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3"/>
          <p:cNvSpPr/>
          <p:nvPr/>
        </p:nvSpPr>
        <p:spPr>
          <a:xfrm>
            <a:off x="428625" y="3093244"/>
            <a:ext cx="28575" cy="796528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259336"/>
            <a:ext cx="144661" cy="12858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87598" y="3236119"/>
            <a:ext cx="92801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Data Analytics</a:t>
            </a:r>
            <a:endParaRPr lang="en-US" sz="885" dirty="0"/>
          </a:p>
        </p:txBody>
      </p:sp>
      <p:sp>
        <p:nvSpPr>
          <p:cNvPr id="21" name="Text 15"/>
          <p:cNvSpPr/>
          <p:nvPr/>
        </p:nvSpPr>
        <p:spPr>
          <a:xfrm>
            <a:off x="571500" y="3446859"/>
            <a:ext cx="364331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Turning raw data into actionable insights. Advanced visualization techniques and data storytelling for decision support.</a:t>
            </a:r>
            <a:endParaRPr lang="en-US" sz="727" dirty="0"/>
          </a:p>
        </p:txBody>
      </p:sp>
      <p:sp>
        <p:nvSpPr>
          <p:cNvPr id="22" name="Shape 16"/>
          <p:cNvSpPr/>
          <p:nvPr/>
        </p:nvSpPr>
        <p:spPr>
          <a:xfrm>
            <a:off x="428625" y="4138017"/>
            <a:ext cx="3929063" cy="576858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4320183"/>
            <a:ext cx="267891" cy="214313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982266" y="4280892"/>
            <a:ext cx="2073111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Curriculum Powered By</a:t>
            </a:r>
            <a:endParaRPr lang="en-US" sz="584" dirty="0"/>
          </a:p>
        </p:txBody>
      </p:sp>
      <p:sp>
        <p:nvSpPr>
          <p:cNvPr id="25" name="Text 18"/>
          <p:cNvSpPr/>
          <p:nvPr/>
        </p:nvSpPr>
        <p:spPr>
          <a:xfrm>
            <a:off x="982266" y="4396978"/>
            <a:ext cx="207311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Salesforce Einstein &amp; Data Cloud</a:t>
            </a:r>
            <a:endParaRPr lang="en-US" sz="885" dirty="0"/>
          </a:p>
        </p:txBody>
      </p:sp>
      <p:sp>
        <p:nvSpPr>
          <p:cNvPr id="26" name="Text 19"/>
          <p:cNvSpPr/>
          <p:nvPr/>
        </p:nvSpPr>
        <p:spPr>
          <a:xfrm>
            <a:off x="7211560" y="928688"/>
            <a:ext cx="150381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546E7A"/>
                </a:solidFill>
              </a:rPr>
              <a:t>Applied AI: Defense Systems</a:t>
            </a:r>
            <a:endParaRPr lang="en-US" sz="683" dirty="0"/>
          </a:p>
        </p:txBody>
      </p:sp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3" y="1143000"/>
            <a:ext cx="3929063" cy="1571625"/>
          </a:xfrm>
          <a:prstGeom prst="rect">
            <a:avLst/>
          </a:prstGeom>
        </p:spPr>
      </p:pic>
      <p:sp>
        <p:nvSpPr>
          <p:cNvPr id="28" name="Shape 20"/>
          <p:cNvSpPr/>
          <p:nvPr/>
        </p:nvSpPr>
        <p:spPr>
          <a:xfrm>
            <a:off x="4786313" y="2455664"/>
            <a:ext cx="3929063" cy="258961"/>
          </a:xfrm>
          <a:prstGeom prst="rect">
            <a:avLst/>
          </a:prstGeom>
          <a:solidFill>
            <a:srgbClr val="0D1B2A">
              <a:alpha val="90000"/>
            </a:srgbClr>
          </a:solidFill>
          <a:ln/>
        </p:spPr>
      </p:sp>
      <p:sp>
        <p:nvSpPr>
          <p:cNvPr id="29" name="Text 21"/>
          <p:cNvSpPr/>
          <p:nvPr/>
        </p:nvSpPr>
        <p:spPr>
          <a:xfrm>
            <a:off x="4786313" y="2455664"/>
            <a:ext cx="3929063" cy="258961"/>
          </a:xfrm>
          <a:prstGeom prst="rect">
            <a:avLst/>
          </a:prstGeom>
          <a:noFill/>
          <a:ln/>
        </p:spPr>
        <p:txBody>
          <a:bodyPr wrap="square" lIns="127508" tIns="85090" rIns="127508" bIns="8509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Case Study: Autonomous Threat Detection</a:t>
            </a:r>
            <a:endParaRPr lang="en-US" sz="584" dirty="0"/>
          </a:p>
        </p:txBody>
      </p:sp>
      <p:pic>
        <p:nvPicPr>
          <p:cNvPr id="3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3" y="2857500"/>
            <a:ext cx="3929063" cy="1571625"/>
          </a:xfrm>
          <a:prstGeom prst="rect">
            <a:avLst/>
          </a:prstGeom>
        </p:spPr>
      </p:pic>
      <p:sp>
        <p:nvSpPr>
          <p:cNvPr id="31" name="Shape 22"/>
          <p:cNvSpPr/>
          <p:nvPr/>
        </p:nvSpPr>
        <p:spPr>
          <a:xfrm>
            <a:off x="4786313" y="4170164"/>
            <a:ext cx="3929063" cy="258961"/>
          </a:xfrm>
          <a:prstGeom prst="rect">
            <a:avLst/>
          </a:prstGeom>
          <a:solidFill>
            <a:srgbClr val="0D1B2A">
              <a:alpha val="90000"/>
            </a:srgbClr>
          </a:solidFill>
          <a:ln/>
        </p:spPr>
      </p:sp>
      <p:sp>
        <p:nvSpPr>
          <p:cNvPr id="32" name="Text 23"/>
          <p:cNvSpPr/>
          <p:nvPr/>
        </p:nvSpPr>
        <p:spPr>
          <a:xfrm>
            <a:off x="4786313" y="4170164"/>
            <a:ext cx="3929063" cy="258961"/>
          </a:xfrm>
          <a:prstGeom prst="rect">
            <a:avLst/>
          </a:prstGeom>
          <a:noFill/>
          <a:ln/>
        </p:spPr>
        <p:txBody>
          <a:bodyPr wrap="square" lIns="127508" tIns="85090" rIns="127508" bIns="8509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Case Study: Sensor Data Fusion</a:t>
            </a:r>
            <a:endParaRPr lang="en-US" sz="5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344349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4165755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School of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Cybersecurity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416575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Mastering the Zero Trust Framework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428750"/>
            <a:ext cx="3929063" cy="300037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500188"/>
            <a:ext cx="3786188" cy="28575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71500" y="4007644"/>
            <a:ext cx="1748879" cy="278606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0" name="Shape 6"/>
          <p:cNvSpPr/>
          <p:nvPr/>
        </p:nvSpPr>
        <p:spPr>
          <a:xfrm>
            <a:off x="571500" y="4007644"/>
            <a:ext cx="21431" cy="27860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1" name="Text 7"/>
          <p:cNvSpPr/>
          <p:nvPr/>
        </p:nvSpPr>
        <p:spPr>
          <a:xfrm>
            <a:off x="571500" y="4007644"/>
            <a:ext cx="1748879" cy="278606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</a:rPr>
              <a:t>Identity Management Lab</a:t>
            </a:r>
            <a:endParaRPr lang="en-US" sz="683" dirty="0"/>
          </a:p>
        </p:txBody>
      </p:sp>
      <p:sp>
        <p:nvSpPr>
          <p:cNvPr id="12" name="Shape 8"/>
          <p:cNvSpPr/>
          <p:nvPr/>
        </p:nvSpPr>
        <p:spPr>
          <a:xfrm>
            <a:off x="4786313" y="1255514"/>
            <a:ext cx="2279610" cy="285750"/>
          </a:xfrm>
          <a:prstGeom prst="rect">
            <a:avLst/>
          </a:prstGeom>
          <a:solidFill>
            <a:srgbClr val="E1E8ED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1326952"/>
            <a:ext cx="142875" cy="1428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79219" y="1330523"/>
            <a:ext cx="174382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D1B2A"/>
                </a:solidFill>
              </a:rPr>
              <a:t>Curriculum Powered by Thales</a:t>
            </a:r>
            <a:endParaRPr lang="en-US" sz="683" dirty="0"/>
          </a:p>
        </p:txBody>
      </p:sp>
      <p:sp>
        <p:nvSpPr>
          <p:cNvPr id="15" name="Shape 10"/>
          <p:cNvSpPr/>
          <p:nvPr/>
        </p:nvSpPr>
        <p:spPr>
          <a:xfrm>
            <a:off x="4786313" y="1791295"/>
            <a:ext cx="3929063" cy="81795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1"/>
          <p:cNvSpPr/>
          <p:nvPr/>
        </p:nvSpPr>
        <p:spPr>
          <a:xfrm>
            <a:off x="4786313" y="1791295"/>
            <a:ext cx="28575" cy="817959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8" y="1964531"/>
            <a:ext cx="100013" cy="1143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00638" y="1934170"/>
            <a:ext cx="148763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Zero Trust Architecture</a:t>
            </a:r>
            <a:endParaRPr lang="en-US" sz="885" dirty="0"/>
          </a:p>
        </p:txBody>
      </p:sp>
      <p:sp>
        <p:nvSpPr>
          <p:cNvPr id="19" name="Text 13"/>
          <p:cNvSpPr/>
          <p:nvPr/>
        </p:nvSpPr>
        <p:spPr>
          <a:xfrm>
            <a:off x="4929188" y="2144911"/>
            <a:ext cx="3643313" cy="321469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Deep dive into the "Never Trust, Always Verify" principle. Designing network architectures that assume breach and verify every request.</a:t>
            </a:r>
            <a:endParaRPr lang="en-US" sz="780" dirty="0"/>
          </a:p>
        </p:txBody>
      </p:sp>
      <p:sp>
        <p:nvSpPr>
          <p:cNvPr id="20" name="Shape 14"/>
          <p:cNvSpPr/>
          <p:nvPr/>
        </p:nvSpPr>
        <p:spPr>
          <a:xfrm>
            <a:off x="4786313" y="2787848"/>
            <a:ext cx="3929063" cy="81795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1" name="Shape 15"/>
          <p:cNvSpPr/>
          <p:nvPr/>
        </p:nvSpPr>
        <p:spPr>
          <a:xfrm>
            <a:off x="4786313" y="2787848"/>
            <a:ext cx="28575" cy="817959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88" y="2961084"/>
            <a:ext cx="85725" cy="11430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086350" y="2930723"/>
            <a:ext cx="173632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Data Security (CipherTrust)</a:t>
            </a:r>
            <a:endParaRPr lang="en-US" sz="885" dirty="0"/>
          </a:p>
        </p:txBody>
      </p:sp>
      <p:sp>
        <p:nvSpPr>
          <p:cNvPr id="24" name="Text 17"/>
          <p:cNvSpPr/>
          <p:nvPr/>
        </p:nvSpPr>
        <p:spPr>
          <a:xfrm>
            <a:off x="4929188" y="3141464"/>
            <a:ext cx="3643313" cy="321469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Hands-on training with Thales CipherTrust platform for enterprise-grade encryption, key management, and tokenization.</a:t>
            </a:r>
            <a:endParaRPr lang="en-US" sz="780" dirty="0"/>
          </a:p>
        </p:txBody>
      </p:sp>
      <p:sp>
        <p:nvSpPr>
          <p:cNvPr id="25" name="Shape 18"/>
          <p:cNvSpPr/>
          <p:nvPr/>
        </p:nvSpPr>
        <p:spPr>
          <a:xfrm>
            <a:off x="4786313" y="3784402"/>
            <a:ext cx="3929063" cy="81795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6" name="Shape 19"/>
          <p:cNvSpPr/>
          <p:nvPr/>
        </p:nvSpPr>
        <p:spPr>
          <a:xfrm>
            <a:off x="4786313" y="3784402"/>
            <a:ext cx="28575" cy="817959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88" y="3957638"/>
            <a:ext cx="142875" cy="114300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5143500" y="3927277"/>
            <a:ext cx="190272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Identity &amp; Access Mgmt (IAM)</a:t>
            </a:r>
            <a:endParaRPr lang="en-US" sz="885" dirty="0"/>
          </a:p>
        </p:txBody>
      </p:sp>
      <p:sp>
        <p:nvSpPr>
          <p:cNvPr id="29" name="Text 21"/>
          <p:cNvSpPr/>
          <p:nvPr/>
        </p:nvSpPr>
        <p:spPr>
          <a:xfrm>
            <a:off x="4929188" y="4138017"/>
            <a:ext cx="3643313" cy="321469"/>
          </a:xfrm>
          <a:prstGeom prst="rect">
            <a:avLst/>
          </a:prstGeom>
          <a:noFill/>
          <a:ln/>
        </p:spPr>
        <p:txBody>
          <a:bodyPr wrap="square" lIns="221107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Implementing robust IAM solutions using biometrics and multi-factor authentication to secure digital identities.</a:t>
            </a:r>
            <a:endParaRPr lang="en-US" sz="7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6065379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5886785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School of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Critical Infrastructure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588678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Converging Physical &amp; Digital Defense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428750"/>
            <a:ext cx="3929063" cy="300037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500188"/>
            <a:ext cx="3786188" cy="28575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71500" y="4007644"/>
            <a:ext cx="1162115" cy="278606"/>
          </a:xfrm>
          <a:prstGeom prst="rect">
            <a:avLst/>
          </a:prstGeom>
          <a:solidFill>
            <a:srgbClr val="0D1B2A">
              <a:alpha val="90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571500" y="4007644"/>
            <a:ext cx="21431" cy="27860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1" name="Text 7"/>
          <p:cNvSpPr/>
          <p:nvPr/>
        </p:nvSpPr>
        <p:spPr>
          <a:xfrm>
            <a:off x="571500" y="4007644"/>
            <a:ext cx="1162115" cy="278606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41EAD4"/>
                </a:solidFill>
              </a:rPr>
              <a:t>OT Security Lab</a:t>
            </a:r>
            <a:endParaRPr lang="en-US" sz="683" dirty="0"/>
          </a:p>
        </p:txBody>
      </p:sp>
      <p:sp>
        <p:nvSpPr>
          <p:cNvPr id="12" name="Shape 8"/>
          <p:cNvSpPr/>
          <p:nvPr/>
        </p:nvSpPr>
        <p:spPr>
          <a:xfrm>
            <a:off x="4786313" y="1262658"/>
            <a:ext cx="3929063" cy="99833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9"/>
          <p:cNvSpPr/>
          <p:nvPr/>
        </p:nvSpPr>
        <p:spPr>
          <a:xfrm>
            <a:off x="4929188" y="1405533"/>
            <a:ext cx="357188" cy="357188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344" y="1512689"/>
            <a:ext cx="142875" cy="1428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429250" y="1405533"/>
            <a:ext cx="31432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Physical Screening Tech</a:t>
            </a:r>
            <a:endParaRPr lang="en-US" sz="885" dirty="0"/>
          </a:p>
        </p:txBody>
      </p:sp>
      <p:sp>
        <p:nvSpPr>
          <p:cNvPr id="16" name="Text 11"/>
          <p:cNvSpPr/>
          <p:nvPr/>
        </p:nvSpPr>
        <p:spPr>
          <a:xfrm>
            <a:off x="5429250" y="1616273"/>
            <a:ext cx="3143250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Mastering the operation and maintenance of advanced screening systems for borders and checkpoints.</a:t>
            </a:r>
            <a:endParaRPr lang="en-US" sz="780" dirty="0"/>
          </a:p>
        </p:txBody>
      </p:sp>
      <p:sp>
        <p:nvSpPr>
          <p:cNvPr id="17" name="Shape 12"/>
          <p:cNvSpPr/>
          <p:nvPr/>
        </p:nvSpPr>
        <p:spPr>
          <a:xfrm>
            <a:off x="5429250" y="1973461"/>
            <a:ext cx="943868" cy="144661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8" name="Text 13"/>
          <p:cNvSpPr/>
          <p:nvPr/>
        </p:nvSpPr>
        <p:spPr>
          <a:xfrm>
            <a:off x="5429250" y="1973461"/>
            <a:ext cx="943868" cy="144661"/>
          </a:xfrm>
          <a:prstGeom prst="rect">
            <a:avLst/>
          </a:prstGeom>
          <a:noFill/>
          <a:ln/>
        </p:spPr>
        <p:txBody>
          <a:bodyPr wrap="none" lIns="68072" tIns="17018" rIns="68072" bIns="17018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Rapiscan Systems</a:t>
            </a:r>
            <a:endParaRPr lang="en-US" sz="584" dirty="0"/>
          </a:p>
        </p:txBody>
      </p:sp>
      <p:sp>
        <p:nvSpPr>
          <p:cNvPr id="19" name="Shape 14"/>
          <p:cNvSpPr/>
          <p:nvPr/>
        </p:nvSpPr>
        <p:spPr>
          <a:xfrm>
            <a:off x="4786313" y="2439591"/>
            <a:ext cx="3929063" cy="115907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Shape 15"/>
          <p:cNvSpPr/>
          <p:nvPr/>
        </p:nvSpPr>
        <p:spPr>
          <a:xfrm>
            <a:off x="4929188" y="2582466"/>
            <a:ext cx="357188" cy="357188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484" y="2689622"/>
            <a:ext cx="178594" cy="14287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429250" y="2582466"/>
            <a:ext cx="31432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OT &amp; IoT Security</a:t>
            </a:r>
            <a:endParaRPr lang="en-US" sz="885" dirty="0"/>
          </a:p>
        </p:txBody>
      </p:sp>
      <p:sp>
        <p:nvSpPr>
          <p:cNvPr id="23" name="Text 17"/>
          <p:cNvSpPr/>
          <p:nvPr/>
        </p:nvSpPr>
        <p:spPr>
          <a:xfrm>
            <a:off x="5429250" y="2793206"/>
            <a:ext cx="3143250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Securing Operational Technology (OT) and connected sensors. Learning to protect industrial control systems from cyber threats.</a:t>
            </a:r>
            <a:endParaRPr lang="en-US" sz="780" dirty="0"/>
          </a:p>
        </p:txBody>
      </p:sp>
      <p:sp>
        <p:nvSpPr>
          <p:cNvPr id="24" name="Shape 18"/>
          <p:cNvSpPr/>
          <p:nvPr/>
        </p:nvSpPr>
        <p:spPr>
          <a:xfrm>
            <a:off x="5429250" y="3311128"/>
            <a:ext cx="432364" cy="144661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25" name="Text 19"/>
          <p:cNvSpPr/>
          <p:nvPr/>
        </p:nvSpPr>
        <p:spPr>
          <a:xfrm>
            <a:off x="5429250" y="3311128"/>
            <a:ext cx="432364" cy="144661"/>
          </a:xfrm>
          <a:prstGeom prst="rect">
            <a:avLst/>
          </a:prstGeom>
          <a:noFill/>
          <a:ln/>
        </p:spPr>
        <p:txBody>
          <a:bodyPr wrap="none" lIns="68072" tIns="17018" rIns="68072" bIns="17018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Thales</a:t>
            </a:r>
            <a:endParaRPr lang="en-US" sz="584" dirty="0"/>
          </a:p>
        </p:txBody>
      </p:sp>
      <p:sp>
        <p:nvSpPr>
          <p:cNvPr id="26" name="Shape 20"/>
          <p:cNvSpPr/>
          <p:nvPr/>
        </p:nvSpPr>
        <p:spPr>
          <a:xfrm>
            <a:off x="4786313" y="3777258"/>
            <a:ext cx="3929063" cy="81795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7" name="Shape 21"/>
          <p:cNvSpPr/>
          <p:nvPr/>
        </p:nvSpPr>
        <p:spPr>
          <a:xfrm>
            <a:off x="4929188" y="3920133"/>
            <a:ext cx="357188" cy="357188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414" y="4027289"/>
            <a:ext cx="160734" cy="142875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429250" y="3920133"/>
            <a:ext cx="31432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Integrated Command</a:t>
            </a:r>
            <a:endParaRPr lang="en-US" sz="885" dirty="0"/>
          </a:p>
        </p:txBody>
      </p:sp>
      <p:sp>
        <p:nvSpPr>
          <p:cNvPr id="30" name="Text 23"/>
          <p:cNvSpPr/>
          <p:nvPr/>
        </p:nvSpPr>
        <p:spPr>
          <a:xfrm>
            <a:off x="5429250" y="4130873"/>
            <a:ext cx="3143250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Managing unified Security Operations Centers (SOCs) that correlate physical alerts with digital threat intelligence.</a:t>
            </a:r>
            <a:endParaRPr lang="en-US" sz="7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5193450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5014857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School of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Cloud Engineering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501485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Architecting Sovereign Infrastructure &amp; Edge Systems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91233"/>
            <a:ext cx="3929063" cy="79652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291233"/>
            <a:ext cx="28575" cy="796528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9" name="Text 6"/>
          <p:cNvSpPr/>
          <p:nvPr/>
        </p:nvSpPr>
        <p:spPr>
          <a:xfrm>
            <a:off x="571500" y="1434108"/>
            <a:ext cx="107203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OCI Architecture</a:t>
            </a:r>
            <a:endParaRPr lang="en-US" sz="885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078" y="1457325"/>
            <a:ext cx="160734" cy="12858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71500" y="1644848"/>
            <a:ext cx="364331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Mastering Oracle Cloud Infrastructure. Designing secure, scalable, and high-availability environments for national data sovereignty.</a:t>
            </a:r>
            <a:endParaRPr lang="en-US" sz="727" dirty="0"/>
          </a:p>
        </p:txBody>
      </p:sp>
      <p:sp>
        <p:nvSpPr>
          <p:cNvPr id="12" name="Shape 8"/>
          <p:cNvSpPr/>
          <p:nvPr/>
        </p:nvSpPr>
        <p:spPr>
          <a:xfrm>
            <a:off x="428625" y="2266355"/>
            <a:ext cx="3929063" cy="79652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9"/>
          <p:cNvSpPr/>
          <p:nvPr/>
        </p:nvSpPr>
        <p:spPr>
          <a:xfrm>
            <a:off x="428625" y="2266355"/>
            <a:ext cx="28575" cy="796528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4" name="Text 10"/>
          <p:cNvSpPr/>
          <p:nvPr/>
        </p:nvSpPr>
        <p:spPr>
          <a:xfrm>
            <a:off x="571500" y="2409230"/>
            <a:ext cx="142618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Edge Computing &amp; IoT</a:t>
            </a:r>
            <a:endParaRPr lang="en-US" sz="885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078" y="2432447"/>
            <a:ext cx="160734" cy="12858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71500" y="2619970"/>
            <a:ext cx="364331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Deploying cloud logic to the tactical edge. Managing low-latency data processing for autonomous systems like UAS and sensor grids.</a:t>
            </a:r>
            <a:endParaRPr lang="en-US" sz="727" dirty="0"/>
          </a:p>
        </p:txBody>
      </p:sp>
      <p:sp>
        <p:nvSpPr>
          <p:cNvPr id="17" name="Shape 12"/>
          <p:cNvSpPr/>
          <p:nvPr/>
        </p:nvSpPr>
        <p:spPr>
          <a:xfrm>
            <a:off x="428625" y="3241477"/>
            <a:ext cx="3929063" cy="79652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3"/>
          <p:cNvSpPr/>
          <p:nvPr/>
        </p:nvSpPr>
        <p:spPr>
          <a:xfrm>
            <a:off x="428625" y="3241477"/>
            <a:ext cx="28575" cy="796528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9" name="Text 14"/>
          <p:cNvSpPr/>
          <p:nvPr/>
        </p:nvSpPr>
        <p:spPr>
          <a:xfrm>
            <a:off x="571500" y="3384352"/>
            <a:ext cx="125208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DevSecOps Pipeline</a:t>
            </a:r>
            <a:endParaRPr lang="en-US" sz="885" dirty="0"/>
          </a:p>
        </p:txBody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98" y="3407569"/>
            <a:ext cx="112514" cy="12858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71500" y="3595092"/>
            <a:ext cx="364331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Integrating security into the CI/CD pipeline. Automating compliance and secure code deployment for critical applications.</a:t>
            </a:r>
            <a:endParaRPr lang="en-US" sz="727" dirty="0"/>
          </a:p>
        </p:txBody>
      </p:sp>
      <p:sp>
        <p:nvSpPr>
          <p:cNvPr id="22" name="Shape 16"/>
          <p:cNvSpPr/>
          <p:nvPr/>
        </p:nvSpPr>
        <p:spPr>
          <a:xfrm>
            <a:off x="428625" y="4288036"/>
            <a:ext cx="1976307" cy="278606"/>
          </a:xfrm>
          <a:prstGeom prst="rect">
            <a:avLst/>
          </a:prstGeom>
          <a:solidFill>
            <a:srgbClr val="0D1B2A"/>
          </a:solidFill>
          <a:ln/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4377333"/>
            <a:ext cx="100013" cy="100013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742950" y="4359473"/>
            <a:ext cx="151910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</a:rPr>
              <a:t>Oracle Certified Architect Track</a:t>
            </a:r>
            <a:endParaRPr lang="en-US" sz="683" dirty="0"/>
          </a:p>
        </p:txBody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3" y="1428750"/>
            <a:ext cx="3929063" cy="1428750"/>
          </a:xfrm>
          <a:prstGeom prst="rect">
            <a:avLst/>
          </a:prstGeom>
        </p:spPr>
      </p:pic>
      <p:sp>
        <p:nvSpPr>
          <p:cNvPr id="26" name="Shape 18"/>
          <p:cNvSpPr/>
          <p:nvPr/>
        </p:nvSpPr>
        <p:spPr>
          <a:xfrm>
            <a:off x="4786313" y="2627114"/>
            <a:ext cx="3929063" cy="230386"/>
          </a:xfrm>
          <a:prstGeom prst="rect">
            <a:avLst/>
          </a:prstGeom>
          <a:solidFill>
            <a:srgbClr val="0D1B2A">
              <a:alpha val="90000"/>
            </a:srgbClr>
          </a:solidFill>
          <a:ln/>
        </p:spPr>
      </p:sp>
      <p:sp>
        <p:nvSpPr>
          <p:cNvPr id="27" name="Text 19"/>
          <p:cNvSpPr/>
          <p:nvPr/>
        </p:nvSpPr>
        <p:spPr>
          <a:xfrm>
            <a:off x="4786313" y="2627114"/>
            <a:ext cx="3929063" cy="230386"/>
          </a:xfrm>
          <a:prstGeom prst="rect">
            <a:avLst/>
          </a:prstGeom>
          <a:noFill/>
          <a:ln/>
        </p:spPr>
        <p:txBody>
          <a:bodyPr wrap="square" lIns="127508" tIns="68072" rIns="127508" bIns="68072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Application: </a:t>
            </a:r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Edge Intelligence (UAS)</a:t>
            </a:r>
            <a:endParaRPr lang="en-US" sz="584" dirty="0"/>
          </a:p>
        </p:txBody>
      </p:sp>
      <p:pic>
        <p:nvPicPr>
          <p:cNvPr id="2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3" y="3000375"/>
            <a:ext cx="3929063" cy="1428750"/>
          </a:xfrm>
          <a:prstGeom prst="rect">
            <a:avLst/>
          </a:prstGeom>
        </p:spPr>
      </p:pic>
      <p:sp>
        <p:nvSpPr>
          <p:cNvPr id="29" name="Shape 20"/>
          <p:cNvSpPr/>
          <p:nvPr/>
        </p:nvSpPr>
        <p:spPr>
          <a:xfrm>
            <a:off x="4786313" y="4198739"/>
            <a:ext cx="3929063" cy="230386"/>
          </a:xfrm>
          <a:prstGeom prst="rect">
            <a:avLst/>
          </a:prstGeom>
          <a:solidFill>
            <a:srgbClr val="0D1B2A">
              <a:alpha val="90000"/>
            </a:srgbClr>
          </a:solidFill>
          <a:ln/>
        </p:spPr>
      </p:sp>
      <p:sp>
        <p:nvSpPr>
          <p:cNvPr id="30" name="Text 21"/>
          <p:cNvSpPr/>
          <p:nvPr/>
        </p:nvSpPr>
        <p:spPr>
          <a:xfrm>
            <a:off x="4786313" y="4198739"/>
            <a:ext cx="3929063" cy="230386"/>
          </a:xfrm>
          <a:prstGeom prst="rect">
            <a:avLst/>
          </a:prstGeom>
          <a:noFill/>
          <a:ln/>
        </p:spPr>
        <p:txBody>
          <a:bodyPr wrap="square" lIns="127508" tIns="68072" rIns="127508" bIns="68072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Application: </a:t>
            </a:r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Real-time Data Ingestion</a:t>
            </a:r>
            <a:endParaRPr lang="en-US" sz="5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646479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4467885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World-Class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Certification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446788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Global Recognition for Local Talent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50156"/>
            <a:ext cx="3929063" cy="335756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321594"/>
            <a:ext cx="3786188" cy="321468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71500" y="4234458"/>
            <a:ext cx="976071" cy="230386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0" name="Shape 6"/>
          <p:cNvSpPr/>
          <p:nvPr/>
        </p:nvSpPr>
        <p:spPr>
          <a:xfrm>
            <a:off x="571500" y="4234458"/>
            <a:ext cx="21431" cy="23038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1" name="Text 7"/>
          <p:cNvSpPr/>
          <p:nvPr/>
        </p:nvSpPr>
        <p:spPr>
          <a:xfrm>
            <a:off x="571500" y="4234458"/>
            <a:ext cx="976071" cy="230386"/>
          </a:xfrm>
          <a:prstGeom prst="rect">
            <a:avLst/>
          </a:prstGeom>
          <a:noFill/>
          <a:ln/>
        </p:spPr>
        <p:txBody>
          <a:bodyPr wrap="square" lIns="127508" tIns="68072" rIns="127508" bIns="68072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Industry Ready</a:t>
            </a:r>
            <a:endParaRPr lang="en-US" sz="584" dirty="0"/>
          </a:p>
        </p:txBody>
      </p:sp>
      <p:sp>
        <p:nvSpPr>
          <p:cNvPr id="12" name="Shape 8"/>
          <p:cNvSpPr/>
          <p:nvPr/>
        </p:nvSpPr>
        <p:spPr>
          <a:xfrm>
            <a:off x="4786313" y="1220688"/>
            <a:ext cx="3929063" cy="76795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9"/>
          <p:cNvSpPr/>
          <p:nvPr/>
        </p:nvSpPr>
        <p:spPr>
          <a:xfrm>
            <a:off x="4929188" y="1426071"/>
            <a:ext cx="357188" cy="357188"/>
          </a:xfrm>
          <a:prstGeom prst="ellipse">
            <a:avLst/>
          </a:prstGeom>
          <a:solidFill>
            <a:srgbClr val="F0F4F8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56" y="1518940"/>
            <a:ext cx="171450" cy="17145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429250" y="1363563"/>
            <a:ext cx="31432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Thales Certified Professional</a:t>
            </a:r>
            <a:endParaRPr lang="en-US" sz="885" dirty="0"/>
          </a:p>
        </p:txBody>
      </p:sp>
      <p:sp>
        <p:nvSpPr>
          <p:cNvPr id="16" name="Text 11"/>
          <p:cNvSpPr/>
          <p:nvPr/>
        </p:nvSpPr>
        <p:spPr>
          <a:xfrm>
            <a:off x="5429250" y="1574304"/>
            <a:ext cx="3143250" cy="2714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Zero Trust Architecture, Data Protection, and Identity Management.</a:t>
            </a:r>
            <a:endParaRPr lang="en-US" sz="727" dirty="0"/>
          </a:p>
        </p:txBody>
      </p:sp>
      <p:sp>
        <p:nvSpPr>
          <p:cNvPr id="17" name="Shape 12"/>
          <p:cNvSpPr/>
          <p:nvPr/>
        </p:nvSpPr>
        <p:spPr>
          <a:xfrm>
            <a:off x="4786313" y="2131516"/>
            <a:ext cx="3929063" cy="64293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3"/>
          <p:cNvSpPr/>
          <p:nvPr/>
        </p:nvSpPr>
        <p:spPr>
          <a:xfrm>
            <a:off x="4929188" y="2274391"/>
            <a:ext cx="357188" cy="357188"/>
          </a:xfrm>
          <a:prstGeom prst="ellipse">
            <a:avLst/>
          </a:prstGeom>
          <a:solidFill>
            <a:srgbClr val="F0F4F8"/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5" y="2367260"/>
            <a:ext cx="214313" cy="17145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5429250" y="2279749"/>
            <a:ext cx="294947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Salesforce Credentials</a:t>
            </a:r>
            <a:endParaRPr lang="en-US" sz="885" dirty="0"/>
          </a:p>
        </p:txBody>
      </p:sp>
      <p:sp>
        <p:nvSpPr>
          <p:cNvPr id="21" name="Text 15"/>
          <p:cNvSpPr/>
          <p:nvPr/>
        </p:nvSpPr>
        <p:spPr>
          <a:xfrm>
            <a:off x="5429250" y="2490490"/>
            <a:ext cx="294947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Certified Administrator, AI Associate, and Data Cloud Specialist.</a:t>
            </a:r>
            <a:endParaRPr lang="en-US" sz="727" dirty="0"/>
          </a:p>
        </p:txBody>
      </p:sp>
      <p:sp>
        <p:nvSpPr>
          <p:cNvPr id="22" name="Shape 16"/>
          <p:cNvSpPr/>
          <p:nvPr/>
        </p:nvSpPr>
        <p:spPr>
          <a:xfrm>
            <a:off x="4786313" y="2917329"/>
            <a:ext cx="3929063" cy="64293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17"/>
          <p:cNvSpPr/>
          <p:nvPr/>
        </p:nvSpPr>
        <p:spPr>
          <a:xfrm>
            <a:off x="4929188" y="3060204"/>
            <a:ext cx="357188" cy="357188"/>
          </a:xfrm>
          <a:prstGeom prst="ellipse">
            <a:avLst/>
          </a:prstGeom>
          <a:solidFill>
            <a:srgbClr val="F0F4F8"/>
          </a:solidFill>
          <a:ln/>
        </p:spPr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3153073"/>
            <a:ext cx="214313" cy="17145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5429250" y="3065562"/>
            <a:ext cx="276895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D1B2A"/>
                </a:solidFill>
              </a:rPr>
              <a:t>Oracle Cloud Architect</a:t>
            </a:r>
            <a:endParaRPr lang="en-US" sz="885" dirty="0"/>
          </a:p>
        </p:txBody>
      </p:sp>
      <p:sp>
        <p:nvSpPr>
          <p:cNvPr id="26" name="Text 19"/>
          <p:cNvSpPr/>
          <p:nvPr/>
        </p:nvSpPr>
        <p:spPr>
          <a:xfrm>
            <a:off x="5429250" y="3276302"/>
            <a:ext cx="276895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546E7A"/>
                </a:solidFill>
              </a:rPr>
              <a:t>OCI Architect Associate and Cloud Operations Professional.</a:t>
            </a:r>
            <a:endParaRPr lang="en-US" sz="727" dirty="0"/>
          </a:p>
        </p:txBody>
      </p:sp>
      <p:sp>
        <p:nvSpPr>
          <p:cNvPr id="27" name="Shape 20"/>
          <p:cNvSpPr/>
          <p:nvPr/>
        </p:nvSpPr>
        <p:spPr>
          <a:xfrm>
            <a:off x="4786313" y="3846016"/>
            <a:ext cx="3929063" cy="791170"/>
          </a:xfrm>
          <a:prstGeom prst="rect">
            <a:avLst/>
          </a:prstGeom>
          <a:solidFill>
            <a:srgbClr val="41EAD4">
              <a:alpha val="10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28" name="Text 21"/>
          <p:cNvSpPr/>
          <p:nvPr/>
        </p:nvSpPr>
        <p:spPr>
          <a:xfrm>
            <a:off x="4929188" y="3996035"/>
            <a:ext cx="364331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D1B2A"/>
                </a:solidFill>
              </a:rPr>
              <a:t>Global Mobility</a:t>
            </a:r>
            <a:endParaRPr lang="en-US" sz="784" dirty="0"/>
          </a:p>
        </p:txBody>
      </p:sp>
      <p:sp>
        <p:nvSpPr>
          <p:cNvPr id="29" name="Text 22"/>
          <p:cNvSpPr/>
          <p:nvPr/>
        </p:nvSpPr>
        <p:spPr>
          <a:xfrm>
            <a:off x="4929188" y="4187130"/>
            <a:ext cx="364331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2C3E50"/>
                </a:solidFill>
              </a:rPr>
              <a:t>Our graduates earn internationally recognized credentials, ensuring their skills are validated and transferable across the global tech landscape.</a:t>
            </a:r>
            <a:endParaRPr lang="en-US" sz="7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5301472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5122878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Building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Sovereign Capability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512287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546E7A"/>
                </a:solidFill>
              </a:rPr>
              <a:t>From Classroom to National Impact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50156"/>
            <a:ext cx="3929063" cy="335756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321594"/>
            <a:ext cx="3786188" cy="3214688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718029" y="1393031"/>
            <a:ext cx="1496783" cy="230386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0" name="Shape 6"/>
          <p:cNvSpPr/>
          <p:nvPr/>
        </p:nvSpPr>
        <p:spPr>
          <a:xfrm>
            <a:off x="2718029" y="1393031"/>
            <a:ext cx="21431" cy="23038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1" name="Text 7"/>
          <p:cNvSpPr/>
          <p:nvPr/>
        </p:nvSpPr>
        <p:spPr>
          <a:xfrm>
            <a:off x="2718029" y="1393031"/>
            <a:ext cx="1496783" cy="230386"/>
          </a:xfrm>
          <a:prstGeom prst="rect">
            <a:avLst/>
          </a:prstGeom>
          <a:noFill/>
          <a:ln/>
        </p:spPr>
        <p:txBody>
          <a:bodyPr wrap="square" lIns="127508" tIns="68072" rIns="127508" bIns="68072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Economic Impact Analysis</a:t>
            </a:r>
            <a:endParaRPr lang="en-US" sz="584" dirty="0"/>
          </a:p>
        </p:txBody>
      </p:sp>
      <p:sp>
        <p:nvSpPr>
          <p:cNvPr id="12" name="Shape 8"/>
          <p:cNvSpPr/>
          <p:nvPr/>
        </p:nvSpPr>
        <p:spPr>
          <a:xfrm>
            <a:off x="4786313" y="825996"/>
            <a:ext cx="3929063" cy="109120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9"/>
          <p:cNvSpPr/>
          <p:nvPr/>
        </p:nvSpPr>
        <p:spPr>
          <a:xfrm>
            <a:off x="4929188" y="1228725"/>
            <a:ext cx="285750" cy="28575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95" y="1307306"/>
            <a:ext cx="160734" cy="12858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357813" y="1004590"/>
            <a:ext cx="31789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D1B2A"/>
                </a:solidFill>
              </a:rPr>
              <a:t>Talent Independence</a:t>
            </a:r>
            <a:endParaRPr lang="en-US" sz="987" dirty="0"/>
          </a:p>
        </p:txBody>
      </p:sp>
      <p:sp>
        <p:nvSpPr>
          <p:cNvPr id="16" name="Text 11"/>
          <p:cNvSpPr/>
          <p:nvPr/>
        </p:nvSpPr>
        <p:spPr>
          <a:xfrm>
            <a:off x="5357813" y="1256407"/>
            <a:ext cx="3178969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Reducing reliance on foreign consultants by cultivating a homegrown workforce capable of managing critical national infrastructure.</a:t>
            </a:r>
            <a:endParaRPr lang="en-US" sz="780" dirty="0"/>
          </a:p>
        </p:txBody>
      </p:sp>
      <p:sp>
        <p:nvSpPr>
          <p:cNvPr id="17" name="Shape 12"/>
          <p:cNvSpPr/>
          <p:nvPr/>
        </p:nvSpPr>
        <p:spPr>
          <a:xfrm>
            <a:off x="4786313" y="2131516"/>
            <a:ext cx="3929063" cy="93047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3"/>
          <p:cNvSpPr/>
          <p:nvPr/>
        </p:nvSpPr>
        <p:spPr>
          <a:xfrm>
            <a:off x="4929188" y="2453878"/>
            <a:ext cx="285750" cy="28575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769" y="2532459"/>
            <a:ext cx="128588" cy="12858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5357813" y="2310110"/>
            <a:ext cx="31789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D1B2A"/>
                </a:solidFill>
              </a:rPr>
              <a:t>Economic Multiplier</a:t>
            </a:r>
            <a:endParaRPr lang="en-US" sz="987" dirty="0"/>
          </a:p>
        </p:txBody>
      </p:sp>
      <p:sp>
        <p:nvSpPr>
          <p:cNvPr id="21" name="Text 15"/>
          <p:cNvSpPr/>
          <p:nvPr/>
        </p:nvSpPr>
        <p:spPr>
          <a:xfrm>
            <a:off x="5357813" y="2561927"/>
            <a:ext cx="3178969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Tech-enabled sectors drive GDP growth. Our graduates fuel innovation in agriculture, finance, and logistics.</a:t>
            </a:r>
            <a:endParaRPr lang="en-US" sz="780" dirty="0"/>
          </a:p>
        </p:txBody>
      </p:sp>
      <p:sp>
        <p:nvSpPr>
          <p:cNvPr id="22" name="Shape 16"/>
          <p:cNvSpPr/>
          <p:nvPr/>
        </p:nvSpPr>
        <p:spPr>
          <a:xfrm>
            <a:off x="4786313" y="3276302"/>
            <a:ext cx="3929063" cy="93047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17"/>
          <p:cNvSpPr/>
          <p:nvPr/>
        </p:nvSpPr>
        <p:spPr>
          <a:xfrm>
            <a:off x="4929188" y="3598664"/>
            <a:ext cx="285750" cy="28575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769" y="3677245"/>
            <a:ext cx="128588" cy="12858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5357813" y="3454896"/>
            <a:ext cx="31789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D1B2A"/>
                </a:solidFill>
              </a:rPr>
              <a:t>Future Readiness</a:t>
            </a:r>
            <a:endParaRPr lang="en-US" sz="987" dirty="0"/>
          </a:p>
        </p:txBody>
      </p:sp>
      <p:sp>
        <p:nvSpPr>
          <p:cNvPr id="26" name="Text 19"/>
          <p:cNvSpPr/>
          <p:nvPr/>
        </p:nvSpPr>
        <p:spPr>
          <a:xfrm>
            <a:off x="5357813" y="3706713"/>
            <a:ext cx="3178969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546E7A"/>
                </a:solidFill>
              </a:rPr>
              <a:t>Preparing the nation for the 4th Industrial Revolution with skills in AI, Robotics, and Advanced Cybersecurity.</a:t>
            </a:r>
            <a:endParaRPr lang="en-US" sz="780" dirty="0"/>
          </a:p>
        </p:txBody>
      </p:sp>
      <p:sp>
        <p:nvSpPr>
          <p:cNvPr id="27" name="Text 20"/>
          <p:cNvSpPr/>
          <p:nvPr/>
        </p:nvSpPr>
        <p:spPr>
          <a:xfrm>
            <a:off x="4786313" y="4642545"/>
            <a:ext cx="606772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41EAD4"/>
                </a:solidFill>
              </a:rPr>
              <a:t>100%</a:t>
            </a:r>
            <a:endParaRPr lang="en-US" sz="1397" dirty="0"/>
          </a:p>
        </p:txBody>
      </p:sp>
      <p:sp>
        <p:nvSpPr>
          <p:cNvPr id="28" name="Text 21"/>
          <p:cNvSpPr/>
          <p:nvPr/>
        </p:nvSpPr>
        <p:spPr>
          <a:xfrm>
            <a:off x="4786313" y="4915793"/>
            <a:ext cx="606772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546E7A"/>
                </a:solidFill>
              </a:rPr>
              <a:t>Local Talent</a:t>
            </a:r>
            <a:endParaRPr lang="en-US" sz="584" dirty="0"/>
          </a:p>
        </p:txBody>
      </p:sp>
      <p:sp>
        <p:nvSpPr>
          <p:cNvPr id="29" name="Text 22"/>
          <p:cNvSpPr/>
          <p:nvPr/>
        </p:nvSpPr>
        <p:spPr>
          <a:xfrm>
            <a:off x="5607397" y="4642545"/>
            <a:ext cx="1025798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41EAD4"/>
                </a:solidFill>
              </a:rPr>
              <a:t>3 Key</a:t>
            </a:r>
            <a:endParaRPr lang="en-US" sz="1397" dirty="0"/>
          </a:p>
        </p:txBody>
      </p:sp>
      <p:sp>
        <p:nvSpPr>
          <p:cNvPr id="30" name="Text 23"/>
          <p:cNvSpPr/>
          <p:nvPr/>
        </p:nvSpPr>
        <p:spPr>
          <a:xfrm>
            <a:off x="5607397" y="4915793"/>
            <a:ext cx="1025798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546E7A"/>
                </a:solidFill>
              </a:rPr>
              <a:t>Sectors Transformed</a:t>
            </a:r>
            <a:endParaRPr lang="en-US" sz="5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2025-12-05T14:05:14Z</dcterms:created>
  <dcterms:modified xsi:type="dcterms:W3CDTF">2025-12-05T14:05:14Z</dcterms:modified>
</cp:coreProperties>
</file>